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75"/>
  </p:notesMasterIdLst>
  <p:sldIdLst>
    <p:sldId id="259" r:id="rId2"/>
    <p:sldId id="263" r:id="rId3"/>
    <p:sldId id="365" r:id="rId4"/>
    <p:sldId id="366" r:id="rId5"/>
    <p:sldId id="369" r:id="rId6"/>
    <p:sldId id="368" r:id="rId7"/>
    <p:sldId id="367" r:id="rId8"/>
    <p:sldId id="370" r:id="rId9"/>
    <p:sldId id="371" r:id="rId10"/>
    <p:sldId id="374" r:id="rId11"/>
    <p:sldId id="373" r:id="rId12"/>
    <p:sldId id="372" r:id="rId13"/>
    <p:sldId id="377" r:id="rId14"/>
    <p:sldId id="376" r:id="rId15"/>
    <p:sldId id="375" r:id="rId16"/>
    <p:sldId id="380" r:id="rId17"/>
    <p:sldId id="379" r:id="rId18"/>
    <p:sldId id="378" r:id="rId19"/>
    <p:sldId id="383" r:id="rId20"/>
    <p:sldId id="382" r:id="rId21"/>
    <p:sldId id="384" r:id="rId22"/>
    <p:sldId id="381" r:id="rId23"/>
    <p:sldId id="389" r:id="rId24"/>
    <p:sldId id="390" r:id="rId25"/>
    <p:sldId id="388" r:id="rId26"/>
    <p:sldId id="387" r:id="rId27"/>
    <p:sldId id="392" r:id="rId28"/>
    <p:sldId id="391" r:id="rId29"/>
    <p:sldId id="393" r:id="rId30"/>
    <p:sldId id="394" r:id="rId31"/>
    <p:sldId id="386" r:id="rId32"/>
    <p:sldId id="385" r:id="rId33"/>
    <p:sldId id="400" r:id="rId34"/>
    <p:sldId id="401" r:id="rId35"/>
    <p:sldId id="402" r:id="rId36"/>
    <p:sldId id="407" r:id="rId37"/>
    <p:sldId id="406" r:id="rId38"/>
    <p:sldId id="405" r:id="rId39"/>
    <p:sldId id="403" r:id="rId40"/>
    <p:sldId id="399" r:id="rId41"/>
    <p:sldId id="408" r:id="rId42"/>
    <p:sldId id="398" r:id="rId43"/>
    <p:sldId id="410" r:id="rId44"/>
    <p:sldId id="409" r:id="rId45"/>
    <p:sldId id="397" r:id="rId46"/>
    <p:sldId id="404" r:id="rId47"/>
    <p:sldId id="396" r:id="rId48"/>
    <p:sldId id="395" r:id="rId49"/>
    <p:sldId id="413" r:id="rId50"/>
    <p:sldId id="411" r:id="rId51"/>
    <p:sldId id="417" r:id="rId52"/>
    <p:sldId id="418" r:id="rId53"/>
    <p:sldId id="419" r:id="rId54"/>
    <p:sldId id="420" r:id="rId55"/>
    <p:sldId id="421" r:id="rId56"/>
    <p:sldId id="416" r:id="rId57"/>
    <p:sldId id="415" r:id="rId58"/>
    <p:sldId id="414" r:id="rId59"/>
    <p:sldId id="422" r:id="rId60"/>
    <p:sldId id="428" r:id="rId61"/>
    <p:sldId id="427" r:id="rId62"/>
    <p:sldId id="429" r:id="rId63"/>
    <p:sldId id="431" r:id="rId64"/>
    <p:sldId id="426" r:id="rId65"/>
    <p:sldId id="432" r:id="rId66"/>
    <p:sldId id="433" r:id="rId67"/>
    <p:sldId id="434" r:id="rId68"/>
    <p:sldId id="425" r:id="rId69"/>
    <p:sldId id="430" r:id="rId70"/>
    <p:sldId id="435" r:id="rId71"/>
    <p:sldId id="424" r:id="rId72"/>
    <p:sldId id="423" r:id="rId73"/>
    <p:sldId id="281"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2E8E366-A768-4CB4-A548-FEBB1894CE69}">
          <p14:sldIdLst>
            <p14:sldId id="259"/>
            <p14:sldId id="263"/>
            <p14:sldId id="365"/>
            <p14:sldId id="366"/>
            <p14:sldId id="369"/>
            <p14:sldId id="368"/>
            <p14:sldId id="367"/>
            <p14:sldId id="370"/>
            <p14:sldId id="371"/>
            <p14:sldId id="374"/>
            <p14:sldId id="373"/>
            <p14:sldId id="372"/>
            <p14:sldId id="377"/>
            <p14:sldId id="376"/>
            <p14:sldId id="375"/>
            <p14:sldId id="380"/>
            <p14:sldId id="379"/>
            <p14:sldId id="378"/>
            <p14:sldId id="383"/>
            <p14:sldId id="382"/>
            <p14:sldId id="384"/>
            <p14:sldId id="381"/>
            <p14:sldId id="389"/>
            <p14:sldId id="390"/>
            <p14:sldId id="388"/>
            <p14:sldId id="387"/>
            <p14:sldId id="392"/>
            <p14:sldId id="391"/>
            <p14:sldId id="393"/>
            <p14:sldId id="394"/>
            <p14:sldId id="386"/>
            <p14:sldId id="385"/>
            <p14:sldId id="400"/>
            <p14:sldId id="401"/>
            <p14:sldId id="402"/>
            <p14:sldId id="407"/>
            <p14:sldId id="406"/>
            <p14:sldId id="405"/>
            <p14:sldId id="403"/>
            <p14:sldId id="399"/>
            <p14:sldId id="408"/>
            <p14:sldId id="398"/>
            <p14:sldId id="410"/>
            <p14:sldId id="409"/>
            <p14:sldId id="397"/>
            <p14:sldId id="404"/>
            <p14:sldId id="396"/>
            <p14:sldId id="395"/>
            <p14:sldId id="413"/>
            <p14:sldId id="411"/>
            <p14:sldId id="417"/>
            <p14:sldId id="418"/>
            <p14:sldId id="419"/>
            <p14:sldId id="420"/>
            <p14:sldId id="421"/>
            <p14:sldId id="416"/>
            <p14:sldId id="415"/>
            <p14:sldId id="414"/>
            <p14:sldId id="422"/>
            <p14:sldId id="428"/>
            <p14:sldId id="427"/>
            <p14:sldId id="429"/>
            <p14:sldId id="431"/>
            <p14:sldId id="426"/>
            <p14:sldId id="432"/>
            <p14:sldId id="433"/>
            <p14:sldId id="434"/>
            <p14:sldId id="425"/>
            <p14:sldId id="430"/>
            <p14:sldId id="435"/>
            <p14:sldId id="424"/>
            <p14:sldId id="423"/>
          </p14:sldIdLst>
        </p14:section>
        <p14:section name="无标题节" id="{735AD14D-5830-47E7-903F-7124C25CE3D5}">
          <p14:sldIdLst/>
        </p14:section>
        <p14:section name="无标题节" id="{B7351177-79EB-40A8-B483-E26B95C81D64}">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CC00FF"/>
    <a:srgbClr val="7F18B8"/>
    <a:srgbClr val="0033CC"/>
    <a:srgbClr val="9E9AF8"/>
    <a:srgbClr val="F2F2F2"/>
    <a:srgbClr val="4D81BB"/>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82" autoAdjust="0"/>
    <p:restoredTop sz="94660"/>
  </p:normalViewPr>
  <p:slideViewPr>
    <p:cSldViewPr snapToGrid="0">
      <p:cViewPr varScale="1">
        <p:scale>
          <a:sx n="74" d="100"/>
          <a:sy n="74" d="100"/>
        </p:scale>
        <p:origin x="835" y="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B2277-4FA8-46DF-AE09-9B8548B6C9F1}" type="datetimeFigureOut">
              <a:rPr lang="zh-CN" altLang="en-US" smtClean="0"/>
              <a:t>2021/11/22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553FB-5533-48F3-9CC9-C3DB84C96CE2}" type="slidenum">
              <a:rPr lang="zh-CN" altLang="en-US" smtClean="0"/>
              <a:t>‹#›</a:t>
            </a:fld>
            <a:endParaRPr lang="zh-CN" altLang="en-US"/>
          </a:p>
        </p:txBody>
      </p:sp>
    </p:spTree>
    <p:extLst>
      <p:ext uri="{BB962C8B-B14F-4D97-AF65-F5344CB8AC3E}">
        <p14:creationId xmlns:p14="http://schemas.microsoft.com/office/powerpoint/2010/main" val="2999268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6241" y="0"/>
            <a:ext cx="9131518"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718594" y="1748542"/>
            <a:ext cx="5946155" cy="1999320"/>
          </a:xfrm>
        </p:spPr>
        <p:txBody>
          <a:bodyPr>
            <a:normAutofit/>
          </a:bodyPr>
          <a:lstStyle>
            <a:lvl1pPr marL="0" indent="0">
              <a:lnSpc>
                <a:spcPct val="150000"/>
              </a:lnSpc>
              <a:spcBef>
                <a:spcPts val="600"/>
              </a:spcBef>
              <a:buNone/>
              <a:defRPr sz="3600" b="1" spc="300">
                <a:solidFill>
                  <a:srgbClr val="FFC000"/>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算法概论</a:t>
            </a:r>
            <a:endParaRPr kumimoji="1" lang="en-US" altLang="zh-CN" dirty="0"/>
          </a:p>
          <a:p>
            <a:pPr lvl="0"/>
            <a:r>
              <a:rPr kumimoji="1" lang="en-US" altLang="zh-CN" dirty="0"/>
              <a:t>  —</a:t>
            </a:r>
            <a:r>
              <a:rPr kumimoji="1" lang="zh-CN" altLang="en-US" dirty="0"/>
              <a:t>第</a:t>
            </a:r>
            <a:r>
              <a:rPr kumimoji="1" lang="en-US" altLang="zh-CN" dirty="0"/>
              <a:t>1</a:t>
            </a:r>
            <a:r>
              <a:rPr kumimoji="1" lang="zh-CN" altLang="en-US" dirty="0"/>
              <a:t>章</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p:nvPr>
        </p:nvSpPr>
        <p:spPr>
          <a:xfrm>
            <a:off x="0" y="5287969"/>
            <a:ext cx="6171741" cy="1576867"/>
          </a:xfrm>
        </p:spPr>
        <p:txBody>
          <a:bodyPr lIns="0" tIns="0" rIns="0" bIns="0">
            <a:normAutofit/>
          </a:bodyPr>
          <a:lstStyle>
            <a:lvl1pPr marL="180000" indent="0">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endParaRPr lang="en-US" altLang="zh-CN" dirty="0"/>
          </a:p>
          <a:p>
            <a:r>
              <a:rPr lang="zh-CN" altLang="en-US" dirty="0"/>
              <a:t>汇报人</a:t>
            </a:r>
            <a:endParaRPr lang="en-US" altLang="zh-CN" dirty="0"/>
          </a:p>
          <a:p>
            <a:r>
              <a:rPr lang="zh-CN" altLang="en-US" dirty="0"/>
              <a:t>计算机学院（国家示范性软件学院）</a:t>
            </a:r>
            <a:endParaRPr lang="en-US" altLang="zh-CN" dirty="0"/>
          </a:p>
        </p:txBody>
      </p:sp>
      <p:sp>
        <p:nvSpPr>
          <p:cNvPr id="6" name="Text Placeholder 7">
            <a:extLst>
              <a:ext uri="{FF2B5EF4-FFF2-40B4-BE49-F238E27FC236}">
                <a16:creationId xmlns:a16="http://schemas.microsoft.com/office/drawing/2014/main" id="{E28DBEF7-55D7-4DEC-94D9-632A41DA1907}"/>
              </a:ext>
            </a:extLst>
          </p:cNvPr>
          <p:cNvSpPr>
            <a:spLocks noGrp="1"/>
          </p:cNvSpPr>
          <p:nvPr>
            <p:ph type="body" sz="quarter" idx="12" hasCustomPrompt="1"/>
          </p:nvPr>
        </p:nvSpPr>
        <p:spPr>
          <a:xfrm>
            <a:off x="1899174" y="4185029"/>
            <a:ext cx="4901882" cy="829796"/>
          </a:xfrm>
        </p:spPr>
        <p:txBody>
          <a:bodyPr lIns="0" tIns="0" rIns="0" bIns="0">
            <a:normAutofit/>
          </a:bodyPr>
          <a:lstStyle>
            <a:lvl1pPr marL="0" indent="0" algn="ctr">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r>
              <a:rPr lang="zh-CN" altLang="en-US" dirty="0"/>
              <a:t>日期：</a:t>
            </a:r>
            <a:r>
              <a:rPr lang="en-US" altLang="zh-CN" dirty="0" err="1"/>
              <a:t>xxxx</a:t>
            </a:r>
            <a:r>
              <a:rPr lang="zh-CN" altLang="en-US" dirty="0"/>
              <a:t>年 </a:t>
            </a:r>
            <a:r>
              <a:rPr lang="en-US" altLang="zh-CN" dirty="0"/>
              <a:t>x</a:t>
            </a:r>
            <a:r>
              <a:rPr lang="zh-CN" altLang="en-US" dirty="0"/>
              <a:t>月</a:t>
            </a:r>
            <a:endParaRPr lang="en-US" dirty="0"/>
          </a:p>
        </p:txBody>
      </p:sp>
      <p:pic>
        <p:nvPicPr>
          <p:cNvPr id="7" name="图片 6">
            <a:extLst>
              <a:ext uri="{FF2B5EF4-FFF2-40B4-BE49-F238E27FC236}">
                <a16:creationId xmlns:a16="http://schemas.microsoft.com/office/drawing/2014/main" id="{38A28817-1311-4BAB-BEC0-86FFD57ABF56}"/>
              </a:ext>
            </a:extLst>
          </p:cNvPr>
          <p:cNvPicPr>
            <a:picLocks noChangeAspect="1"/>
          </p:cNvPicPr>
          <p:nvPr userDrawn="1"/>
        </p:nvPicPr>
        <p:blipFill>
          <a:blip r:embed="rId4"/>
          <a:stretch>
            <a:fillRect/>
          </a:stretch>
        </p:blipFill>
        <p:spPr>
          <a:xfrm>
            <a:off x="7099230" y="6244606"/>
            <a:ext cx="1930165" cy="521470"/>
          </a:xfrm>
          <a:prstGeom prst="rect">
            <a:avLst/>
          </a:prstGeom>
        </p:spPr>
      </p:pic>
    </p:spTree>
    <p:extLst>
      <p:ext uri="{BB962C8B-B14F-4D97-AF65-F5344CB8AC3E}">
        <p14:creationId xmlns:p14="http://schemas.microsoft.com/office/powerpoint/2010/main" val="160037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81516" y="89558"/>
            <a:ext cx="7886700" cy="619760"/>
          </a:xfrm>
        </p:spPr>
        <p:txBody>
          <a:bodyPr>
            <a:normAutofit/>
          </a:bodyPr>
          <a:lstStyle>
            <a:lvl1pPr algn="ctr">
              <a:defRPr lang="en-US" sz="2800" b="1" kern="1200" dirty="0">
                <a:solidFill>
                  <a:srgbClr val="CC6600"/>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23432" y="764364"/>
            <a:ext cx="8897136" cy="5768409"/>
          </a:xfrm>
        </p:spPr>
        <p:txBody>
          <a:bodyPr/>
          <a:lstStyle>
            <a:lvl1pPr marL="228600" indent="-228600">
              <a:lnSpc>
                <a:spcPct val="120000"/>
              </a:lnSpc>
              <a:spcBef>
                <a:spcPts val="500"/>
              </a:spcBef>
              <a:buClr>
                <a:srgbClr val="0000FF"/>
              </a:buClr>
              <a:buSzPct val="60000"/>
              <a:buFont typeface="Wingdings" panose="05000000000000000000" pitchFamily="2" charset="2"/>
              <a:buChar char="n"/>
              <a:defRPr sz="2400">
                <a:latin typeface="+mn-lt"/>
                <a:ea typeface="微软雅黑 Light" panose="020B0502040204020203" pitchFamily="34" charset="-122"/>
              </a:defRPr>
            </a:lvl1pPr>
            <a:lvl2pPr marL="536575" indent="-268288">
              <a:lnSpc>
                <a:spcPct val="120000"/>
              </a:lnSpc>
              <a:spcBef>
                <a:spcPts val="0"/>
              </a:spcBef>
              <a:buClr>
                <a:srgbClr val="FF0000"/>
              </a:buClr>
              <a:buSzPct val="50000"/>
              <a:buFont typeface="Wingdings" panose="05000000000000000000" pitchFamily="2" charset="2"/>
              <a:buChar char="p"/>
              <a:defRPr sz="2400">
                <a:latin typeface="+mn-lt"/>
                <a:ea typeface="微软雅黑 Light" panose="020B0502040204020203" pitchFamily="34" charset="-122"/>
              </a:defRPr>
            </a:lvl2pPr>
            <a:lvl3pPr marL="806450" indent="-269875">
              <a:lnSpc>
                <a:spcPct val="120000"/>
              </a:lnSpc>
              <a:spcBef>
                <a:spcPts val="500"/>
              </a:spcBef>
              <a:buClr>
                <a:srgbClr val="C00000"/>
              </a:buClr>
              <a:buFont typeface="微软雅黑 Light" panose="020B0502040204020203" pitchFamily="34" charset="-122"/>
              <a:buChar char="-"/>
              <a:defRPr sz="2400">
                <a:latin typeface="+mn-lt"/>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532775"/>
            <a:ext cx="2057400" cy="309056"/>
          </a:xfrm>
        </p:spPr>
        <p:txBody>
          <a:bodyPr/>
          <a:lstStyle>
            <a:lvl1pPr>
              <a:defRPr sz="1000">
                <a:solidFill>
                  <a:schemeClr val="tx1"/>
                </a:solidFill>
              </a:defRPr>
            </a:lvl1pPr>
          </a:lstStyle>
          <a:p>
            <a:fld id="{DDB52E49-C8A5-40DA-A458-EF224B26651F}" type="datetime1">
              <a:rPr lang="zh-CN" altLang="en-US" smtClean="0"/>
              <a:t>2021/11/22</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7086600" y="6532775"/>
            <a:ext cx="2057400" cy="311576"/>
          </a:xfrm>
        </p:spPr>
        <p:txBody>
          <a:bodyPr/>
          <a:lstStyle>
            <a:lvl1pPr>
              <a:defRPr sz="1000">
                <a:solidFill>
                  <a:schemeClr val="tx1"/>
                </a:solidFill>
              </a:defRPr>
            </a:lvl1pPr>
          </a:lstStyle>
          <a:p>
            <a:fld id="{EEA58A3B-43CE-4AA0-90B5-EB47AFAFEB34}" type="slidenum">
              <a:rPr lang="zh-CN" altLang="en-US" smtClean="0"/>
              <a:pPr/>
              <a:t>‹#›</a:t>
            </a:fld>
            <a:endParaRPr lang="zh-CN" altLang="en-US" dirty="0"/>
          </a:p>
        </p:txBody>
      </p:sp>
      <p:cxnSp>
        <p:nvCxnSpPr>
          <p:cNvPr id="7" name="直接连接符 6">
            <a:extLst>
              <a:ext uri="{FF2B5EF4-FFF2-40B4-BE49-F238E27FC236}">
                <a16:creationId xmlns:a16="http://schemas.microsoft.com/office/drawing/2014/main" id="{62229463-3D87-4CC3-9E2B-343069359F86}"/>
              </a:ext>
            </a:extLst>
          </p:cNvPr>
          <p:cNvCxnSpPr/>
          <p:nvPr userDrawn="1"/>
        </p:nvCxnSpPr>
        <p:spPr>
          <a:xfrm>
            <a:off x="222085" y="709318"/>
            <a:ext cx="8153909"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961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548" y="164237"/>
            <a:ext cx="8897136" cy="6478351"/>
          </a:xfrm>
        </p:spPr>
        <p:txBody>
          <a:bodyPr/>
          <a:lstStyle>
            <a:lvl1pPr marL="228600" indent="-228600">
              <a:lnSpc>
                <a:spcPct val="110000"/>
              </a:lnSpc>
              <a:spcBef>
                <a:spcPts val="600"/>
              </a:spcBef>
              <a:buClr>
                <a:srgbClr val="0000FF"/>
              </a:buClr>
              <a:buSzPct val="60000"/>
              <a:buFont typeface="Wingdings" panose="05000000000000000000" pitchFamily="2" charset="2"/>
              <a:buChar char="n"/>
              <a:defRPr sz="2400">
                <a:latin typeface="微软雅黑 Light" panose="020B0502040204020203" pitchFamily="34" charset="-122"/>
                <a:ea typeface="微软雅黑 Light" panose="020B0502040204020203" pitchFamily="34" charset="-122"/>
              </a:defRPr>
            </a:lvl1pPr>
            <a:lvl2pPr marL="536575" indent="-268288">
              <a:lnSpc>
                <a:spcPct val="110000"/>
              </a:lnSpc>
              <a:spcBef>
                <a:spcPts val="500"/>
              </a:spcBef>
              <a:buClr>
                <a:srgbClr val="FF0000"/>
              </a:buClr>
              <a:buSzPct val="50000"/>
              <a:buFont typeface="Wingdings" panose="05000000000000000000" pitchFamily="2" charset="2"/>
              <a:buChar char="p"/>
              <a:defRPr sz="2400">
                <a:latin typeface="微软雅黑 Light" panose="020B0502040204020203" pitchFamily="34" charset="-122"/>
                <a:ea typeface="微软雅黑 Light" panose="020B0502040204020203" pitchFamily="34" charset="-122"/>
              </a:defRPr>
            </a:lvl2pPr>
            <a:lvl3pPr marL="806450" indent="-269875">
              <a:lnSpc>
                <a:spcPct val="110000"/>
              </a:lnSpc>
              <a:spcBef>
                <a:spcPts val="500"/>
              </a:spcBef>
              <a:buClr>
                <a:srgbClr val="C00000"/>
              </a:buClr>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642588"/>
            <a:ext cx="2057400" cy="265185"/>
          </a:xfrm>
        </p:spPr>
        <p:txBody>
          <a:bodyPr/>
          <a:lstStyle>
            <a:lvl1pPr>
              <a:defRPr sz="1000"/>
            </a:lvl1pPr>
          </a:lstStyle>
          <a:p>
            <a:fld id="{E745593C-C1A7-4136-94F2-334F3909D5EA}" type="datetime1">
              <a:rPr lang="zh-CN" altLang="en-US" smtClean="0"/>
              <a:t>2021/11/22</a:t>
            </a:fld>
            <a:endParaRPr lang="zh-CN" altLang="en-US" dirty="0"/>
          </a:p>
        </p:txBody>
      </p:sp>
      <p:sp>
        <p:nvSpPr>
          <p:cNvPr id="5" name="Footer Placeholder 4"/>
          <p:cNvSpPr>
            <a:spLocks noGrp="1"/>
          </p:cNvSpPr>
          <p:nvPr>
            <p:ph type="ftr" sz="quarter" idx="11"/>
          </p:nvPr>
        </p:nvSpPr>
        <p:spPr>
          <a:xfrm>
            <a:off x="3028066" y="6504740"/>
            <a:ext cx="3086100" cy="365125"/>
          </a:xfrm>
        </p:spPr>
        <p:txBody>
          <a:bodyPr/>
          <a:lstStyle>
            <a:lvl1pPr>
              <a:defRPr sz="1000"/>
            </a:lvl1pPr>
          </a:lstStyle>
          <a:p>
            <a:endParaRPr lang="zh-CN" altLang="en-US" dirty="0"/>
          </a:p>
        </p:txBody>
      </p:sp>
      <p:sp>
        <p:nvSpPr>
          <p:cNvPr id="6" name="Slide Number Placeholder 5"/>
          <p:cNvSpPr>
            <a:spLocks noGrp="1"/>
          </p:cNvSpPr>
          <p:nvPr>
            <p:ph type="sldNum" sz="quarter" idx="12"/>
          </p:nvPr>
        </p:nvSpPr>
        <p:spPr>
          <a:xfrm>
            <a:off x="7053760" y="6680129"/>
            <a:ext cx="2057400" cy="234499"/>
          </a:xfrm>
        </p:spPr>
        <p:txBody>
          <a:bodyPr/>
          <a:lstStyle>
            <a:lvl1pPr>
              <a:defRPr sz="1000"/>
            </a:lvl1pPr>
          </a:lstStyle>
          <a:p>
            <a:fld id="{EEA58A3B-43CE-4AA0-90B5-EB47AFAFEB34}" type="slidenum">
              <a:rPr lang="zh-CN" altLang="en-US" smtClean="0"/>
              <a:pPr/>
              <a:t>‹#›</a:t>
            </a:fld>
            <a:endParaRPr lang="zh-CN" altLang="en-US" dirty="0"/>
          </a:p>
        </p:txBody>
      </p:sp>
      <p:sp>
        <p:nvSpPr>
          <p:cNvPr id="8" name="矩形: 圆角 7">
            <a:extLst>
              <a:ext uri="{FF2B5EF4-FFF2-40B4-BE49-F238E27FC236}">
                <a16:creationId xmlns:a16="http://schemas.microsoft.com/office/drawing/2014/main" id="{0E27AEB1-3D64-4C17-8B68-E8FB5EC16188}"/>
              </a:ext>
            </a:extLst>
          </p:cNvPr>
          <p:cNvSpPr/>
          <p:nvPr userDrawn="1"/>
        </p:nvSpPr>
        <p:spPr>
          <a:xfrm>
            <a:off x="122548" y="126696"/>
            <a:ext cx="8897136" cy="6515892"/>
          </a:xfrm>
          <a:prstGeom prst="roundRect">
            <a:avLst>
              <a:gd name="adj" fmla="val 2219"/>
            </a:avLst>
          </a:prstGeom>
          <a:noFill/>
          <a:ln>
            <a:solidFill>
              <a:srgbClr val="92D05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902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2DA1EC3-99C5-43EA-9C8E-A8079CE30BDC}" type="datetime1">
              <a:rPr lang="zh-CN" altLang="en-US" smtClean="0"/>
              <a:t>2021/11/22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38564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1107A08-6084-4EE0-BAB9-300C67832331}" type="datetime1">
              <a:rPr lang="zh-CN" altLang="en-US" smtClean="0"/>
              <a:t>2021/11/22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1031596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142776-8847-46EE-A6D1-33ED05CE2772}" type="datetime1">
              <a:rPr lang="zh-CN" altLang="en-US" smtClean="0"/>
              <a:t>2021/11/22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397038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464227" y="1467870"/>
            <a:ext cx="3560519" cy="2816080"/>
          </a:xfrm>
          <a:prstGeom prst="rect">
            <a:avLst/>
          </a:prstGeom>
        </p:spPr>
        <p:txBody>
          <a:bodyPr vert="horz" lIns="91440" tIns="45720" rIns="91440" bIns="45720" rtlCol="0" anchor="t">
            <a:normAutofit/>
          </a:bodyPr>
          <a:lstStyle>
            <a:lvl1pPr>
              <a:defRPr sz="405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80257" y="4831652"/>
            <a:ext cx="1406700" cy="405914"/>
          </a:xfrm>
          <a:prstGeom prst="rect">
            <a:avLst/>
          </a:prstGeom>
        </p:spPr>
      </p:pic>
      <p:sp>
        <p:nvSpPr>
          <p:cNvPr id="7" name="矩形 6"/>
          <p:cNvSpPr/>
          <p:nvPr userDrawn="1"/>
        </p:nvSpPr>
        <p:spPr>
          <a:xfrm>
            <a:off x="0" y="4831652"/>
            <a:ext cx="9144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nvSpPr>
        <p:spPr>
          <a:xfrm>
            <a:off x="0" y="5606474"/>
            <a:ext cx="9144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6967904" y="6232236"/>
            <a:ext cx="1866677" cy="521470"/>
          </a:xfrm>
          <a:prstGeom prst="rect">
            <a:avLst/>
          </a:prstGeom>
        </p:spPr>
      </p:pic>
    </p:spTree>
    <p:extLst>
      <p:ext uri="{BB962C8B-B14F-4D97-AF65-F5344CB8AC3E}">
        <p14:creationId xmlns:p14="http://schemas.microsoft.com/office/powerpoint/2010/main" val="758881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64D43C-5EE8-470F-AFF7-4F360C5DB76E}" type="datetime1">
              <a:rPr lang="zh-CN" altLang="en-US" smtClean="0"/>
              <a:t>2021/11/22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06460132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52" r:id="rId4"/>
    <p:sldLayoutId id="2147483653" r:id="rId5"/>
    <p:sldLayoutId id="2147483655" r:id="rId6"/>
    <p:sldLayoutId id="2147483664"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4.bin"/><Relationship Id="rId4" Type="http://schemas.openxmlformats.org/officeDocument/2006/relationships/image" Target="../media/image18.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180F51-5E97-4722-84E3-758C630FE144}"/>
              </a:ext>
            </a:extLst>
          </p:cNvPr>
          <p:cNvSpPr>
            <a:spLocks noGrp="1"/>
          </p:cNvSpPr>
          <p:nvPr>
            <p:ph type="body" sz="quarter" idx="10"/>
          </p:nvPr>
        </p:nvSpPr>
        <p:spPr>
          <a:xfrm>
            <a:off x="648256" y="1838977"/>
            <a:ext cx="5946155" cy="1999320"/>
          </a:xfrm>
        </p:spPr>
        <p:txBody>
          <a:bodyPr/>
          <a:lstStyle/>
          <a:p>
            <a:r>
              <a:rPr lang="zh-CN" altLang="en-US" dirty="0"/>
              <a:t>贪心法</a:t>
            </a:r>
            <a:endParaRPr lang="en-US" altLang="zh-CN" dirty="0"/>
          </a:p>
          <a:p>
            <a:r>
              <a:rPr lang="en-US" altLang="zh-CN" dirty="0"/>
              <a:t>   </a:t>
            </a:r>
            <a:r>
              <a:rPr lang="en-US" altLang="zh-CN" sz="2800" dirty="0"/>
              <a:t>—</a:t>
            </a:r>
            <a:r>
              <a:rPr lang="zh-CN" altLang="en-US" sz="2800" dirty="0"/>
              <a:t>第</a:t>
            </a:r>
            <a:r>
              <a:rPr lang="en-US" altLang="zh-CN" sz="2800" dirty="0"/>
              <a:t>4</a:t>
            </a:r>
            <a:r>
              <a:rPr lang="zh-CN" altLang="en-US" sz="2800" dirty="0"/>
              <a:t>章</a:t>
            </a:r>
          </a:p>
        </p:txBody>
      </p:sp>
      <p:sp>
        <p:nvSpPr>
          <p:cNvPr id="3" name="文本占位符 2">
            <a:extLst>
              <a:ext uri="{FF2B5EF4-FFF2-40B4-BE49-F238E27FC236}">
                <a16:creationId xmlns:a16="http://schemas.microsoft.com/office/drawing/2014/main" id="{B40D79C0-88FC-4B52-947A-743E15984B73}"/>
              </a:ext>
            </a:extLst>
          </p:cNvPr>
          <p:cNvSpPr>
            <a:spLocks noGrp="1"/>
          </p:cNvSpPr>
          <p:nvPr>
            <p:ph type="body" sz="quarter" idx="11"/>
          </p:nvPr>
        </p:nvSpPr>
        <p:spPr>
          <a:xfrm>
            <a:off x="0" y="5411762"/>
            <a:ext cx="6171741" cy="1576867"/>
          </a:xfrm>
        </p:spPr>
        <p:txBody>
          <a:bodyPr/>
          <a:lstStyle/>
          <a:p>
            <a:r>
              <a:rPr lang="zh-CN" altLang="en-US" dirty="0"/>
              <a:t>叶文</a:t>
            </a:r>
            <a:endParaRPr lang="en-US" altLang="zh-CN" dirty="0"/>
          </a:p>
          <a:p>
            <a:r>
              <a:rPr lang="en-US" altLang="zh-CN" sz="2000" dirty="0"/>
              <a:t>yewen@bupt.edu.cn</a:t>
            </a:r>
          </a:p>
          <a:p>
            <a:r>
              <a:rPr lang="zh-CN" altLang="en-US" sz="2000" dirty="0"/>
              <a:t>计算机学院（国家示范性软件学院）</a:t>
            </a:r>
          </a:p>
        </p:txBody>
      </p:sp>
      <p:sp>
        <p:nvSpPr>
          <p:cNvPr id="4" name="文本占位符 3">
            <a:extLst>
              <a:ext uri="{FF2B5EF4-FFF2-40B4-BE49-F238E27FC236}">
                <a16:creationId xmlns:a16="http://schemas.microsoft.com/office/drawing/2014/main" id="{3415BB5D-2B86-45CA-9E4A-15E1EADBFD02}"/>
              </a:ext>
            </a:extLst>
          </p:cNvPr>
          <p:cNvSpPr>
            <a:spLocks noGrp="1"/>
          </p:cNvSpPr>
          <p:nvPr>
            <p:ph type="body" sz="quarter" idx="12"/>
          </p:nvPr>
        </p:nvSpPr>
        <p:spPr/>
        <p:txBody>
          <a:bodyPr/>
          <a:lstStyle/>
          <a:p>
            <a:r>
              <a:rPr lang="zh-CN" altLang="en-US" dirty="0"/>
              <a:t>日期：</a:t>
            </a:r>
            <a:r>
              <a:rPr lang="en-US" altLang="zh-CN" dirty="0"/>
              <a:t>2021</a:t>
            </a:r>
            <a:r>
              <a:rPr lang="zh-CN" altLang="en-US" dirty="0"/>
              <a:t>年</a:t>
            </a:r>
            <a:r>
              <a:rPr lang="en-US" altLang="zh-CN" dirty="0"/>
              <a:t>11</a:t>
            </a:r>
            <a:r>
              <a:rPr lang="zh-CN" altLang="en-US" dirty="0"/>
              <a:t>月</a:t>
            </a:r>
          </a:p>
        </p:txBody>
      </p:sp>
    </p:spTree>
    <p:extLst>
      <p:ext uri="{BB962C8B-B14F-4D97-AF65-F5344CB8AC3E}">
        <p14:creationId xmlns:p14="http://schemas.microsoft.com/office/powerpoint/2010/main" val="1163123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5CF71-53A0-424C-9C94-004F8237E91E}"/>
              </a:ext>
            </a:extLst>
          </p:cNvPr>
          <p:cNvSpPr>
            <a:spLocks noGrp="1"/>
          </p:cNvSpPr>
          <p:nvPr>
            <p:ph type="title"/>
          </p:nvPr>
        </p:nvSpPr>
        <p:spPr/>
        <p:txBody>
          <a:bodyPr>
            <a:normAutofit/>
          </a:bodyPr>
          <a:lstStyle/>
          <a:p>
            <a:r>
              <a:rPr lang="zh-CN" altLang="en-US" sz="2800" dirty="0"/>
              <a:t>贪心方法求解付款问题</a:t>
            </a:r>
            <a:endParaRPr lang="zh-CN" altLang="en-US" dirty="0"/>
          </a:p>
        </p:txBody>
      </p:sp>
      <p:sp>
        <p:nvSpPr>
          <p:cNvPr id="3" name="内容占位符 2">
            <a:extLst>
              <a:ext uri="{FF2B5EF4-FFF2-40B4-BE49-F238E27FC236}">
                <a16:creationId xmlns:a16="http://schemas.microsoft.com/office/drawing/2014/main" id="{BF55C4C5-B6A8-42FB-846E-80C2DFE8A9EF}"/>
              </a:ext>
            </a:extLst>
          </p:cNvPr>
          <p:cNvSpPr>
            <a:spLocks noGrp="1"/>
          </p:cNvSpPr>
          <p:nvPr>
            <p:ph idx="1"/>
          </p:nvPr>
        </p:nvSpPr>
        <p:spPr/>
        <p:txBody>
          <a:bodyPr>
            <a:normAutofit/>
          </a:bodyPr>
          <a:lstStyle/>
          <a:p>
            <a:r>
              <a:rPr lang="en-US" altLang="zh-CN" dirty="0"/>
              <a:t>1. </a:t>
            </a:r>
            <a:r>
              <a:rPr lang="zh-CN" altLang="en-US" dirty="0"/>
              <a:t>自上而下，逐步构造、</a:t>
            </a:r>
            <a:r>
              <a:rPr lang="zh-CN" altLang="en-US" b="1" u="sng" dirty="0">
                <a:solidFill>
                  <a:srgbClr val="FF0000"/>
                </a:solidFill>
              </a:rPr>
              <a:t>扩展</a:t>
            </a:r>
            <a:r>
              <a:rPr lang="zh-CN" altLang="en-US" dirty="0"/>
              <a:t>货币支付解向量</a:t>
            </a:r>
            <a:endParaRPr lang="en-US" altLang="zh-CN" dirty="0"/>
          </a:p>
          <a:p>
            <a:pPr>
              <a:lnSpc>
                <a:spcPct val="90000"/>
              </a:lnSpc>
              <a:buNone/>
            </a:pPr>
            <a:r>
              <a:rPr lang="en-US" altLang="zh-CN" dirty="0"/>
              <a:t>        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a:lnSpc>
                <a:spcPct val="90000"/>
              </a:lnSpc>
              <a:buNone/>
            </a:pPr>
            <a:r>
              <a:rPr lang="zh-CN" altLang="en-US" dirty="0"/>
              <a:t>     初始     </a:t>
            </a:r>
            <a:r>
              <a:rPr lang="en-US" altLang="zh-CN" dirty="0"/>
              <a:t>(  ?,    ?  ,   ?,    ?,     ?,     ? )</a:t>
            </a:r>
          </a:p>
          <a:p>
            <a:pPr>
              <a:lnSpc>
                <a:spcPct val="90000"/>
              </a:lnSpc>
              <a:buNone/>
            </a:pPr>
            <a:r>
              <a:rPr lang="en-US" altLang="zh-CN" dirty="0"/>
              <a:t>      Step1.  ( </a:t>
            </a:r>
            <a:r>
              <a:rPr lang="en-US" altLang="zh-CN" dirty="0">
                <a:solidFill>
                  <a:srgbClr val="FF0000"/>
                </a:solidFill>
              </a:rPr>
              <a:t>0</a:t>
            </a:r>
            <a:r>
              <a:rPr lang="en-US" altLang="zh-CN" dirty="0"/>
              <a:t>,     ?,     ?,     ?,     ?      ?)</a:t>
            </a:r>
          </a:p>
          <a:p>
            <a:pPr>
              <a:lnSpc>
                <a:spcPct val="90000"/>
              </a:lnSpc>
              <a:buNone/>
            </a:pPr>
            <a:r>
              <a:rPr lang="en-US" altLang="zh-CN" dirty="0"/>
              <a:t>      Step2.  (</a:t>
            </a:r>
            <a:r>
              <a:rPr lang="en-US" altLang="zh-CN" u="sng" dirty="0"/>
              <a:t> 0</a:t>
            </a:r>
            <a:r>
              <a:rPr lang="en-US" altLang="zh-CN" dirty="0"/>
              <a:t>,     </a:t>
            </a:r>
            <a:r>
              <a:rPr lang="en-US" altLang="zh-CN" dirty="0">
                <a:solidFill>
                  <a:srgbClr val="FF0000"/>
                </a:solidFill>
              </a:rPr>
              <a:t>2</a:t>
            </a:r>
            <a:r>
              <a:rPr lang="en-US" altLang="zh-CN" dirty="0"/>
              <a:t>,     ?,     ?,     ?      ?)</a:t>
            </a:r>
          </a:p>
          <a:p>
            <a:pPr>
              <a:lnSpc>
                <a:spcPct val="90000"/>
              </a:lnSpc>
              <a:buNone/>
            </a:pPr>
            <a:r>
              <a:rPr lang="en-US" altLang="zh-CN" dirty="0"/>
              <a:t>      Step3.  ( </a:t>
            </a:r>
            <a:r>
              <a:rPr lang="en-US" altLang="zh-CN" u="sng" dirty="0"/>
              <a:t>0,     2</a:t>
            </a:r>
            <a:r>
              <a:rPr lang="en-US" altLang="zh-CN" dirty="0"/>
              <a:t>,     </a:t>
            </a:r>
            <a:r>
              <a:rPr lang="en-US" altLang="zh-CN" dirty="0">
                <a:solidFill>
                  <a:srgbClr val="FF0000"/>
                </a:solidFill>
              </a:rPr>
              <a:t>0</a:t>
            </a:r>
            <a:r>
              <a:rPr lang="en-US" altLang="zh-CN" dirty="0"/>
              <a:t>,     ?,     ?      ?)</a:t>
            </a:r>
          </a:p>
          <a:p>
            <a:pPr>
              <a:lnSpc>
                <a:spcPct val="90000"/>
              </a:lnSpc>
              <a:buNone/>
            </a:pPr>
            <a:r>
              <a:rPr lang="en-US" altLang="zh-CN" dirty="0"/>
              <a:t>      Step4.  ( </a:t>
            </a:r>
            <a:r>
              <a:rPr lang="en-US" altLang="zh-CN" u="sng" dirty="0"/>
              <a:t>0,     2,     0</a:t>
            </a:r>
            <a:r>
              <a:rPr lang="en-US" altLang="zh-CN" dirty="0"/>
              <a:t>,     </a:t>
            </a:r>
            <a:r>
              <a:rPr lang="en-US" altLang="zh-CN" dirty="0">
                <a:solidFill>
                  <a:srgbClr val="FF0000"/>
                </a:solidFill>
              </a:rPr>
              <a:t>1</a:t>
            </a:r>
            <a:r>
              <a:rPr lang="en-US" altLang="zh-CN" dirty="0"/>
              <a:t>,     ?      ?)</a:t>
            </a:r>
          </a:p>
          <a:p>
            <a:pPr>
              <a:lnSpc>
                <a:spcPct val="90000"/>
              </a:lnSpc>
              <a:buNone/>
            </a:pPr>
            <a:r>
              <a:rPr lang="en-US" altLang="zh-CN" dirty="0"/>
              <a:t>      Step5.  ( </a:t>
            </a:r>
            <a:r>
              <a:rPr lang="en-US" altLang="zh-CN" u="sng" dirty="0"/>
              <a:t>0,     2,     0,     1</a:t>
            </a:r>
            <a:r>
              <a:rPr lang="en-US" altLang="zh-CN" dirty="0"/>
              <a:t>,     </a:t>
            </a:r>
            <a:r>
              <a:rPr lang="en-US" altLang="zh-CN" dirty="0">
                <a:solidFill>
                  <a:srgbClr val="FF0000"/>
                </a:solidFill>
              </a:rPr>
              <a:t>0</a:t>
            </a:r>
            <a:r>
              <a:rPr lang="en-US" altLang="zh-CN" dirty="0"/>
              <a:t>      ?)</a:t>
            </a:r>
          </a:p>
          <a:p>
            <a:pPr>
              <a:lnSpc>
                <a:spcPct val="90000"/>
              </a:lnSpc>
              <a:buNone/>
            </a:pPr>
            <a:r>
              <a:rPr lang="en-US" altLang="zh-CN" dirty="0"/>
              <a:t>      Step6.  ( </a:t>
            </a:r>
            <a:r>
              <a:rPr lang="en-US" altLang="zh-CN" u="sng" dirty="0"/>
              <a:t>0,     2,     0,     1,     0</a:t>
            </a:r>
            <a:r>
              <a:rPr lang="en-US" altLang="zh-CN" dirty="0"/>
              <a:t>      </a:t>
            </a:r>
            <a:r>
              <a:rPr lang="en-US" altLang="zh-CN" dirty="0">
                <a:solidFill>
                  <a:srgbClr val="FF0000"/>
                </a:solidFill>
              </a:rPr>
              <a:t>1</a:t>
            </a:r>
            <a:r>
              <a:rPr lang="en-US" altLang="zh-CN" dirty="0"/>
              <a:t>)</a:t>
            </a:r>
          </a:p>
          <a:p>
            <a:r>
              <a:rPr lang="en-US" altLang="zh-CN" dirty="0"/>
              <a:t>2. </a:t>
            </a:r>
            <a:r>
              <a:rPr lang="zh-CN" altLang="en-US" dirty="0"/>
              <a:t>根据应付款总数</a:t>
            </a:r>
            <a:r>
              <a:rPr lang="en-US" altLang="zh-CN" dirty="0"/>
              <a:t>X=4</a:t>
            </a:r>
            <a:r>
              <a:rPr lang="zh-CN" altLang="en-US" dirty="0"/>
              <a:t>元</a:t>
            </a:r>
            <a:r>
              <a:rPr lang="en-US" altLang="zh-CN" dirty="0"/>
              <a:t>6</a:t>
            </a:r>
            <a:r>
              <a:rPr lang="zh-CN" altLang="en-US" dirty="0"/>
              <a:t>角，当前已经支付的货币总数</a:t>
            </a:r>
            <a:r>
              <a:rPr lang="en-US" altLang="zh-CN" dirty="0" err="1"/>
              <a:t>X</a:t>
            </a:r>
            <a:r>
              <a:rPr lang="en-US" altLang="zh-CN" baseline="-25000" dirty="0" err="1"/>
              <a:t>payed</a:t>
            </a:r>
            <a:r>
              <a:rPr lang="zh-CN" altLang="en-US" dirty="0"/>
              <a:t>，计算当前（剩余）应支付钱数</a:t>
            </a:r>
            <a:r>
              <a:rPr lang="en-US" altLang="zh-CN" dirty="0" err="1"/>
              <a:t>X</a:t>
            </a:r>
            <a:r>
              <a:rPr lang="en-US" altLang="zh-CN" baseline="-25000" dirty="0" err="1"/>
              <a:t>tobepayed</a:t>
            </a:r>
            <a:r>
              <a:rPr lang="zh-CN" altLang="en-US" dirty="0"/>
              <a:t>，</a:t>
            </a:r>
            <a:endParaRPr lang="en-US" altLang="zh-CN" dirty="0"/>
          </a:p>
          <a:p>
            <a:r>
              <a:rPr lang="en-US" altLang="zh-CN" dirty="0"/>
              <a:t>3. </a:t>
            </a:r>
            <a:r>
              <a:rPr lang="zh-CN" altLang="en-US" dirty="0"/>
              <a:t>贪心：根据</a:t>
            </a:r>
            <a:r>
              <a:rPr lang="en-US" altLang="zh-CN" dirty="0" err="1"/>
              <a:t>X</a:t>
            </a:r>
            <a:r>
              <a:rPr lang="en-US" altLang="zh-CN" baseline="-25000" dirty="0" err="1"/>
              <a:t>tobepayed</a:t>
            </a:r>
            <a:r>
              <a:rPr lang="zh-CN" altLang="en-US" dirty="0"/>
              <a:t>，在满足前述</a:t>
            </a:r>
            <a:r>
              <a:rPr lang="en-US" altLang="zh-CN" dirty="0"/>
              <a:t>2</a:t>
            </a:r>
            <a:r>
              <a:rPr lang="zh-CN" altLang="en-US" dirty="0"/>
              <a:t>个约束前提下，从剩余可用货币中，</a:t>
            </a:r>
            <a:r>
              <a:rPr lang="zh-CN" altLang="en-US" b="1" dirty="0">
                <a:solidFill>
                  <a:srgbClr val="FF0000"/>
                </a:solidFill>
              </a:rPr>
              <a:t>选择一种面值最大的货币</a:t>
            </a:r>
            <a:r>
              <a:rPr lang="zh-CN" altLang="en-US" dirty="0"/>
              <a:t>，计算应支付的张数</a:t>
            </a:r>
            <a:r>
              <a:rPr lang="en-US" altLang="zh-CN" dirty="0"/>
              <a:t>  </a:t>
            </a:r>
            <a:endParaRPr lang="zh-CN" altLang="en-US" dirty="0"/>
          </a:p>
          <a:p>
            <a:endParaRPr lang="zh-CN" altLang="en-US" dirty="0"/>
          </a:p>
        </p:txBody>
      </p:sp>
      <p:sp>
        <p:nvSpPr>
          <p:cNvPr id="4" name="日期占位符 3">
            <a:extLst>
              <a:ext uri="{FF2B5EF4-FFF2-40B4-BE49-F238E27FC236}">
                <a16:creationId xmlns:a16="http://schemas.microsoft.com/office/drawing/2014/main" id="{58324164-47E7-411E-AAB4-C054B63BA6C7}"/>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5D71EF4A-A210-44A2-81AD-B430C4BFD1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0B4939-D93E-4036-99D4-4B9BEC131C66}"/>
              </a:ext>
            </a:extLst>
          </p:cNvPr>
          <p:cNvSpPr>
            <a:spLocks noGrp="1"/>
          </p:cNvSpPr>
          <p:nvPr>
            <p:ph type="sldNum" sz="quarter" idx="12"/>
          </p:nvPr>
        </p:nvSpPr>
        <p:spPr/>
        <p:txBody>
          <a:bodyPr/>
          <a:lstStyle/>
          <a:p>
            <a:fld id="{EEA58A3B-43CE-4AA0-90B5-EB47AFAFEB34}" type="slidenum">
              <a:rPr lang="zh-CN" altLang="en-US" smtClean="0"/>
              <a:pPr/>
              <a:t>10</a:t>
            </a:fld>
            <a:endParaRPr lang="zh-CN" altLang="en-US" dirty="0"/>
          </a:p>
        </p:txBody>
      </p:sp>
      <p:sp>
        <p:nvSpPr>
          <p:cNvPr id="7" name="Text Box 5">
            <a:extLst>
              <a:ext uri="{FF2B5EF4-FFF2-40B4-BE49-F238E27FC236}">
                <a16:creationId xmlns:a16="http://schemas.microsoft.com/office/drawing/2014/main" id="{8136FE50-5DDB-4309-9AB9-EA775F74DA12}"/>
              </a:ext>
            </a:extLst>
          </p:cNvPr>
          <p:cNvSpPr txBox="1">
            <a:spLocks noChangeArrowheads="1"/>
          </p:cNvSpPr>
          <p:nvPr/>
        </p:nvSpPr>
        <p:spPr bwMode="auto">
          <a:xfrm>
            <a:off x="4930095" y="1280991"/>
            <a:ext cx="2279791" cy="32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90000"/>
              </a:lnSpc>
              <a:spcBef>
                <a:spcPct val="20000"/>
              </a:spcBef>
            </a:pPr>
            <a:r>
              <a:rPr lang="en-US" altLang="zh-CN" sz="2000" dirty="0"/>
              <a:t> </a:t>
            </a:r>
            <a:r>
              <a:rPr lang="en-US" altLang="zh-CN" sz="2000" dirty="0" err="1"/>
              <a:t>X</a:t>
            </a:r>
            <a:r>
              <a:rPr lang="en-US" altLang="zh-CN" sz="2000" baseline="-25000" dirty="0" err="1"/>
              <a:t>payed</a:t>
            </a:r>
            <a:r>
              <a:rPr lang="en-US" altLang="zh-CN" sz="2000" dirty="0"/>
              <a:t>      </a:t>
            </a:r>
            <a:r>
              <a:rPr lang="en-US" altLang="zh-CN" sz="2000" dirty="0" err="1"/>
              <a:t>X</a:t>
            </a:r>
            <a:r>
              <a:rPr lang="en-US" altLang="zh-CN" sz="2000" baseline="-25000" dirty="0" err="1"/>
              <a:t>tobepayed</a:t>
            </a:r>
            <a:endParaRPr lang="en-US" altLang="zh-CN" sz="2000" baseline="-25000" dirty="0"/>
          </a:p>
          <a:p>
            <a:pPr eaLnBrk="1" hangingPunct="1">
              <a:lnSpc>
                <a:spcPct val="90000"/>
              </a:lnSpc>
              <a:spcBef>
                <a:spcPct val="20000"/>
              </a:spcBef>
            </a:pPr>
            <a:r>
              <a:rPr lang="zh-CN" altLang="en-US" sz="2400" baseline="-25000" dirty="0"/>
              <a:t>      </a:t>
            </a:r>
            <a:r>
              <a:rPr lang="en-US" altLang="zh-CN" sz="2400" dirty="0"/>
              <a:t>0            4.6</a:t>
            </a:r>
          </a:p>
          <a:p>
            <a:pPr eaLnBrk="1" hangingPunct="1">
              <a:lnSpc>
                <a:spcPct val="90000"/>
              </a:lnSpc>
              <a:spcBef>
                <a:spcPct val="20000"/>
              </a:spcBef>
            </a:pPr>
            <a:r>
              <a:rPr lang="en-US" altLang="zh-CN" sz="2400" dirty="0"/>
              <a:t>    0            4.6</a:t>
            </a:r>
          </a:p>
          <a:p>
            <a:pPr eaLnBrk="1" hangingPunct="1">
              <a:lnSpc>
                <a:spcPct val="90000"/>
              </a:lnSpc>
              <a:spcBef>
                <a:spcPct val="20000"/>
              </a:spcBef>
            </a:pPr>
            <a:r>
              <a:rPr lang="en-US" altLang="zh-CN" sz="2400" dirty="0"/>
              <a:t>    </a:t>
            </a:r>
            <a:r>
              <a:rPr lang="en-US" altLang="zh-CN" sz="2400" dirty="0">
                <a:solidFill>
                  <a:srgbClr val="FF0000"/>
                </a:solidFill>
              </a:rPr>
              <a:t>4</a:t>
            </a:r>
            <a:r>
              <a:rPr lang="en-US" altLang="zh-CN" sz="2400" dirty="0"/>
              <a:t>            0.6</a:t>
            </a:r>
          </a:p>
          <a:p>
            <a:pPr eaLnBrk="1" hangingPunct="1">
              <a:lnSpc>
                <a:spcPct val="90000"/>
              </a:lnSpc>
              <a:spcBef>
                <a:spcPct val="20000"/>
              </a:spcBef>
            </a:pPr>
            <a:r>
              <a:rPr lang="en-US" altLang="zh-CN" sz="2400" dirty="0"/>
              <a:t>    4            0.6</a:t>
            </a:r>
          </a:p>
          <a:p>
            <a:pPr eaLnBrk="1" hangingPunct="1">
              <a:lnSpc>
                <a:spcPct val="90000"/>
              </a:lnSpc>
              <a:spcBef>
                <a:spcPct val="20000"/>
              </a:spcBef>
            </a:pPr>
            <a:r>
              <a:rPr lang="en-US" altLang="zh-CN" sz="2400" dirty="0"/>
              <a:t>    4.5         0.1</a:t>
            </a:r>
          </a:p>
          <a:p>
            <a:pPr eaLnBrk="1" hangingPunct="1">
              <a:lnSpc>
                <a:spcPct val="90000"/>
              </a:lnSpc>
              <a:spcBef>
                <a:spcPct val="20000"/>
              </a:spcBef>
            </a:pPr>
            <a:r>
              <a:rPr lang="en-US" altLang="zh-CN" sz="2400" dirty="0"/>
              <a:t>    4.5         0.1</a:t>
            </a:r>
          </a:p>
          <a:p>
            <a:pPr eaLnBrk="1" hangingPunct="1">
              <a:lnSpc>
                <a:spcPct val="90000"/>
              </a:lnSpc>
              <a:spcBef>
                <a:spcPct val="20000"/>
              </a:spcBef>
            </a:pPr>
            <a:r>
              <a:rPr lang="en-US" altLang="zh-CN" sz="2400" dirty="0"/>
              <a:t>    4.6          0</a:t>
            </a:r>
          </a:p>
        </p:txBody>
      </p:sp>
      <p:sp>
        <p:nvSpPr>
          <p:cNvPr id="8" name="Text Box 4">
            <a:extLst>
              <a:ext uri="{FF2B5EF4-FFF2-40B4-BE49-F238E27FC236}">
                <a16:creationId xmlns:a16="http://schemas.microsoft.com/office/drawing/2014/main" id="{DE5C4FA1-FBF8-4A29-8864-6D00C0E0C0D2}"/>
              </a:ext>
            </a:extLst>
          </p:cNvPr>
          <p:cNvSpPr txBox="1">
            <a:spLocks noChangeArrowheads="1"/>
          </p:cNvSpPr>
          <p:nvPr/>
        </p:nvSpPr>
        <p:spPr bwMode="auto">
          <a:xfrm>
            <a:off x="8344535" y="764362"/>
            <a:ext cx="799465" cy="3785652"/>
          </a:xfrm>
          <a:prstGeom prst="rect">
            <a:avLst/>
          </a:prstGeom>
          <a:solidFill>
            <a:srgbClr val="FFFF00"/>
          </a:solidFill>
          <a:ln w="6350">
            <a:solidFill>
              <a:schemeClr val="tx1"/>
            </a:solidFill>
            <a:miter lim="800000"/>
            <a:headEnd/>
            <a:tailEnd/>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dirty="0"/>
              <a:t>通过</a:t>
            </a:r>
            <a:r>
              <a:rPr lang="en-US" altLang="zh-CN" sz="2000" dirty="0"/>
              <a:t>6</a:t>
            </a:r>
            <a:r>
              <a:rPr lang="zh-CN" altLang="en-US" sz="2000" dirty="0"/>
              <a:t>个步骤，依次考虑各种币值，从大到小构造可行解</a:t>
            </a:r>
          </a:p>
        </p:txBody>
      </p:sp>
      <p:sp>
        <p:nvSpPr>
          <p:cNvPr id="9" name="Line 6">
            <a:extLst>
              <a:ext uri="{FF2B5EF4-FFF2-40B4-BE49-F238E27FC236}">
                <a16:creationId xmlns:a16="http://schemas.microsoft.com/office/drawing/2014/main" id="{51C54C3C-9315-42E2-9C00-2790D4FD3D8C}"/>
              </a:ext>
            </a:extLst>
          </p:cNvPr>
          <p:cNvSpPr>
            <a:spLocks noChangeShapeType="1"/>
          </p:cNvSpPr>
          <p:nvPr/>
        </p:nvSpPr>
        <p:spPr bwMode="auto">
          <a:xfrm flipH="1">
            <a:off x="1882018" y="1858211"/>
            <a:ext cx="4694797"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0" name="Line 6">
            <a:extLst>
              <a:ext uri="{FF2B5EF4-FFF2-40B4-BE49-F238E27FC236}">
                <a16:creationId xmlns:a16="http://schemas.microsoft.com/office/drawing/2014/main" id="{F59A8217-E0AD-4B69-BA2D-D613C5C86226}"/>
              </a:ext>
            </a:extLst>
          </p:cNvPr>
          <p:cNvSpPr>
            <a:spLocks noChangeShapeType="1"/>
          </p:cNvSpPr>
          <p:nvPr/>
        </p:nvSpPr>
        <p:spPr bwMode="auto">
          <a:xfrm flipH="1">
            <a:off x="2457751" y="2206366"/>
            <a:ext cx="4048911" cy="415881"/>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1" name="Line 6">
            <a:extLst>
              <a:ext uri="{FF2B5EF4-FFF2-40B4-BE49-F238E27FC236}">
                <a16:creationId xmlns:a16="http://schemas.microsoft.com/office/drawing/2014/main" id="{4D37BBBB-0024-4DBF-936E-1981A3BB0EBA}"/>
              </a:ext>
            </a:extLst>
          </p:cNvPr>
          <p:cNvSpPr>
            <a:spLocks noChangeShapeType="1"/>
          </p:cNvSpPr>
          <p:nvPr/>
        </p:nvSpPr>
        <p:spPr bwMode="auto">
          <a:xfrm flipH="1">
            <a:off x="3028949" y="2657188"/>
            <a:ext cx="3477712"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2" name="Line 6">
            <a:extLst>
              <a:ext uri="{FF2B5EF4-FFF2-40B4-BE49-F238E27FC236}">
                <a16:creationId xmlns:a16="http://schemas.microsoft.com/office/drawing/2014/main" id="{06A5DFEA-7FD6-4F10-9832-5EA63364A65A}"/>
              </a:ext>
            </a:extLst>
          </p:cNvPr>
          <p:cNvSpPr>
            <a:spLocks noChangeShapeType="1"/>
          </p:cNvSpPr>
          <p:nvPr/>
        </p:nvSpPr>
        <p:spPr bwMode="auto">
          <a:xfrm flipH="1">
            <a:off x="4707466" y="3874353"/>
            <a:ext cx="1860909"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3" name="Line 6">
            <a:extLst>
              <a:ext uri="{FF2B5EF4-FFF2-40B4-BE49-F238E27FC236}">
                <a16:creationId xmlns:a16="http://schemas.microsoft.com/office/drawing/2014/main" id="{A53EE5A4-2851-4551-9516-94FD15F1D87B}"/>
              </a:ext>
            </a:extLst>
          </p:cNvPr>
          <p:cNvSpPr>
            <a:spLocks noChangeShapeType="1"/>
          </p:cNvSpPr>
          <p:nvPr/>
        </p:nvSpPr>
        <p:spPr bwMode="auto">
          <a:xfrm flipH="1">
            <a:off x="4151085" y="3452644"/>
            <a:ext cx="2417291"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4" name="Line 6">
            <a:extLst>
              <a:ext uri="{FF2B5EF4-FFF2-40B4-BE49-F238E27FC236}">
                <a16:creationId xmlns:a16="http://schemas.microsoft.com/office/drawing/2014/main" id="{CCA1951C-C193-4630-863B-F2195A1B38EC}"/>
              </a:ext>
            </a:extLst>
          </p:cNvPr>
          <p:cNvSpPr>
            <a:spLocks noChangeShapeType="1"/>
          </p:cNvSpPr>
          <p:nvPr/>
        </p:nvSpPr>
        <p:spPr bwMode="auto">
          <a:xfrm flipH="1">
            <a:off x="3181349" y="2809588"/>
            <a:ext cx="3477712" cy="365124"/>
          </a:xfrm>
          <a:prstGeom prst="line">
            <a:avLst/>
          </a:prstGeom>
          <a:noFill/>
          <a:ln w="635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Tree>
    <p:extLst>
      <p:ext uri="{BB962C8B-B14F-4D97-AF65-F5344CB8AC3E}">
        <p14:creationId xmlns:p14="http://schemas.microsoft.com/office/powerpoint/2010/main" val="857624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E97AC-A11A-40F1-A619-A60D50711550}"/>
              </a:ext>
            </a:extLst>
          </p:cNvPr>
          <p:cNvSpPr>
            <a:spLocks noGrp="1"/>
          </p:cNvSpPr>
          <p:nvPr>
            <p:ph type="title"/>
          </p:nvPr>
        </p:nvSpPr>
        <p:spPr/>
        <p:txBody>
          <a:bodyPr/>
          <a:lstStyle/>
          <a:p>
            <a:r>
              <a:rPr lang="zh-CN" altLang="en-US" sz="2800" dirty="0"/>
              <a:t>贪心方法求解付款问题</a:t>
            </a:r>
            <a:endParaRPr lang="zh-CN" altLang="en-US" dirty="0"/>
          </a:p>
        </p:txBody>
      </p:sp>
      <p:sp>
        <p:nvSpPr>
          <p:cNvPr id="3" name="内容占位符 2">
            <a:extLst>
              <a:ext uri="{FF2B5EF4-FFF2-40B4-BE49-F238E27FC236}">
                <a16:creationId xmlns:a16="http://schemas.microsoft.com/office/drawing/2014/main" id="{23B5E1E4-A80F-409C-9170-7B7F578F5DEB}"/>
              </a:ext>
            </a:extLst>
          </p:cNvPr>
          <p:cNvSpPr>
            <a:spLocks noGrp="1"/>
          </p:cNvSpPr>
          <p:nvPr>
            <p:ph idx="1"/>
          </p:nvPr>
        </p:nvSpPr>
        <p:spPr/>
        <p:txBody>
          <a:bodyPr/>
          <a:lstStyle/>
          <a:p>
            <a:pPr eaLnBrk="1" hangingPunct="1"/>
            <a:r>
              <a:rPr lang="zh-CN" altLang="en-US" sz="2400" dirty="0"/>
              <a:t>求解时的</a:t>
            </a:r>
            <a:r>
              <a:rPr lang="zh-CN" altLang="en-US" sz="2400" dirty="0">
                <a:solidFill>
                  <a:srgbClr val="FF0000"/>
                </a:solidFill>
              </a:rPr>
              <a:t>局部贪心策略</a:t>
            </a:r>
            <a:endParaRPr lang="en-US" altLang="zh-CN" dirty="0">
              <a:solidFill>
                <a:srgbClr val="FF0000"/>
              </a:solidFill>
            </a:endParaRPr>
          </a:p>
          <a:p>
            <a:pPr lvl="1"/>
            <a:r>
              <a:rPr lang="zh-CN" altLang="en-US" dirty="0"/>
              <a:t>构造、扩展解向量时，根据局部信息</a:t>
            </a:r>
            <a:r>
              <a:rPr lang="en-US" altLang="zh-CN" dirty="0"/>
              <a:t>——</a:t>
            </a:r>
            <a:r>
              <a:rPr lang="zh-CN" altLang="en-US" dirty="0"/>
              <a:t>当前应支付</a:t>
            </a:r>
            <a:r>
              <a:rPr lang="en-US" altLang="zh-CN" dirty="0" err="1"/>
              <a:t>X</a:t>
            </a:r>
            <a:r>
              <a:rPr lang="en-US" altLang="zh-CN" baseline="-25000" dirty="0" err="1"/>
              <a:t>tobepayed</a:t>
            </a:r>
            <a:r>
              <a:rPr lang="zh-CN" altLang="en-US" dirty="0"/>
              <a:t> ，</a:t>
            </a:r>
            <a:r>
              <a:rPr lang="zh-CN" altLang="en-US" dirty="0">
                <a:solidFill>
                  <a:srgbClr val="FF0000"/>
                </a:solidFill>
              </a:rPr>
              <a:t>选</a:t>
            </a:r>
            <a:r>
              <a:rPr lang="en-US" altLang="zh-CN" dirty="0">
                <a:solidFill>
                  <a:srgbClr val="FF0000"/>
                </a:solidFill>
              </a:rPr>
              <a:t>1</a:t>
            </a:r>
            <a:r>
              <a:rPr lang="zh-CN" altLang="en-US" dirty="0">
                <a:solidFill>
                  <a:srgbClr val="FF0000"/>
                </a:solidFill>
              </a:rPr>
              <a:t>种当前</a:t>
            </a:r>
            <a:r>
              <a:rPr lang="zh-CN" altLang="en-US" b="1" u="sng" dirty="0">
                <a:solidFill>
                  <a:srgbClr val="FF0000"/>
                </a:solidFill>
              </a:rPr>
              <a:t>可用</a:t>
            </a:r>
            <a:r>
              <a:rPr lang="zh-CN" altLang="en-US" dirty="0">
                <a:solidFill>
                  <a:srgbClr val="FF0000"/>
                </a:solidFill>
              </a:rPr>
              <a:t>的、</a:t>
            </a:r>
            <a:r>
              <a:rPr lang="zh-CN" altLang="en-US" b="1" u="sng" dirty="0">
                <a:solidFill>
                  <a:srgbClr val="FF0000"/>
                </a:solidFill>
              </a:rPr>
              <a:t>最大面值</a:t>
            </a:r>
            <a:r>
              <a:rPr lang="zh-CN" altLang="en-US" dirty="0">
                <a:solidFill>
                  <a:srgbClr val="FF0000"/>
                </a:solidFill>
              </a:rPr>
              <a:t>的货币</a:t>
            </a:r>
            <a:r>
              <a:rPr lang="zh-CN" altLang="en-US" dirty="0"/>
              <a:t>，在满足</a:t>
            </a:r>
            <a:r>
              <a:rPr lang="en-US" altLang="zh-CN" dirty="0"/>
              <a:t>2</a:t>
            </a:r>
            <a:r>
              <a:rPr lang="zh-CN" altLang="en-US" dirty="0"/>
              <a:t>种约束的前提下，计算本类货币应支付的张数</a:t>
            </a:r>
          </a:p>
          <a:p>
            <a:pPr eaLnBrk="1" hangingPunct="1">
              <a:buFontTx/>
              <a:buNone/>
            </a:pPr>
            <a:r>
              <a:rPr lang="zh-CN" altLang="en-US" sz="2400" dirty="0"/>
              <a:t>     </a:t>
            </a:r>
          </a:p>
          <a:p>
            <a:r>
              <a:rPr lang="zh-CN" altLang="en-US" dirty="0"/>
              <a:t>为何选当前可用的最大币值货币？</a:t>
            </a:r>
            <a:endParaRPr lang="en-US" altLang="zh-CN" dirty="0"/>
          </a:p>
          <a:p>
            <a:pPr lvl="1"/>
            <a:r>
              <a:rPr lang="zh-CN" altLang="en-US" dirty="0"/>
              <a:t>满足</a:t>
            </a:r>
            <a:r>
              <a:rPr lang="zh-CN" altLang="en-US" dirty="0">
                <a:solidFill>
                  <a:srgbClr val="FF0000"/>
                </a:solidFill>
              </a:rPr>
              <a:t>最优化目标</a:t>
            </a:r>
            <a:r>
              <a:rPr lang="zh-CN" altLang="en-US" dirty="0"/>
              <a:t>：支付的货币总张数最少</a:t>
            </a:r>
            <a:endParaRPr lang="en-US" altLang="zh-CN" dirty="0"/>
          </a:p>
          <a:p>
            <a:endParaRPr lang="zh-CN" altLang="en-US" dirty="0"/>
          </a:p>
        </p:txBody>
      </p:sp>
      <p:sp>
        <p:nvSpPr>
          <p:cNvPr id="4" name="日期占位符 3">
            <a:extLst>
              <a:ext uri="{FF2B5EF4-FFF2-40B4-BE49-F238E27FC236}">
                <a16:creationId xmlns:a16="http://schemas.microsoft.com/office/drawing/2014/main" id="{EE5491E4-F6BD-4B33-8815-B4246B6901D0}"/>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404FABF5-FD81-467B-8EBA-D370E3665B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727A35-F49A-436D-8B43-6E88EDFF7B7C}"/>
              </a:ext>
            </a:extLst>
          </p:cNvPr>
          <p:cNvSpPr>
            <a:spLocks noGrp="1"/>
          </p:cNvSpPr>
          <p:nvPr>
            <p:ph type="sldNum" sz="quarter" idx="12"/>
          </p:nvPr>
        </p:nvSpPr>
        <p:spPr/>
        <p:txBody>
          <a:bodyPr/>
          <a:lstStyle/>
          <a:p>
            <a:fld id="{EEA58A3B-43CE-4AA0-90B5-EB47AFAFEB34}" type="slidenum">
              <a:rPr lang="zh-CN" altLang="en-US" smtClean="0"/>
              <a:pPr/>
              <a:t>11</a:t>
            </a:fld>
            <a:endParaRPr lang="zh-CN" altLang="en-US" dirty="0"/>
          </a:p>
        </p:txBody>
      </p:sp>
    </p:spTree>
    <p:extLst>
      <p:ext uri="{BB962C8B-B14F-4D97-AF65-F5344CB8AC3E}">
        <p14:creationId xmlns:p14="http://schemas.microsoft.com/office/powerpoint/2010/main" val="3260447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98642-1B0E-4710-BCC1-995D9CD9126B}"/>
              </a:ext>
            </a:extLst>
          </p:cNvPr>
          <p:cNvSpPr>
            <a:spLocks noGrp="1"/>
          </p:cNvSpPr>
          <p:nvPr>
            <p:ph type="title"/>
          </p:nvPr>
        </p:nvSpPr>
        <p:spPr/>
        <p:txBody>
          <a:bodyPr/>
          <a:lstStyle/>
          <a:p>
            <a:r>
              <a:rPr lang="zh-CN" altLang="en-US" dirty="0"/>
              <a:t>贪心法求解付款问题</a:t>
            </a:r>
          </a:p>
        </p:txBody>
      </p:sp>
      <p:sp>
        <p:nvSpPr>
          <p:cNvPr id="3" name="内容占位符 2">
            <a:extLst>
              <a:ext uri="{FF2B5EF4-FFF2-40B4-BE49-F238E27FC236}">
                <a16:creationId xmlns:a16="http://schemas.microsoft.com/office/drawing/2014/main" id="{CD98B6D7-66E7-4151-8CDB-9C21AA480452}"/>
              </a:ext>
            </a:extLst>
          </p:cNvPr>
          <p:cNvSpPr>
            <a:spLocks noGrp="1"/>
          </p:cNvSpPr>
          <p:nvPr>
            <p:ph idx="1"/>
          </p:nvPr>
        </p:nvSpPr>
        <p:spPr/>
        <p:txBody>
          <a:bodyPr>
            <a:normAutofit lnSpcReduction="10000"/>
          </a:bodyPr>
          <a:lstStyle/>
          <a:p>
            <a:pPr eaLnBrk="1" hangingPunct="1"/>
            <a:r>
              <a:rPr lang="zh-CN" altLang="en-US" dirty="0"/>
              <a:t>问题</a:t>
            </a:r>
            <a:endParaRPr lang="en-US" altLang="zh-CN" dirty="0"/>
          </a:p>
          <a:p>
            <a:pPr lvl="1"/>
            <a:r>
              <a:rPr lang="zh-CN" altLang="en-US" dirty="0"/>
              <a:t>付款问题中的局部贪心策略，是否能保证全局最优解</a:t>
            </a:r>
            <a:r>
              <a:rPr lang="en-US" altLang="zh-CN" dirty="0"/>
              <a:t>——</a:t>
            </a:r>
            <a:r>
              <a:rPr lang="zh-CN" altLang="en-US" dirty="0"/>
              <a:t>支付的货币的总张数最少？</a:t>
            </a:r>
          </a:p>
          <a:p>
            <a:r>
              <a:rPr lang="zh-CN" altLang="en-US" dirty="0">
                <a:solidFill>
                  <a:srgbClr val="FF0000"/>
                </a:solidFill>
              </a:rPr>
              <a:t>结论：不能保证！！！</a:t>
            </a:r>
          </a:p>
          <a:p>
            <a:r>
              <a:rPr lang="en-US" altLang="zh-CN" dirty="0"/>
              <a:t>E.g.2 </a:t>
            </a:r>
            <a:r>
              <a:rPr lang="zh-CN" altLang="en-US" dirty="0"/>
              <a:t>付款问题中，应付款还是</a:t>
            </a:r>
            <a:r>
              <a:rPr lang="en-US" altLang="zh-CN" dirty="0"/>
              <a:t>4</a:t>
            </a:r>
            <a:r>
              <a:rPr lang="zh-CN" altLang="en-US" dirty="0"/>
              <a:t>元</a:t>
            </a:r>
            <a:r>
              <a:rPr lang="en-US" altLang="zh-CN" dirty="0"/>
              <a:t>6</a:t>
            </a:r>
            <a:r>
              <a:rPr lang="zh-CN" altLang="en-US" dirty="0"/>
              <a:t>角，但货币面值改为</a:t>
            </a:r>
          </a:p>
          <a:p>
            <a:pPr eaLnBrk="1" hangingPunct="1">
              <a:buFontTx/>
              <a:buNone/>
            </a:pPr>
            <a:r>
              <a:rPr lang="en-US" altLang="zh-CN" dirty="0"/>
              <a:t>       </a:t>
            </a:r>
            <a:r>
              <a:rPr lang="en-US" altLang="zh-CN" dirty="0">
                <a:solidFill>
                  <a:srgbClr val="FF0000"/>
                </a:solidFill>
              </a:rPr>
              <a:t>3</a:t>
            </a:r>
            <a:r>
              <a:rPr lang="zh-CN" altLang="en-US" dirty="0">
                <a:solidFill>
                  <a:srgbClr val="FF0000"/>
                </a:solidFill>
              </a:rPr>
              <a:t>元</a:t>
            </a:r>
            <a:r>
              <a:rPr lang="en-US" altLang="zh-CN" dirty="0"/>
              <a:t>2</a:t>
            </a:r>
            <a:r>
              <a:rPr lang="zh-CN" altLang="en-US" dirty="0"/>
              <a:t>张、</a:t>
            </a:r>
            <a:r>
              <a:rPr lang="en-US" altLang="zh-CN" dirty="0">
                <a:solidFill>
                  <a:srgbClr val="FF0000"/>
                </a:solidFill>
              </a:rPr>
              <a:t>1</a:t>
            </a:r>
            <a:r>
              <a:rPr lang="zh-CN" altLang="en-US" dirty="0">
                <a:solidFill>
                  <a:srgbClr val="FF0000"/>
                </a:solidFill>
              </a:rPr>
              <a:t>元</a:t>
            </a:r>
            <a:r>
              <a:rPr lang="en-US" altLang="zh-CN" dirty="0"/>
              <a:t>4</a:t>
            </a:r>
            <a:r>
              <a:rPr lang="zh-CN" altLang="en-US" dirty="0"/>
              <a:t>张、</a:t>
            </a:r>
            <a:r>
              <a:rPr lang="en-US" altLang="zh-CN" dirty="0">
                <a:solidFill>
                  <a:srgbClr val="FF0000"/>
                </a:solidFill>
              </a:rPr>
              <a:t>8</a:t>
            </a:r>
            <a:r>
              <a:rPr lang="zh-CN" altLang="en-US" dirty="0">
                <a:solidFill>
                  <a:srgbClr val="FF0000"/>
                </a:solidFill>
              </a:rPr>
              <a:t>角</a:t>
            </a:r>
            <a:r>
              <a:rPr lang="en-US" altLang="zh-CN" dirty="0"/>
              <a:t>4</a:t>
            </a:r>
            <a:r>
              <a:rPr lang="zh-CN" altLang="en-US" dirty="0"/>
              <a:t>张、</a:t>
            </a:r>
            <a:r>
              <a:rPr lang="en-US" altLang="zh-CN" dirty="0">
                <a:solidFill>
                  <a:srgbClr val="FF0000"/>
                </a:solidFill>
              </a:rPr>
              <a:t>5</a:t>
            </a:r>
            <a:r>
              <a:rPr lang="zh-CN" altLang="en-US" dirty="0">
                <a:solidFill>
                  <a:srgbClr val="FF0000"/>
                </a:solidFill>
              </a:rPr>
              <a:t>角</a:t>
            </a:r>
            <a:r>
              <a:rPr lang="en-US" altLang="zh-CN" dirty="0"/>
              <a:t>4</a:t>
            </a:r>
            <a:r>
              <a:rPr lang="zh-CN" altLang="en-US" dirty="0"/>
              <a:t>张、</a:t>
            </a:r>
            <a:r>
              <a:rPr lang="en-US" altLang="zh-CN" dirty="0">
                <a:solidFill>
                  <a:srgbClr val="FF0000"/>
                </a:solidFill>
              </a:rPr>
              <a:t>1</a:t>
            </a:r>
            <a:r>
              <a:rPr lang="zh-CN" altLang="en-US" dirty="0">
                <a:solidFill>
                  <a:srgbClr val="FF0000"/>
                </a:solidFill>
              </a:rPr>
              <a:t>角</a:t>
            </a:r>
            <a:r>
              <a:rPr lang="en-US" altLang="zh-CN" dirty="0"/>
              <a:t>4</a:t>
            </a:r>
            <a:r>
              <a:rPr lang="zh-CN" altLang="en-US" dirty="0"/>
              <a:t>张</a:t>
            </a:r>
          </a:p>
          <a:p>
            <a:pPr eaLnBrk="1" hangingPunct="1">
              <a:buFontTx/>
              <a:buNone/>
            </a:pPr>
            <a:r>
              <a:rPr lang="zh-CN" altLang="en-US" dirty="0"/>
              <a:t>      </a:t>
            </a:r>
            <a:r>
              <a:rPr lang="en-US" altLang="zh-CN" sz="2800" dirty="0" err="1"/>
              <a:t>Availale</a:t>
            </a:r>
            <a:r>
              <a:rPr lang="en-US" altLang="zh-CN" sz="2800" dirty="0"/>
              <a:t>=(n</a:t>
            </a:r>
            <a:r>
              <a:rPr lang="en-US" altLang="zh-CN" sz="2800" baseline="-25000" dirty="0"/>
              <a:t>3</a:t>
            </a:r>
            <a:r>
              <a:rPr lang="zh-CN" altLang="en-US" sz="2800" baseline="-25000" dirty="0"/>
              <a:t>元</a:t>
            </a:r>
            <a:r>
              <a:rPr lang="en-US" altLang="zh-CN" sz="2800" dirty="0"/>
              <a:t>, n</a:t>
            </a:r>
            <a:r>
              <a:rPr lang="en-US" altLang="zh-CN" sz="2800" baseline="-25000" dirty="0"/>
              <a:t>1</a:t>
            </a:r>
            <a:r>
              <a:rPr lang="zh-CN" altLang="en-US" sz="2800" baseline="-25000" dirty="0"/>
              <a:t>元</a:t>
            </a:r>
            <a:r>
              <a:rPr lang="en-US" altLang="zh-CN" sz="2800" dirty="0"/>
              <a:t>, n</a:t>
            </a:r>
            <a:r>
              <a:rPr lang="en-US" altLang="zh-CN" sz="2800" baseline="-25000" dirty="0"/>
              <a:t>8</a:t>
            </a:r>
            <a:r>
              <a:rPr lang="zh-CN" altLang="en-US" sz="2800" baseline="-25000" dirty="0"/>
              <a:t>角</a:t>
            </a:r>
            <a:r>
              <a:rPr lang="en-US" altLang="zh-CN" sz="2800" dirty="0"/>
              <a:t>, n</a:t>
            </a:r>
            <a:r>
              <a:rPr lang="en-US" altLang="zh-CN" sz="2800" baseline="-25000" dirty="0"/>
              <a:t>5</a:t>
            </a:r>
            <a:r>
              <a:rPr lang="zh-CN" altLang="en-US" sz="2800" baseline="-25000" dirty="0"/>
              <a:t>角</a:t>
            </a:r>
            <a:r>
              <a:rPr lang="en-US" altLang="zh-CN" sz="2800" dirty="0"/>
              <a:t>, n</a:t>
            </a:r>
            <a:r>
              <a:rPr lang="en-US" altLang="zh-CN" sz="2800" baseline="-25000" dirty="0"/>
              <a:t>1</a:t>
            </a:r>
            <a:r>
              <a:rPr lang="zh-CN" altLang="en-US" sz="2800" baseline="-25000" dirty="0"/>
              <a:t>角</a:t>
            </a:r>
            <a:r>
              <a:rPr lang="en-US" altLang="zh-CN" sz="2800" dirty="0"/>
              <a:t>)</a:t>
            </a:r>
          </a:p>
          <a:p>
            <a:pPr eaLnBrk="1" hangingPunct="1">
              <a:buFontTx/>
              <a:buNone/>
            </a:pPr>
            <a:r>
              <a:rPr lang="en-US" altLang="zh-CN" sz="2800" dirty="0"/>
              <a:t>                    =(2,      4,     4,     4,      4  )</a:t>
            </a:r>
            <a:endParaRPr lang="zh-CN" altLang="en-US" dirty="0"/>
          </a:p>
          <a:p>
            <a:pPr eaLnBrk="1" hangingPunct="1">
              <a:buFontTx/>
              <a:buNone/>
            </a:pPr>
            <a:r>
              <a:rPr lang="zh-CN" altLang="en-US" dirty="0"/>
              <a:t>    局部贪心策略解：</a:t>
            </a:r>
            <a:r>
              <a:rPr lang="en-US" altLang="zh-CN" dirty="0"/>
              <a:t>X=(x</a:t>
            </a:r>
            <a:r>
              <a:rPr lang="en-US" altLang="zh-CN" baseline="-25000" dirty="0"/>
              <a:t>3</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8</a:t>
            </a:r>
            <a:r>
              <a:rPr lang="zh-CN" altLang="en-US" baseline="-25000" dirty="0"/>
              <a:t>角</a:t>
            </a:r>
            <a:r>
              <a:rPr lang="en-US" altLang="zh-CN" dirty="0"/>
              <a:t>, x</a:t>
            </a:r>
            <a:r>
              <a:rPr lang="en-US" altLang="zh-CN" baseline="-25000" dirty="0"/>
              <a:t>5</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eaLnBrk="1" hangingPunct="1">
              <a:buFontTx/>
              <a:buNone/>
            </a:pPr>
            <a:r>
              <a:rPr lang="en-US" altLang="zh-CN" dirty="0"/>
              <a:t>                                          =(1,     1,     0,    1,      1)       4</a:t>
            </a:r>
            <a:r>
              <a:rPr lang="zh-CN" altLang="en-US" dirty="0"/>
              <a:t>张</a:t>
            </a:r>
          </a:p>
          <a:p>
            <a:pPr eaLnBrk="1" hangingPunct="1">
              <a:buFontTx/>
              <a:buNone/>
            </a:pPr>
            <a:r>
              <a:rPr lang="zh-CN" altLang="en-US" dirty="0"/>
              <a:t>    全局最优解：         </a:t>
            </a:r>
            <a:r>
              <a:rPr lang="en-US" altLang="zh-CN" dirty="0"/>
              <a:t>X=(x</a:t>
            </a:r>
            <a:r>
              <a:rPr lang="en-US" altLang="zh-CN" baseline="-25000" dirty="0"/>
              <a:t>3</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8</a:t>
            </a:r>
            <a:r>
              <a:rPr lang="zh-CN" altLang="en-US" baseline="-25000" dirty="0"/>
              <a:t>角</a:t>
            </a:r>
            <a:r>
              <a:rPr lang="en-US" altLang="zh-CN" dirty="0"/>
              <a:t>, x</a:t>
            </a:r>
            <a:r>
              <a:rPr lang="en-US" altLang="zh-CN" baseline="-25000" dirty="0"/>
              <a:t>5</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eaLnBrk="1" hangingPunct="1">
              <a:buFontTx/>
              <a:buNone/>
            </a:pPr>
            <a:r>
              <a:rPr lang="en-US" altLang="zh-CN" dirty="0"/>
              <a:t>                                           =(1,     0,     2,    0,      0)       3</a:t>
            </a:r>
            <a:r>
              <a:rPr lang="zh-CN" altLang="en-US" dirty="0"/>
              <a:t>张</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3D7A204C-6BF1-45C5-A8F1-B812E2BC5F60}"/>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2A1BB631-B47D-4D67-BAEB-75FF56DEBC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4F5235-5FED-42DA-B830-FF62BDBB60E1}"/>
              </a:ext>
            </a:extLst>
          </p:cNvPr>
          <p:cNvSpPr>
            <a:spLocks noGrp="1"/>
          </p:cNvSpPr>
          <p:nvPr>
            <p:ph type="sldNum" sz="quarter" idx="12"/>
          </p:nvPr>
        </p:nvSpPr>
        <p:spPr/>
        <p:txBody>
          <a:bodyPr/>
          <a:lstStyle/>
          <a:p>
            <a:fld id="{EEA58A3B-43CE-4AA0-90B5-EB47AFAFEB34}" type="slidenum">
              <a:rPr lang="zh-CN" altLang="en-US" smtClean="0"/>
              <a:pPr/>
              <a:t>12</a:t>
            </a:fld>
            <a:endParaRPr lang="zh-CN" altLang="en-US" dirty="0"/>
          </a:p>
        </p:txBody>
      </p:sp>
    </p:spTree>
    <p:extLst>
      <p:ext uri="{BB962C8B-B14F-4D97-AF65-F5344CB8AC3E}">
        <p14:creationId xmlns:p14="http://schemas.microsoft.com/office/powerpoint/2010/main" val="1378472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9280D-0CCB-4685-BEF5-6AD0B4795030}"/>
              </a:ext>
            </a:extLst>
          </p:cNvPr>
          <p:cNvSpPr>
            <a:spLocks noGrp="1"/>
          </p:cNvSpPr>
          <p:nvPr>
            <p:ph type="title"/>
          </p:nvPr>
        </p:nvSpPr>
        <p:spPr/>
        <p:txBody>
          <a:bodyPr/>
          <a:lstStyle/>
          <a:p>
            <a:r>
              <a:rPr lang="zh-CN" altLang="en-US" dirty="0"/>
              <a:t>贪心算法特点</a:t>
            </a:r>
          </a:p>
        </p:txBody>
      </p:sp>
      <p:sp>
        <p:nvSpPr>
          <p:cNvPr id="3" name="内容占位符 2">
            <a:extLst>
              <a:ext uri="{FF2B5EF4-FFF2-40B4-BE49-F238E27FC236}">
                <a16:creationId xmlns:a16="http://schemas.microsoft.com/office/drawing/2014/main" id="{F51F76D1-3A94-4335-9651-C0F5A55F9331}"/>
              </a:ext>
            </a:extLst>
          </p:cNvPr>
          <p:cNvSpPr>
            <a:spLocks noGrp="1"/>
          </p:cNvSpPr>
          <p:nvPr>
            <p:ph idx="1"/>
          </p:nvPr>
        </p:nvSpPr>
        <p:spPr/>
        <p:txBody>
          <a:bodyPr/>
          <a:lstStyle/>
          <a:p>
            <a:r>
              <a:rPr lang="zh-CN" altLang="en-US" sz="2400" dirty="0">
                <a:solidFill>
                  <a:srgbClr val="000000"/>
                </a:solidFill>
                <a:latin typeface="Times New Roman" pitchFamily="18" charset="0"/>
              </a:rPr>
              <a:t>在算法进行过程中，当面临选择时，总是作出在当前看来最好的选择</a:t>
            </a:r>
            <a:endParaRPr lang="en-US" altLang="zh-CN" sz="2400" dirty="0">
              <a:solidFill>
                <a:srgbClr val="000000"/>
              </a:solidFill>
              <a:latin typeface="Times New Roman" pitchFamily="18" charset="0"/>
            </a:endParaRPr>
          </a:p>
          <a:p>
            <a:pPr lvl="1"/>
            <a:r>
              <a:rPr lang="zh-CN" altLang="en-US" dirty="0">
                <a:solidFill>
                  <a:srgbClr val="000000"/>
                </a:solidFill>
                <a:latin typeface="Times New Roman" pitchFamily="18" charset="0"/>
              </a:rPr>
              <a:t>并不从整体最优考虑，只是在某种意义上、基于当前状况的</a:t>
            </a:r>
            <a:r>
              <a:rPr lang="zh-CN" altLang="en-US" b="1" dirty="0">
                <a:solidFill>
                  <a:srgbClr val="000000"/>
                </a:solidFill>
                <a:latin typeface="Times New Roman" pitchFamily="18" charset="0"/>
              </a:rPr>
              <a:t>局部最优</a:t>
            </a:r>
            <a:r>
              <a:rPr lang="zh-CN" altLang="en-US" dirty="0">
                <a:solidFill>
                  <a:srgbClr val="000000"/>
                </a:solidFill>
                <a:latin typeface="Times New Roman" pitchFamily="18" charset="0"/>
              </a:rPr>
              <a:t>选择</a:t>
            </a:r>
          </a:p>
          <a:p>
            <a:pPr eaLnBrk="1" hangingPunct="1"/>
            <a:r>
              <a:rPr lang="en-US" altLang="zh-CN" sz="2400" dirty="0">
                <a:solidFill>
                  <a:srgbClr val="000000"/>
                </a:solidFill>
              </a:rPr>
              <a:t>E.g.3   </a:t>
            </a:r>
            <a:r>
              <a:rPr lang="zh-CN" altLang="en-US" sz="2400" dirty="0">
                <a:solidFill>
                  <a:srgbClr val="000000"/>
                </a:solidFill>
              </a:rPr>
              <a:t>局部最优选择策略</a:t>
            </a:r>
            <a:endParaRPr lang="en-US" altLang="zh-CN" sz="2400" dirty="0">
              <a:solidFill>
                <a:srgbClr val="000000"/>
              </a:solidFill>
            </a:endParaRPr>
          </a:p>
          <a:p>
            <a:pPr lvl="1"/>
            <a:r>
              <a:rPr lang="zh-CN" altLang="en-US" dirty="0">
                <a:solidFill>
                  <a:srgbClr val="000000"/>
                </a:solidFill>
              </a:rPr>
              <a:t>从当前位置</a:t>
            </a:r>
            <a:r>
              <a:rPr lang="en-US" altLang="zh-CN" dirty="0">
                <a:solidFill>
                  <a:srgbClr val="000000"/>
                </a:solidFill>
              </a:rPr>
              <a:t>s</a:t>
            </a:r>
            <a:r>
              <a:rPr lang="zh-CN" altLang="en-US" dirty="0">
                <a:solidFill>
                  <a:srgbClr val="000000"/>
                </a:solidFill>
              </a:rPr>
              <a:t>出发，选择下一步路径长度最短的路径，即</a:t>
            </a:r>
            <a:r>
              <a:rPr lang="en-US" altLang="zh-CN" dirty="0">
                <a:solidFill>
                  <a:srgbClr val="000000"/>
                </a:solidFill>
              </a:rPr>
              <a:t>s</a:t>
            </a:r>
            <a:r>
              <a:rPr lang="zh-CN" altLang="en-US" dirty="0">
                <a:solidFill>
                  <a:srgbClr val="000000"/>
                </a:solidFill>
              </a:rPr>
              <a:t>到下一结点</a:t>
            </a:r>
            <a:r>
              <a:rPr lang="en-US" altLang="zh-CN" dirty="0">
                <a:solidFill>
                  <a:srgbClr val="000000"/>
                </a:solidFill>
              </a:rPr>
              <a:t>t</a:t>
            </a:r>
            <a:r>
              <a:rPr lang="zh-CN" altLang="en-US" dirty="0">
                <a:solidFill>
                  <a:srgbClr val="000000"/>
                </a:solidFill>
              </a:rPr>
              <a:t>的路径长度最短</a:t>
            </a:r>
            <a:endParaRPr lang="en-US" altLang="zh-CN" dirty="0">
              <a:solidFill>
                <a:srgbClr val="000000"/>
              </a:solidFill>
            </a:endParaRPr>
          </a:p>
          <a:p>
            <a:pPr lvl="1"/>
            <a:r>
              <a:rPr lang="zh-CN" altLang="en-US" sz="2400" dirty="0">
                <a:solidFill>
                  <a:srgbClr val="000000"/>
                </a:solidFill>
              </a:rPr>
              <a:t>局部最优、非全局最优。</a:t>
            </a:r>
            <a:endParaRPr lang="zh-CN" altLang="en-US" dirty="0"/>
          </a:p>
        </p:txBody>
      </p:sp>
      <p:sp>
        <p:nvSpPr>
          <p:cNvPr id="4" name="日期占位符 3">
            <a:extLst>
              <a:ext uri="{FF2B5EF4-FFF2-40B4-BE49-F238E27FC236}">
                <a16:creationId xmlns:a16="http://schemas.microsoft.com/office/drawing/2014/main" id="{03964352-60B8-463B-8D24-5D3A91EFA5EB}"/>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BF74692B-532C-49DE-8AA8-A9F64498AE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D1CE95-B0F9-48C6-B399-2752D8E50451}"/>
              </a:ext>
            </a:extLst>
          </p:cNvPr>
          <p:cNvSpPr>
            <a:spLocks noGrp="1"/>
          </p:cNvSpPr>
          <p:nvPr>
            <p:ph type="sldNum" sz="quarter" idx="12"/>
          </p:nvPr>
        </p:nvSpPr>
        <p:spPr/>
        <p:txBody>
          <a:bodyPr/>
          <a:lstStyle/>
          <a:p>
            <a:fld id="{EEA58A3B-43CE-4AA0-90B5-EB47AFAFEB34}" type="slidenum">
              <a:rPr lang="zh-CN" altLang="en-US" smtClean="0"/>
              <a:pPr/>
              <a:t>13</a:t>
            </a:fld>
            <a:endParaRPr lang="zh-CN" altLang="en-US" dirty="0"/>
          </a:p>
        </p:txBody>
      </p:sp>
      <p:sp>
        <p:nvSpPr>
          <p:cNvPr id="7" name="Oval 4">
            <a:extLst>
              <a:ext uri="{FF2B5EF4-FFF2-40B4-BE49-F238E27FC236}">
                <a16:creationId xmlns:a16="http://schemas.microsoft.com/office/drawing/2014/main" id="{C9D34298-FA41-4F00-AD68-A19EEC8FAFA2}"/>
              </a:ext>
            </a:extLst>
          </p:cNvPr>
          <p:cNvSpPr>
            <a:spLocks noChangeArrowheads="1"/>
          </p:cNvSpPr>
          <p:nvPr/>
        </p:nvSpPr>
        <p:spPr bwMode="auto">
          <a:xfrm>
            <a:off x="345281" y="5121275"/>
            <a:ext cx="144463"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8" name="Text Box 5">
            <a:extLst>
              <a:ext uri="{FF2B5EF4-FFF2-40B4-BE49-F238E27FC236}">
                <a16:creationId xmlns:a16="http://schemas.microsoft.com/office/drawing/2014/main" id="{EA88FBF9-B56A-461C-ADBB-86A6DAA87174}"/>
              </a:ext>
            </a:extLst>
          </p:cNvPr>
          <p:cNvSpPr txBox="1">
            <a:spLocks noChangeArrowheads="1"/>
          </p:cNvSpPr>
          <p:nvPr/>
        </p:nvSpPr>
        <p:spPr bwMode="auto">
          <a:xfrm>
            <a:off x="180181" y="4708525"/>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0000"/>
                </a:solidFill>
              </a:rPr>
              <a:t>S</a:t>
            </a:r>
          </a:p>
        </p:txBody>
      </p:sp>
      <p:sp>
        <p:nvSpPr>
          <p:cNvPr id="9" name="Oval 6">
            <a:extLst>
              <a:ext uri="{FF2B5EF4-FFF2-40B4-BE49-F238E27FC236}">
                <a16:creationId xmlns:a16="http://schemas.microsoft.com/office/drawing/2014/main" id="{F1066C29-CD5E-42F9-B98C-0331AE521A14}"/>
              </a:ext>
            </a:extLst>
          </p:cNvPr>
          <p:cNvSpPr>
            <a:spLocks noChangeArrowheads="1"/>
          </p:cNvSpPr>
          <p:nvPr/>
        </p:nvSpPr>
        <p:spPr bwMode="auto">
          <a:xfrm>
            <a:off x="8503444" y="5316537"/>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0" name="Text Box 7">
            <a:extLst>
              <a:ext uri="{FF2B5EF4-FFF2-40B4-BE49-F238E27FC236}">
                <a16:creationId xmlns:a16="http://schemas.microsoft.com/office/drawing/2014/main" id="{54C07A80-A80C-4A14-B71E-0143B17004C6}"/>
              </a:ext>
            </a:extLst>
          </p:cNvPr>
          <p:cNvSpPr txBox="1">
            <a:spLocks noChangeArrowheads="1"/>
          </p:cNvSpPr>
          <p:nvPr/>
        </p:nvSpPr>
        <p:spPr bwMode="auto">
          <a:xfrm>
            <a:off x="8338344" y="4903787"/>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000000"/>
                </a:solidFill>
              </a:rPr>
              <a:t>end</a:t>
            </a:r>
          </a:p>
        </p:txBody>
      </p:sp>
      <p:sp>
        <p:nvSpPr>
          <p:cNvPr id="11" name="Line 8">
            <a:extLst>
              <a:ext uri="{FF2B5EF4-FFF2-40B4-BE49-F238E27FC236}">
                <a16:creationId xmlns:a16="http://schemas.microsoft.com/office/drawing/2014/main" id="{DC035EA9-92D7-4A2F-85C4-6BE9B8DB7DCF}"/>
              </a:ext>
            </a:extLst>
          </p:cNvPr>
          <p:cNvSpPr>
            <a:spLocks noChangeShapeType="1"/>
          </p:cNvSpPr>
          <p:nvPr/>
        </p:nvSpPr>
        <p:spPr bwMode="auto">
          <a:xfrm>
            <a:off x="416719" y="5192712"/>
            <a:ext cx="3600450" cy="71438"/>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Oval 9">
            <a:extLst>
              <a:ext uri="{FF2B5EF4-FFF2-40B4-BE49-F238E27FC236}">
                <a16:creationId xmlns:a16="http://schemas.microsoft.com/office/drawing/2014/main" id="{54E712A8-AD0F-4252-9C37-D5174EC52E5B}"/>
              </a:ext>
            </a:extLst>
          </p:cNvPr>
          <p:cNvSpPr>
            <a:spLocks noChangeArrowheads="1"/>
          </p:cNvSpPr>
          <p:nvPr/>
        </p:nvSpPr>
        <p:spPr bwMode="auto">
          <a:xfrm>
            <a:off x="4017169" y="5192712"/>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3" name="Line 10">
            <a:extLst>
              <a:ext uri="{FF2B5EF4-FFF2-40B4-BE49-F238E27FC236}">
                <a16:creationId xmlns:a16="http://schemas.microsoft.com/office/drawing/2014/main" id="{9B691832-8723-485E-80C6-3FED8809E565}"/>
              </a:ext>
            </a:extLst>
          </p:cNvPr>
          <p:cNvSpPr>
            <a:spLocks noChangeShapeType="1"/>
          </p:cNvSpPr>
          <p:nvPr/>
        </p:nvSpPr>
        <p:spPr bwMode="auto">
          <a:xfrm>
            <a:off x="4161631" y="5264150"/>
            <a:ext cx="4392613" cy="73025"/>
          </a:xfrm>
          <a:prstGeom prst="line">
            <a:avLst/>
          </a:prstGeom>
          <a:noFill/>
          <a:ln w="57150">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1">
            <a:extLst>
              <a:ext uri="{FF2B5EF4-FFF2-40B4-BE49-F238E27FC236}">
                <a16:creationId xmlns:a16="http://schemas.microsoft.com/office/drawing/2014/main" id="{6159E9D2-1935-4352-BBBE-E759CCC740BF}"/>
              </a:ext>
            </a:extLst>
          </p:cNvPr>
          <p:cNvSpPr>
            <a:spLocks noChangeShapeType="1"/>
          </p:cNvSpPr>
          <p:nvPr/>
        </p:nvSpPr>
        <p:spPr bwMode="auto">
          <a:xfrm>
            <a:off x="416719" y="5264150"/>
            <a:ext cx="1368425" cy="792162"/>
          </a:xfrm>
          <a:prstGeom prst="line">
            <a:avLst/>
          </a:prstGeom>
          <a:noFill/>
          <a:ln w="6350">
            <a:solidFill>
              <a:srgbClr val="CC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2">
            <a:extLst>
              <a:ext uri="{FF2B5EF4-FFF2-40B4-BE49-F238E27FC236}">
                <a16:creationId xmlns:a16="http://schemas.microsoft.com/office/drawing/2014/main" id="{D297FB92-C633-40A1-9BEB-F06E27B2BB5E}"/>
              </a:ext>
            </a:extLst>
          </p:cNvPr>
          <p:cNvSpPr>
            <a:spLocks noChangeShapeType="1"/>
          </p:cNvSpPr>
          <p:nvPr/>
        </p:nvSpPr>
        <p:spPr bwMode="auto">
          <a:xfrm flipV="1">
            <a:off x="416719" y="4589461"/>
            <a:ext cx="2278063" cy="531813"/>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6" name="Line 13">
            <a:extLst>
              <a:ext uri="{FF2B5EF4-FFF2-40B4-BE49-F238E27FC236}">
                <a16:creationId xmlns:a16="http://schemas.microsoft.com/office/drawing/2014/main" id="{7DE30876-3AAC-4D69-AC27-F42C51C6E670}"/>
              </a:ext>
            </a:extLst>
          </p:cNvPr>
          <p:cNvSpPr>
            <a:spLocks noChangeShapeType="1"/>
          </p:cNvSpPr>
          <p:nvPr/>
        </p:nvSpPr>
        <p:spPr bwMode="auto">
          <a:xfrm>
            <a:off x="1785144" y="6129337"/>
            <a:ext cx="1584325" cy="574675"/>
          </a:xfrm>
          <a:prstGeom prst="line">
            <a:avLst/>
          </a:prstGeom>
          <a:noFill/>
          <a:ln w="6350">
            <a:solidFill>
              <a:srgbClr val="FF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Oval 14">
            <a:extLst>
              <a:ext uri="{FF2B5EF4-FFF2-40B4-BE49-F238E27FC236}">
                <a16:creationId xmlns:a16="http://schemas.microsoft.com/office/drawing/2014/main" id="{5C151E1F-BF70-480E-AB50-441C491BCEF1}"/>
              </a:ext>
            </a:extLst>
          </p:cNvPr>
          <p:cNvSpPr>
            <a:spLocks noChangeArrowheads="1"/>
          </p:cNvSpPr>
          <p:nvPr/>
        </p:nvSpPr>
        <p:spPr bwMode="auto">
          <a:xfrm>
            <a:off x="1713706" y="6056312"/>
            <a:ext cx="144463"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8" name="Oval 15">
            <a:extLst>
              <a:ext uri="{FF2B5EF4-FFF2-40B4-BE49-F238E27FC236}">
                <a16:creationId xmlns:a16="http://schemas.microsoft.com/office/drawing/2014/main" id="{065A6011-9022-4DD8-B791-1D1DA0297BB7}"/>
              </a:ext>
            </a:extLst>
          </p:cNvPr>
          <p:cNvSpPr>
            <a:spLocks noChangeArrowheads="1"/>
          </p:cNvSpPr>
          <p:nvPr/>
        </p:nvSpPr>
        <p:spPr bwMode="auto">
          <a:xfrm>
            <a:off x="3369469" y="6632575"/>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19" name="Line 16">
            <a:extLst>
              <a:ext uri="{FF2B5EF4-FFF2-40B4-BE49-F238E27FC236}">
                <a16:creationId xmlns:a16="http://schemas.microsoft.com/office/drawing/2014/main" id="{6D4F7914-9B7E-4729-8399-8B6AAC216574}"/>
              </a:ext>
            </a:extLst>
          </p:cNvPr>
          <p:cNvSpPr>
            <a:spLocks noChangeShapeType="1"/>
          </p:cNvSpPr>
          <p:nvPr/>
        </p:nvSpPr>
        <p:spPr bwMode="auto">
          <a:xfrm flipV="1">
            <a:off x="3440906" y="5408612"/>
            <a:ext cx="5113338" cy="12954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Oval 17">
            <a:extLst>
              <a:ext uri="{FF2B5EF4-FFF2-40B4-BE49-F238E27FC236}">
                <a16:creationId xmlns:a16="http://schemas.microsoft.com/office/drawing/2014/main" id="{B81C5093-FF15-4CBC-87BD-CFBA676F4180}"/>
              </a:ext>
            </a:extLst>
          </p:cNvPr>
          <p:cNvSpPr>
            <a:spLocks noChangeArrowheads="1"/>
          </p:cNvSpPr>
          <p:nvPr/>
        </p:nvSpPr>
        <p:spPr bwMode="auto">
          <a:xfrm>
            <a:off x="2672374" y="4474702"/>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21" name="Line 18">
            <a:extLst>
              <a:ext uri="{FF2B5EF4-FFF2-40B4-BE49-F238E27FC236}">
                <a16:creationId xmlns:a16="http://schemas.microsoft.com/office/drawing/2014/main" id="{854EE0D3-1261-4EC6-A3AC-BCAFF7BDA17F}"/>
              </a:ext>
            </a:extLst>
          </p:cNvPr>
          <p:cNvSpPr>
            <a:spLocks noChangeShapeType="1"/>
          </p:cNvSpPr>
          <p:nvPr/>
        </p:nvSpPr>
        <p:spPr bwMode="auto">
          <a:xfrm>
            <a:off x="2816836" y="4545013"/>
            <a:ext cx="5737408" cy="792162"/>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2" name="Line 19">
            <a:extLst>
              <a:ext uri="{FF2B5EF4-FFF2-40B4-BE49-F238E27FC236}">
                <a16:creationId xmlns:a16="http://schemas.microsoft.com/office/drawing/2014/main" id="{DD36B00F-9B5F-47A9-B792-88B55738F513}"/>
              </a:ext>
            </a:extLst>
          </p:cNvPr>
          <p:cNvSpPr>
            <a:spLocks noChangeShapeType="1"/>
          </p:cNvSpPr>
          <p:nvPr/>
        </p:nvSpPr>
        <p:spPr bwMode="auto">
          <a:xfrm flipV="1">
            <a:off x="1785144" y="5913437"/>
            <a:ext cx="2879725" cy="215900"/>
          </a:xfrm>
          <a:prstGeom prst="line">
            <a:avLst/>
          </a:prstGeom>
          <a:noFill/>
          <a:ln w="6350">
            <a:solidFill>
              <a:srgbClr val="00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3" name="Oval 20">
            <a:extLst>
              <a:ext uri="{FF2B5EF4-FFF2-40B4-BE49-F238E27FC236}">
                <a16:creationId xmlns:a16="http://schemas.microsoft.com/office/drawing/2014/main" id="{17F0883D-4F4C-4898-B317-B3FB47E7A601}"/>
              </a:ext>
            </a:extLst>
          </p:cNvPr>
          <p:cNvSpPr>
            <a:spLocks noChangeArrowheads="1"/>
          </p:cNvSpPr>
          <p:nvPr/>
        </p:nvSpPr>
        <p:spPr bwMode="auto">
          <a:xfrm>
            <a:off x="4664869" y="5840412"/>
            <a:ext cx="144462" cy="142875"/>
          </a:xfrm>
          <a:prstGeom prst="ellipse">
            <a:avLst/>
          </a:prstGeom>
          <a:solidFill>
            <a:srgbClr val="000000"/>
          </a:solidFill>
          <a:ln w="6350">
            <a:solidFill>
              <a:schemeClr val="tx1"/>
            </a:solidFill>
            <a:round/>
            <a:headEnd/>
            <a:tailEnd/>
          </a:ln>
        </p:spPr>
        <p:txBody>
          <a:bodyPr wrap="none" anchor="ctr">
            <a:spAutoFit/>
          </a:bodyPr>
          <a:lstStyle/>
          <a:p>
            <a:endParaRPr lang="zh-CN" altLang="en-US"/>
          </a:p>
        </p:txBody>
      </p:sp>
      <p:sp>
        <p:nvSpPr>
          <p:cNvPr id="24" name="Line 21">
            <a:extLst>
              <a:ext uri="{FF2B5EF4-FFF2-40B4-BE49-F238E27FC236}">
                <a16:creationId xmlns:a16="http://schemas.microsoft.com/office/drawing/2014/main" id="{2C24623B-4B36-441C-8BC7-580FBB43CA7C}"/>
              </a:ext>
            </a:extLst>
          </p:cNvPr>
          <p:cNvSpPr>
            <a:spLocks noChangeShapeType="1"/>
          </p:cNvSpPr>
          <p:nvPr/>
        </p:nvSpPr>
        <p:spPr bwMode="auto">
          <a:xfrm flipV="1">
            <a:off x="4880769" y="5408612"/>
            <a:ext cx="3600450" cy="504825"/>
          </a:xfrm>
          <a:prstGeom prst="line">
            <a:avLst/>
          </a:prstGeom>
          <a:noFill/>
          <a:ln w="6350">
            <a:solidFill>
              <a:srgbClr val="000000"/>
            </a:solidFill>
            <a:round/>
            <a:headEnd type="diamond"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Freeform 22">
            <a:extLst>
              <a:ext uri="{FF2B5EF4-FFF2-40B4-BE49-F238E27FC236}">
                <a16:creationId xmlns:a16="http://schemas.microsoft.com/office/drawing/2014/main" id="{9602B3D4-EC75-4F1A-A356-8F19FD720DE9}"/>
              </a:ext>
            </a:extLst>
          </p:cNvPr>
          <p:cNvSpPr>
            <a:spLocks/>
          </p:cNvSpPr>
          <p:nvPr/>
        </p:nvSpPr>
        <p:spPr bwMode="auto">
          <a:xfrm>
            <a:off x="561181" y="4760912"/>
            <a:ext cx="360363" cy="863600"/>
          </a:xfrm>
          <a:custGeom>
            <a:avLst/>
            <a:gdLst>
              <a:gd name="T0" fmla="*/ 0 w 227"/>
              <a:gd name="T1" fmla="*/ 0 h 544"/>
              <a:gd name="T2" fmla="*/ 2147483647 w 227"/>
              <a:gd name="T3" fmla="*/ 2147483647 h 544"/>
              <a:gd name="T4" fmla="*/ 0 w 227"/>
              <a:gd name="T5" fmla="*/ 2147483647 h 544"/>
              <a:gd name="T6" fmla="*/ 0 60000 65536"/>
              <a:gd name="T7" fmla="*/ 0 60000 65536"/>
              <a:gd name="T8" fmla="*/ 0 60000 65536"/>
              <a:gd name="T9" fmla="*/ 0 w 227"/>
              <a:gd name="T10" fmla="*/ 0 h 544"/>
              <a:gd name="T11" fmla="*/ 227 w 227"/>
              <a:gd name="T12" fmla="*/ 544 h 544"/>
            </a:gdLst>
            <a:ahLst/>
            <a:cxnLst>
              <a:cxn ang="T6">
                <a:pos x="T0" y="T1"/>
              </a:cxn>
              <a:cxn ang="T7">
                <a:pos x="T2" y="T3"/>
              </a:cxn>
              <a:cxn ang="T8">
                <a:pos x="T4" y="T5"/>
              </a:cxn>
            </a:cxnLst>
            <a:rect l="T9" t="T10" r="T11" b="T12"/>
            <a:pathLst>
              <a:path w="227" h="544">
                <a:moveTo>
                  <a:pt x="0" y="0"/>
                </a:moveTo>
                <a:cubicBezTo>
                  <a:pt x="113" y="90"/>
                  <a:pt x="227" y="181"/>
                  <a:pt x="227" y="272"/>
                </a:cubicBezTo>
                <a:cubicBezTo>
                  <a:pt x="227" y="363"/>
                  <a:pt x="38" y="499"/>
                  <a:pt x="0" y="544"/>
                </a:cubicBezTo>
              </a:path>
            </a:pathLst>
          </a:custGeom>
          <a:noFill/>
          <a:ln w="63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6" name="Freeform 25">
            <a:extLst>
              <a:ext uri="{FF2B5EF4-FFF2-40B4-BE49-F238E27FC236}">
                <a16:creationId xmlns:a16="http://schemas.microsoft.com/office/drawing/2014/main" id="{B83738D6-8DE9-4708-9785-C6B43CAE72BC}"/>
              </a:ext>
            </a:extLst>
          </p:cNvPr>
          <p:cNvSpPr>
            <a:spLocks/>
          </p:cNvSpPr>
          <p:nvPr/>
        </p:nvSpPr>
        <p:spPr bwMode="auto">
          <a:xfrm>
            <a:off x="1856581" y="5695950"/>
            <a:ext cx="360363" cy="863600"/>
          </a:xfrm>
          <a:custGeom>
            <a:avLst/>
            <a:gdLst>
              <a:gd name="T0" fmla="*/ 0 w 227"/>
              <a:gd name="T1" fmla="*/ 0 h 544"/>
              <a:gd name="T2" fmla="*/ 2147483647 w 227"/>
              <a:gd name="T3" fmla="*/ 2147483647 h 544"/>
              <a:gd name="T4" fmla="*/ 0 w 227"/>
              <a:gd name="T5" fmla="*/ 2147483647 h 544"/>
              <a:gd name="T6" fmla="*/ 0 60000 65536"/>
              <a:gd name="T7" fmla="*/ 0 60000 65536"/>
              <a:gd name="T8" fmla="*/ 0 60000 65536"/>
              <a:gd name="T9" fmla="*/ 0 w 227"/>
              <a:gd name="T10" fmla="*/ 0 h 544"/>
              <a:gd name="T11" fmla="*/ 227 w 227"/>
              <a:gd name="T12" fmla="*/ 544 h 544"/>
            </a:gdLst>
            <a:ahLst/>
            <a:cxnLst>
              <a:cxn ang="T6">
                <a:pos x="T0" y="T1"/>
              </a:cxn>
              <a:cxn ang="T7">
                <a:pos x="T2" y="T3"/>
              </a:cxn>
              <a:cxn ang="T8">
                <a:pos x="T4" y="T5"/>
              </a:cxn>
            </a:cxnLst>
            <a:rect l="T9" t="T10" r="T11" b="T12"/>
            <a:pathLst>
              <a:path w="227" h="544">
                <a:moveTo>
                  <a:pt x="0" y="0"/>
                </a:moveTo>
                <a:cubicBezTo>
                  <a:pt x="113" y="90"/>
                  <a:pt x="227" y="181"/>
                  <a:pt x="227" y="272"/>
                </a:cubicBezTo>
                <a:cubicBezTo>
                  <a:pt x="227" y="363"/>
                  <a:pt x="38" y="499"/>
                  <a:pt x="0" y="544"/>
                </a:cubicBezTo>
              </a:path>
            </a:pathLst>
          </a:custGeom>
          <a:noFill/>
          <a:ln w="63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7" name="Text Box 27">
            <a:extLst>
              <a:ext uri="{FF2B5EF4-FFF2-40B4-BE49-F238E27FC236}">
                <a16:creationId xmlns:a16="http://schemas.microsoft.com/office/drawing/2014/main" id="{C913B88A-2A0D-478F-9277-67E02C8807E3}"/>
              </a:ext>
            </a:extLst>
          </p:cNvPr>
          <p:cNvSpPr txBox="1">
            <a:spLocks noChangeArrowheads="1"/>
          </p:cNvSpPr>
          <p:nvPr/>
        </p:nvSpPr>
        <p:spPr bwMode="auto">
          <a:xfrm>
            <a:off x="1477169" y="6003925"/>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t</a:t>
            </a:r>
          </a:p>
        </p:txBody>
      </p:sp>
    </p:spTree>
    <p:extLst>
      <p:ext uri="{BB962C8B-B14F-4D97-AF65-F5344CB8AC3E}">
        <p14:creationId xmlns:p14="http://schemas.microsoft.com/office/powerpoint/2010/main" val="3049621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B605D-A4DA-4349-B747-A529A5F8682E}"/>
              </a:ext>
            </a:extLst>
          </p:cNvPr>
          <p:cNvSpPr>
            <a:spLocks noGrp="1"/>
          </p:cNvSpPr>
          <p:nvPr>
            <p:ph type="title"/>
          </p:nvPr>
        </p:nvSpPr>
        <p:spPr/>
        <p:txBody>
          <a:bodyPr/>
          <a:lstStyle/>
          <a:p>
            <a:r>
              <a:rPr lang="zh-CN" altLang="en-US" dirty="0"/>
              <a:t>贪心算法特点</a:t>
            </a:r>
          </a:p>
        </p:txBody>
      </p:sp>
      <p:sp>
        <p:nvSpPr>
          <p:cNvPr id="3" name="内容占位符 2">
            <a:extLst>
              <a:ext uri="{FF2B5EF4-FFF2-40B4-BE49-F238E27FC236}">
                <a16:creationId xmlns:a16="http://schemas.microsoft.com/office/drawing/2014/main" id="{6CE6D187-9CB1-41F8-9A11-5307F57E3AB4}"/>
              </a:ext>
            </a:extLst>
          </p:cNvPr>
          <p:cNvSpPr>
            <a:spLocks noGrp="1"/>
          </p:cNvSpPr>
          <p:nvPr>
            <p:ph idx="1"/>
          </p:nvPr>
        </p:nvSpPr>
        <p:spPr>
          <a:xfrm>
            <a:off x="123432" y="764364"/>
            <a:ext cx="8897136" cy="5892855"/>
          </a:xfrm>
        </p:spPr>
        <p:txBody>
          <a:bodyPr>
            <a:normAutofit/>
          </a:bodyPr>
          <a:lstStyle/>
          <a:p>
            <a:pPr>
              <a:lnSpc>
                <a:spcPct val="110000"/>
              </a:lnSpc>
            </a:pPr>
            <a:r>
              <a:rPr lang="zh-CN" altLang="en-US" dirty="0">
                <a:solidFill>
                  <a:srgbClr val="000000"/>
                </a:solidFill>
              </a:rPr>
              <a:t>希望</a:t>
            </a:r>
            <a:endParaRPr lang="en-US" altLang="zh-CN" dirty="0">
              <a:solidFill>
                <a:srgbClr val="000000"/>
              </a:solidFill>
            </a:endParaRPr>
          </a:p>
          <a:p>
            <a:pPr lvl="1">
              <a:lnSpc>
                <a:spcPct val="110000"/>
              </a:lnSpc>
            </a:pPr>
            <a:r>
              <a:rPr lang="zh-CN" altLang="en-US" dirty="0">
                <a:solidFill>
                  <a:srgbClr val="000000"/>
                </a:solidFill>
              </a:rPr>
              <a:t>贪心算法得到的最终结果是整体最优的</a:t>
            </a:r>
            <a:endParaRPr lang="en-US" altLang="zh-CN" dirty="0">
              <a:solidFill>
                <a:srgbClr val="000000"/>
              </a:solidFill>
            </a:endParaRPr>
          </a:p>
          <a:p>
            <a:pPr lvl="2">
              <a:lnSpc>
                <a:spcPct val="110000"/>
              </a:lnSpc>
            </a:pPr>
            <a:r>
              <a:rPr lang="zh-CN" altLang="en-US" dirty="0">
                <a:solidFill>
                  <a:srgbClr val="000000"/>
                </a:solidFill>
              </a:rPr>
              <a:t>依赖于问题本身性质</a:t>
            </a:r>
            <a:r>
              <a:rPr lang="en-US" altLang="zh-CN" dirty="0">
                <a:solidFill>
                  <a:srgbClr val="000000"/>
                </a:solidFill>
              </a:rPr>
              <a:t>——</a:t>
            </a:r>
            <a:r>
              <a:rPr lang="zh-CN" altLang="en-US" dirty="0">
                <a:solidFill>
                  <a:srgbClr val="000000"/>
                </a:solidFill>
              </a:rPr>
              <a:t>贪心选择性质</a:t>
            </a:r>
            <a:endParaRPr lang="en-US" altLang="zh-CN" dirty="0">
              <a:solidFill>
                <a:srgbClr val="000000"/>
              </a:solidFill>
            </a:endParaRPr>
          </a:p>
          <a:p>
            <a:pPr>
              <a:lnSpc>
                <a:spcPct val="110000"/>
              </a:lnSpc>
            </a:pPr>
            <a:endParaRPr lang="en-US" altLang="zh-CN" dirty="0">
              <a:solidFill>
                <a:srgbClr val="000000"/>
              </a:solidFill>
            </a:endParaRPr>
          </a:p>
          <a:p>
            <a:pPr>
              <a:lnSpc>
                <a:spcPct val="110000"/>
              </a:lnSpc>
            </a:pPr>
            <a:r>
              <a:rPr lang="zh-CN" altLang="en-US" dirty="0">
                <a:solidFill>
                  <a:srgbClr val="000000"/>
                </a:solidFill>
              </a:rPr>
              <a:t>虽然贪心算法从原理上不能保证对</a:t>
            </a:r>
            <a:r>
              <a:rPr lang="zh-CN" altLang="en-US" dirty="0">
                <a:solidFill>
                  <a:srgbClr val="FF0000"/>
                </a:solidFill>
              </a:rPr>
              <a:t>所有</a:t>
            </a:r>
            <a:r>
              <a:rPr lang="zh-CN" altLang="en-US" dirty="0">
                <a:solidFill>
                  <a:srgbClr val="000000"/>
                </a:solidFill>
              </a:rPr>
              <a:t>问题都得到整体最优解，但贪心算法</a:t>
            </a:r>
            <a:endParaRPr lang="en-US" altLang="zh-CN" dirty="0">
              <a:solidFill>
                <a:srgbClr val="000000"/>
              </a:solidFill>
            </a:endParaRPr>
          </a:p>
          <a:p>
            <a:pPr lvl="1">
              <a:lnSpc>
                <a:spcPct val="110000"/>
              </a:lnSpc>
            </a:pPr>
            <a:r>
              <a:rPr lang="zh-CN" altLang="en-US" dirty="0">
                <a:solidFill>
                  <a:srgbClr val="000000"/>
                </a:solidFill>
              </a:rPr>
              <a:t>对</a:t>
            </a:r>
            <a:r>
              <a:rPr lang="zh-CN" altLang="en-US" dirty="0">
                <a:solidFill>
                  <a:srgbClr val="FF0000"/>
                </a:solidFill>
              </a:rPr>
              <a:t>一些</a:t>
            </a:r>
            <a:r>
              <a:rPr lang="zh-CN" altLang="en-US" dirty="0">
                <a:solidFill>
                  <a:srgbClr val="000000"/>
                </a:solidFill>
              </a:rPr>
              <a:t>问题能产生全局最优解，如单源最短路经问题，最小生成树问题等；</a:t>
            </a:r>
            <a:endParaRPr lang="en-US" altLang="zh-CN" dirty="0">
              <a:solidFill>
                <a:srgbClr val="000000"/>
              </a:solidFill>
            </a:endParaRPr>
          </a:p>
          <a:p>
            <a:pPr lvl="1">
              <a:lnSpc>
                <a:spcPct val="110000"/>
              </a:lnSpc>
            </a:pPr>
            <a:r>
              <a:rPr lang="zh-CN" altLang="en-US" dirty="0">
                <a:solidFill>
                  <a:srgbClr val="000000"/>
                </a:solidFill>
              </a:rPr>
              <a:t>对</a:t>
            </a:r>
            <a:r>
              <a:rPr lang="zh-CN" altLang="en-US" dirty="0">
                <a:solidFill>
                  <a:srgbClr val="FF0000"/>
                </a:solidFill>
              </a:rPr>
              <a:t>某些</a:t>
            </a:r>
            <a:r>
              <a:rPr lang="zh-CN" altLang="en-US" dirty="0">
                <a:solidFill>
                  <a:srgbClr val="000000"/>
                </a:solidFill>
              </a:rPr>
              <a:t>问题，即使贪心算法不能得到整体最优解，其最终结果却是最优解的很好近似，</a:t>
            </a:r>
            <a:r>
              <a:rPr lang="zh-CN" altLang="en-US" dirty="0">
                <a:solidFill>
                  <a:srgbClr val="CC0000"/>
                </a:solidFill>
              </a:rPr>
              <a:t>同时降低了算法复杂性！！</a:t>
            </a:r>
            <a:endParaRPr lang="en-US" altLang="zh-CN" dirty="0">
              <a:solidFill>
                <a:srgbClr val="CC0000"/>
              </a:solidFill>
            </a:endParaRPr>
          </a:p>
          <a:p>
            <a:pPr>
              <a:lnSpc>
                <a:spcPct val="110000"/>
              </a:lnSpc>
            </a:pPr>
            <a:r>
              <a:rPr lang="en-US" altLang="zh-CN" dirty="0" err="1"/>
              <a:t>E.g</a:t>
            </a:r>
            <a:r>
              <a:rPr lang="en-US" altLang="zh-CN" dirty="0"/>
              <a:t> </a:t>
            </a:r>
            <a:r>
              <a:rPr lang="zh-CN" altLang="en-US" dirty="0"/>
              <a:t>平面凸多边形的自上而下分治三角剖分</a:t>
            </a:r>
            <a:endParaRPr lang="en-US" altLang="zh-CN" dirty="0"/>
          </a:p>
          <a:p>
            <a:pPr lvl="1">
              <a:lnSpc>
                <a:spcPct val="110000"/>
              </a:lnSpc>
            </a:pPr>
            <a:r>
              <a:rPr lang="zh-CN" altLang="en-US" dirty="0"/>
              <a:t>根据启发式信息选取</a:t>
            </a:r>
            <a:r>
              <a:rPr lang="en-US" altLang="zh-CN" dirty="0"/>
              <a:t>K</a:t>
            </a:r>
            <a:r>
              <a:rPr lang="zh-CN" altLang="en-US" dirty="0"/>
              <a:t>个候选断点，从中比较选取断点</a:t>
            </a:r>
            <a:r>
              <a:rPr lang="en-US" altLang="zh-CN" dirty="0" err="1"/>
              <a:t>v</a:t>
            </a:r>
            <a:r>
              <a:rPr lang="en-US" altLang="zh-CN" baseline="-25000" dirty="0" err="1"/>
              <a:t>k</a:t>
            </a:r>
            <a:r>
              <a:rPr lang="zh-CN" altLang="en-US" dirty="0"/>
              <a:t>：选取使</a:t>
            </a:r>
            <a:r>
              <a:rPr lang="en-US" altLang="zh-CN" dirty="0" err="1"/>
              <a:t>sumweight</a:t>
            </a:r>
            <a:r>
              <a:rPr lang="en-US" altLang="zh-CN" dirty="0"/>
              <a:t>(v</a:t>
            </a:r>
            <a:r>
              <a:rPr lang="en-US" altLang="zh-CN" baseline="-25000" dirty="0"/>
              <a:t>0</a:t>
            </a:r>
            <a:r>
              <a:rPr lang="en-US" altLang="zh-CN" dirty="0"/>
              <a:t>, </a:t>
            </a:r>
            <a:r>
              <a:rPr lang="en-US" altLang="zh-CN" dirty="0" err="1"/>
              <a:t>v</a:t>
            </a:r>
            <a:r>
              <a:rPr lang="en-US" altLang="zh-CN" baseline="-25000" dirty="0" err="1"/>
              <a:t>k</a:t>
            </a:r>
            <a:r>
              <a:rPr lang="en-US" altLang="zh-CN" dirty="0"/>
              <a:t>) + </a:t>
            </a:r>
            <a:r>
              <a:rPr lang="en-US" altLang="zh-CN" dirty="0" err="1"/>
              <a:t>sumweight</a:t>
            </a:r>
            <a:r>
              <a:rPr lang="en-US" altLang="zh-CN" dirty="0"/>
              <a:t>(</a:t>
            </a:r>
            <a:r>
              <a:rPr lang="en-US" altLang="zh-CN" dirty="0" err="1"/>
              <a:t>v</a:t>
            </a:r>
            <a:r>
              <a:rPr lang="en-US" altLang="zh-CN" baseline="-25000" dirty="0" err="1"/>
              <a:t>k</a:t>
            </a:r>
            <a:r>
              <a:rPr lang="en-US" altLang="zh-CN" dirty="0" err="1"/>
              <a:t>,v</a:t>
            </a:r>
            <a:r>
              <a:rPr lang="en-US" altLang="zh-CN" baseline="-25000" dirty="0" err="1"/>
              <a:t>n</a:t>
            </a:r>
            <a:r>
              <a:rPr lang="en-US" altLang="zh-CN" dirty="0"/>
              <a:t>) </a:t>
            </a:r>
            <a:r>
              <a:rPr lang="zh-CN" altLang="en-US" dirty="0"/>
              <a:t>最小的</a:t>
            </a:r>
            <a:r>
              <a:rPr lang="en-US" altLang="zh-CN" dirty="0" err="1"/>
              <a:t>v</a:t>
            </a:r>
            <a:r>
              <a:rPr lang="en-US" altLang="zh-CN" baseline="-25000" dirty="0" err="1"/>
              <a:t>k</a:t>
            </a:r>
            <a:endParaRPr lang="zh-CN" altLang="en-US" dirty="0"/>
          </a:p>
          <a:p>
            <a:endParaRPr lang="zh-CN" altLang="en-US" dirty="0"/>
          </a:p>
        </p:txBody>
      </p:sp>
      <p:sp>
        <p:nvSpPr>
          <p:cNvPr id="4" name="日期占位符 3">
            <a:extLst>
              <a:ext uri="{FF2B5EF4-FFF2-40B4-BE49-F238E27FC236}">
                <a16:creationId xmlns:a16="http://schemas.microsoft.com/office/drawing/2014/main" id="{2FE6308B-F0DC-46B8-9614-AB6DD8CA01C7}"/>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49E2ECE0-8C49-42BC-8552-5990002746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E2C853-FC25-49DA-8BAF-277A2F10981C}"/>
              </a:ext>
            </a:extLst>
          </p:cNvPr>
          <p:cNvSpPr>
            <a:spLocks noGrp="1"/>
          </p:cNvSpPr>
          <p:nvPr>
            <p:ph type="sldNum" sz="quarter" idx="12"/>
          </p:nvPr>
        </p:nvSpPr>
        <p:spPr/>
        <p:txBody>
          <a:bodyPr/>
          <a:lstStyle/>
          <a:p>
            <a:fld id="{EEA58A3B-43CE-4AA0-90B5-EB47AFAFEB34}" type="slidenum">
              <a:rPr lang="zh-CN" altLang="en-US" smtClean="0"/>
              <a:pPr/>
              <a:t>14</a:t>
            </a:fld>
            <a:endParaRPr lang="zh-CN" altLang="en-US" dirty="0"/>
          </a:p>
        </p:txBody>
      </p:sp>
    </p:spTree>
    <p:extLst>
      <p:ext uri="{BB962C8B-B14F-4D97-AF65-F5344CB8AC3E}">
        <p14:creationId xmlns:p14="http://schemas.microsoft.com/office/powerpoint/2010/main" val="407489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53BF6-F0FA-4C48-934B-BB1551530C79}"/>
              </a:ext>
            </a:extLst>
          </p:cNvPr>
          <p:cNvSpPr>
            <a:spLocks noGrp="1"/>
          </p:cNvSpPr>
          <p:nvPr>
            <p:ph type="title"/>
          </p:nvPr>
        </p:nvSpPr>
        <p:spPr/>
        <p:txBody>
          <a:bodyPr/>
          <a:lstStyle/>
          <a:p>
            <a:r>
              <a:rPr lang="en-US" altLang="zh-CN" dirty="0"/>
              <a:t>7.2</a:t>
            </a:r>
            <a:r>
              <a:rPr lang="zh-CN" altLang="en-US" sz="2800" dirty="0"/>
              <a:t>贪心算法要素和步骤</a:t>
            </a:r>
            <a:endParaRPr lang="zh-CN" altLang="en-US" dirty="0"/>
          </a:p>
        </p:txBody>
      </p:sp>
      <p:sp>
        <p:nvSpPr>
          <p:cNvPr id="3" name="内容占位符 2">
            <a:extLst>
              <a:ext uri="{FF2B5EF4-FFF2-40B4-BE49-F238E27FC236}">
                <a16:creationId xmlns:a16="http://schemas.microsoft.com/office/drawing/2014/main" id="{B8CAE5EB-DB8A-49CB-B53C-459D88E676F9}"/>
              </a:ext>
            </a:extLst>
          </p:cNvPr>
          <p:cNvSpPr>
            <a:spLocks noGrp="1"/>
          </p:cNvSpPr>
          <p:nvPr>
            <p:ph idx="1"/>
          </p:nvPr>
        </p:nvSpPr>
        <p:spPr>
          <a:xfrm>
            <a:off x="123432" y="764364"/>
            <a:ext cx="8897136" cy="5957112"/>
          </a:xfrm>
        </p:spPr>
        <p:txBody>
          <a:bodyPr>
            <a:noAutofit/>
          </a:bodyPr>
          <a:lstStyle/>
          <a:p>
            <a:pPr marL="0" indent="0">
              <a:buNone/>
            </a:pPr>
            <a:r>
              <a:rPr lang="zh-CN" altLang="en-US" dirty="0"/>
              <a:t>贪心算法的要素包括以下几部分</a:t>
            </a:r>
            <a:endParaRPr lang="en-US" altLang="zh-CN" dirty="0"/>
          </a:p>
          <a:p>
            <a:r>
              <a:rPr lang="en-US" altLang="zh-CN" dirty="0"/>
              <a:t>1. </a:t>
            </a:r>
            <a:r>
              <a:rPr lang="zh-CN" altLang="en-US" dirty="0"/>
              <a:t>作为问题输入的候选集合</a:t>
            </a:r>
            <a:r>
              <a:rPr lang="en-US" altLang="zh-CN" dirty="0"/>
              <a:t>C</a:t>
            </a:r>
            <a:r>
              <a:rPr lang="zh-CN" altLang="en-US" dirty="0"/>
              <a:t>，据此构造问题的可行解</a:t>
            </a:r>
            <a:endParaRPr lang="en-US" altLang="zh-CN" dirty="0"/>
          </a:p>
          <a:p>
            <a:pPr lvl="1"/>
            <a:r>
              <a:rPr lang="en-US" altLang="zh-CN" dirty="0"/>
              <a:t>e.g. Available=(n</a:t>
            </a:r>
            <a:r>
              <a:rPr lang="en-US" altLang="zh-CN" baseline="-25000" dirty="0"/>
              <a:t>5</a:t>
            </a:r>
            <a:r>
              <a:rPr lang="zh-CN" altLang="en-US" baseline="-25000" dirty="0"/>
              <a:t>元</a:t>
            </a:r>
            <a:r>
              <a:rPr lang="en-US" altLang="zh-CN" dirty="0"/>
              <a:t>, n</a:t>
            </a:r>
            <a:r>
              <a:rPr lang="en-US" altLang="zh-CN" baseline="-25000" dirty="0"/>
              <a:t>2</a:t>
            </a:r>
            <a:r>
              <a:rPr lang="zh-CN" altLang="en-US" baseline="-25000" dirty="0"/>
              <a:t>元</a:t>
            </a:r>
            <a:r>
              <a:rPr lang="en-US" altLang="zh-CN" dirty="0"/>
              <a:t>, n</a:t>
            </a:r>
            <a:r>
              <a:rPr lang="en-US" altLang="zh-CN" baseline="-25000" dirty="0"/>
              <a:t>1</a:t>
            </a:r>
            <a:r>
              <a:rPr lang="zh-CN" altLang="en-US" baseline="-25000" dirty="0"/>
              <a:t>元</a:t>
            </a:r>
            <a:r>
              <a:rPr lang="en-US" altLang="zh-CN" dirty="0"/>
              <a:t>, n</a:t>
            </a:r>
            <a:r>
              <a:rPr lang="en-US" altLang="zh-CN" baseline="-25000" dirty="0"/>
              <a:t>5</a:t>
            </a:r>
            <a:r>
              <a:rPr lang="zh-CN" altLang="en-US" baseline="-25000" dirty="0"/>
              <a:t>角</a:t>
            </a:r>
            <a:r>
              <a:rPr lang="en-US" altLang="zh-CN" dirty="0"/>
              <a:t>, n</a:t>
            </a:r>
            <a:r>
              <a:rPr lang="en-US" altLang="zh-CN" baseline="-25000" dirty="0"/>
              <a:t>2</a:t>
            </a:r>
            <a:r>
              <a:rPr lang="zh-CN" altLang="en-US" baseline="-25000" dirty="0"/>
              <a:t>角</a:t>
            </a:r>
            <a:r>
              <a:rPr lang="en-US" altLang="zh-CN" dirty="0"/>
              <a:t>, n</a:t>
            </a:r>
            <a:r>
              <a:rPr lang="en-US" altLang="zh-CN" baseline="-25000" dirty="0"/>
              <a:t>1</a:t>
            </a:r>
            <a:r>
              <a:rPr lang="zh-CN" altLang="en-US" baseline="-25000" dirty="0"/>
              <a:t>角</a:t>
            </a:r>
            <a:r>
              <a:rPr lang="en-US" altLang="zh-CN" dirty="0"/>
              <a:t>)</a:t>
            </a:r>
          </a:p>
          <a:p>
            <a:pPr marL="609600" indent="-609600" eaLnBrk="1" hangingPunct="1">
              <a:buFontTx/>
              <a:buNone/>
            </a:pPr>
            <a:r>
              <a:rPr lang="en-US" altLang="zh-CN" dirty="0"/>
              <a:t>                               =(2,       2,     4,     4,    4,     4)</a:t>
            </a:r>
          </a:p>
          <a:p>
            <a:r>
              <a:rPr lang="en-US" altLang="zh-CN" dirty="0"/>
              <a:t>2. </a:t>
            </a:r>
            <a:r>
              <a:rPr lang="zh-CN" altLang="en-US" dirty="0"/>
              <a:t>由部分解、可行解组成的解集合</a:t>
            </a:r>
            <a:r>
              <a:rPr lang="en-US" altLang="zh-CN" dirty="0"/>
              <a:t>S={X}</a:t>
            </a:r>
          </a:p>
          <a:p>
            <a:pPr lvl="1"/>
            <a:r>
              <a:rPr lang="en-US" altLang="zh-CN" dirty="0"/>
              <a:t>e.g.    </a:t>
            </a:r>
            <a:r>
              <a:rPr lang="zh-CN" altLang="en-US" dirty="0"/>
              <a:t>对</a:t>
            </a:r>
            <a:r>
              <a:rPr lang="en-US" altLang="zh-CN" dirty="0"/>
              <a:t>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a:t>
            </a:r>
            <a:r>
              <a:rPr lang="en-US" altLang="zh-CN" dirty="0"/>
              <a:t>S</a:t>
            </a:r>
            <a:r>
              <a:rPr lang="zh-CN" altLang="en-US" dirty="0"/>
              <a:t>包括：</a:t>
            </a:r>
          </a:p>
          <a:p>
            <a:pPr marL="609600" indent="-609600" eaLnBrk="1" hangingPunct="1">
              <a:lnSpc>
                <a:spcPct val="100000"/>
              </a:lnSpc>
              <a:buFontTx/>
              <a:buNone/>
            </a:pPr>
            <a:r>
              <a:rPr lang="zh-CN" altLang="en-US" dirty="0"/>
              <a:t>                    </a:t>
            </a:r>
            <a:r>
              <a:rPr lang="en-US" altLang="zh-CN" dirty="0"/>
              <a:t>(  ?,    ?  ,   ?,    ?,     ?,     ? )</a:t>
            </a:r>
          </a:p>
          <a:p>
            <a:pPr marL="609600" indent="-609600" eaLnBrk="1" hangingPunct="1">
              <a:lnSpc>
                <a:spcPct val="100000"/>
              </a:lnSpc>
              <a:buFontTx/>
              <a:buNone/>
            </a:pPr>
            <a:r>
              <a:rPr lang="en-US" altLang="zh-CN" dirty="0"/>
              <a:t>                    ( </a:t>
            </a:r>
            <a:r>
              <a:rPr lang="en-US" altLang="zh-CN" dirty="0">
                <a:solidFill>
                  <a:srgbClr val="FF0000"/>
                </a:solidFill>
              </a:rPr>
              <a:t>0</a:t>
            </a:r>
            <a:r>
              <a:rPr lang="en-US" altLang="zh-CN" dirty="0"/>
              <a:t>,     ?,     ?,     ?,     ?      ?)</a:t>
            </a:r>
          </a:p>
          <a:p>
            <a:pPr marL="609600" indent="-609600" eaLnBrk="1" hangingPunct="1">
              <a:lnSpc>
                <a:spcPct val="100000"/>
              </a:lnSpc>
              <a:buFontTx/>
              <a:buNone/>
            </a:pPr>
            <a:r>
              <a:rPr lang="en-US" altLang="zh-CN" dirty="0"/>
              <a:t>                    ( 0,     </a:t>
            </a:r>
            <a:r>
              <a:rPr lang="en-US" altLang="zh-CN" dirty="0">
                <a:solidFill>
                  <a:srgbClr val="FF0000"/>
                </a:solidFill>
              </a:rPr>
              <a:t>2</a:t>
            </a:r>
            <a:r>
              <a:rPr lang="en-US" altLang="zh-CN" dirty="0"/>
              <a:t>,     ?,     ?,     ?      ?)</a:t>
            </a:r>
          </a:p>
          <a:p>
            <a:pPr marL="609600" indent="-609600" eaLnBrk="1" hangingPunct="1">
              <a:lnSpc>
                <a:spcPct val="100000"/>
              </a:lnSpc>
              <a:buFontTx/>
              <a:buNone/>
            </a:pPr>
            <a:r>
              <a:rPr lang="en-US" altLang="zh-CN" dirty="0"/>
              <a:t>                    ( 0,     2,     </a:t>
            </a:r>
            <a:r>
              <a:rPr lang="en-US" altLang="zh-CN" dirty="0">
                <a:solidFill>
                  <a:srgbClr val="FF0000"/>
                </a:solidFill>
              </a:rPr>
              <a:t>0</a:t>
            </a:r>
            <a:r>
              <a:rPr lang="en-US" altLang="zh-CN" dirty="0"/>
              <a:t>,     ?,     ?      ?)</a:t>
            </a:r>
          </a:p>
          <a:p>
            <a:pPr marL="609600" indent="-609600" eaLnBrk="1" hangingPunct="1">
              <a:lnSpc>
                <a:spcPct val="100000"/>
              </a:lnSpc>
              <a:buFontTx/>
              <a:buNone/>
            </a:pPr>
            <a:r>
              <a:rPr lang="en-US" altLang="zh-CN" dirty="0"/>
              <a:t>                    ( 0,     2,     0,     </a:t>
            </a:r>
            <a:r>
              <a:rPr lang="en-US" altLang="zh-CN" dirty="0">
                <a:solidFill>
                  <a:srgbClr val="FF0000"/>
                </a:solidFill>
              </a:rPr>
              <a:t>1</a:t>
            </a:r>
            <a:r>
              <a:rPr lang="en-US" altLang="zh-CN" dirty="0"/>
              <a:t>,     ?      ?)</a:t>
            </a:r>
          </a:p>
          <a:p>
            <a:pPr marL="609600" indent="-609600" eaLnBrk="1" hangingPunct="1">
              <a:lnSpc>
                <a:spcPct val="100000"/>
              </a:lnSpc>
              <a:buFontTx/>
              <a:buNone/>
            </a:pPr>
            <a:r>
              <a:rPr lang="en-US" altLang="zh-CN" dirty="0"/>
              <a:t>                    ( 0,     2,     0,     1,     </a:t>
            </a:r>
            <a:r>
              <a:rPr lang="en-US" altLang="zh-CN" dirty="0">
                <a:solidFill>
                  <a:srgbClr val="FF0000"/>
                </a:solidFill>
              </a:rPr>
              <a:t>0</a:t>
            </a:r>
            <a:r>
              <a:rPr lang="en-US" altLang="zh-CN" dirty="0"/>
              <a:t>      ?)</a:t>
            </a:r>
          </a:p>
          <a:p>
            <a:pPr marL="609600" indent="-609600" eaLnBrk="1" hangingPunct="1">
              <a:lnSpc>
                <a:spcPct val="100000"/>
              </a:lnSpc>
              <a:buFontTx/>
              <a:buNone/>
            </a:pPr>
            <a:r>
              <a:rPr lang="en-US" altLang="zh-CN" dirty="0"/>
              <a:t>                    ( 0,     2,     0,     1,     0      </a:t>
            </a:r>
            <a:r>
              <a:rPr lang="en-US" altLang="zh-CN" dirty="0">
                <a:solidFill>
                  <a:srgbClr val="FF0000"/>
                </a:solidFill>
              </a:rPr>
              <a:t>1</a:t>
            </a:r>
            <a:r>
              <a:rPr lang="en-US" altLang="zh-CN" dirty="0"/>
              <a:t>)</a:t>
            </a:r>
            <a:endParaRPr lang="zh-CN" altLang="en-US" dirty="0"/>
          </a:p>
        </p:txBody>
      </p:sp>
      <p:sp>
        <p:nvSpPr>
          <p:cNvPr id="4" name="日期占位符 3">
            <a:extLst>
              <a:ext uri="{FF2B5EF4-FFF2-40B4-BE49-F238E27FC236}">
                <a16:creationId xmlns:a16="http://schemas.microsoft.com/office/drawing/2014/main" id="{13EECDBC-7158-45A7-8714-D6900AEF9E52}"/>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A1F420B5-4883-4FD8-9BA4-67B530AE3C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5D6C77-A02B-469A-8289-A56C4011DC88}"/>
              </a:ext>
            </a:extLst>
          </p:cNvPr>
          <p:cNvSpPr>
            <a:spLocks noGrp="1"/>
          </p:cNvSpPr>
          <p:nvPr>
            <p:ph type="sldNum" sz="quarter" idx="12"/>
          </p:nvPr>
        </p:nvSpPr>
        <p:spPr/>
        <p:txBody>
          <a:bodyPr/>
          <a:lstStyle/>
          <a:p>
            <a:fld id="{EEA58A3B-43CE-4AA0-90B5-EB47AFAFEB34}" type="slidenum">
              <a:rPr lang="zh-CN" altLang="en-US" smtClean="0"/>
              <a:pPr/>
              <a:t>15</a:t>
            </a:fld>
            <a:endParaRPr lang="zh-CN" altLang="en-US" dirty="0"/>
          </a:p>
        </p:txBody>
      </p:sp>
    </p:spTree>
    <p:extLst>
      <p:ext uri="{BB962C8B-B14F-4D97-AF65-F5344CB8AC3E}">
        <p14:creationId xmlns:p14="http://schemas.microsoft.com/office/powerpoint/2010/main" val="282118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83E10-58A1-44F7-B3F0-38E6E2AA9BAC}"/>
              </a:ext>
            </a:extLst>
          </p:cNvPr>
          <p:cNvSpPr>
            <a:spLocks noGrp="1"/>
          </p:cNvSpPr>
          <p:nvPr>
            <p:ph type="title"/>
          </p:nvPr>
        </p:nvSpPr>
        <p:spPr/>
        <p:txBody>
          <a:bodyPr/>
          <a:lstStyle/>
          <a:p>
            <a:r>
              <a:rPr lang="zh-CN" altLang="en-US" sz="2800" dirty="0"/>
              <a:t>贪心算法要素</a:t>
            </a:r>
            <a:endParaRPr lang="zh-CN" altLang="en-US" dirty="0"/>
          </a:p>
        </p:txBody>
      </p:sp>
      <p:sp>
        <p:nvSpPr>
          <p:cNvPr id="3" name="内容占位符 2">
            <a:extLst>
              <a:ext uri="{FF2B5EF4-FFF2-40B4-BE49-F238E27FC236}">
                <a16:creationId xmlns:a16="http://schemas.microsoft.com/office/drawing/2014/main" id="{716C95C9-70DD-459D-B98B-9CCC90B4CAC0}"/>
              </a:ext>
            </a:extLst>
          </p:cNvPr>
          <p:cNvSpPr>
            <a:spLocks noGrp="1"/>
          </p:cNvSpPr>
          <p:nvPr>
            <p:ph idx="1"/>
          </p:nvPr>
        </p:nvSpPr>
        <p:spPr/>
        <p:txBody>
          <a:bodyPr/>
          <a:lstStyle/>
          <a:p>
            <a:pPr>
              <a:lnSpc>
                <a:spcPct val="110000"/>
              </a:lnSpc>
            </a:pPr>
            <a:r>
              <a:rPr lang="en-US" altLang="zh-CN" sz="2400" dirty="0"/>
              <a:t>3. </a:t>
            </a:r>
            <a:r>
              <a:rPr lang="zh-CN" altLang="en-US" sz="2400" dirty="0"/>
              <a:t>解决函数</a:t>
            </a:r>
            <a:r>
              <a:rPr lang="en-US" altLang="zh-CN" sz="2400" dirty="0"/>
              <a:t>solution</a:t>
            </a:r>
            <a:r>
              <a:rPr lang="zh-CN" altLang="en-US" sz="2400" dirty="0"/>
              <a:t>，检查解集合</a:t>
            </a:r>
            <a:r>
              <a:rPr lang="en-US" altLang="zh-CN" sz="2400" dirty="0"/>
              <a:t>S</a:t>
            </a:r>
            <a:r>
              <a:rPr lang="zh-CN" altLang="en-US" sz="2400" dirty="0"/>
              <a:t>中的局部解是否构成完整的问题解</a:t>
            </a:r>
            <a:endParaRPr lang="en-US" altLang="zh-CN" sz="2400" dirty="0"/>
          </a:p>
          <a:p>
            <a:pPr lvl="1">
              <a:lnSpc>
                <a:spcPct val="110000"/>
              </a:lnSpc>
            </a:pPr>
            <a:r>
              <a:rPr lang="en-US" altLang="zh-CN" dirty="0"/>
              <a:t>e.g. </a:t>
            </a:r>
            <a:r>
              <a:rPr lang="zh-CN" altLang="en-US" dirty="0"/>
              <a:t>对</a:t>
            </a:r>
            <a:r>
              <a:rPr lang="en-US" altLang="zh-CN" dirty="0"/>
              <a:t>S</a:t>
            </a:r>
            <a:r>
              <a:rPr lang="zh-CN" altLang="en-US" dirty="0"/>
              <a:t>中的</a:t>
            </a:r>
            <a:r>
              <a:rPr lang="en-US" altLang="zh-CN" dirty="0"/>
              <a:t>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a:t>
            </a:r>
          </a:p>
          <a:p>
            <a:pPr eaLnBrk="1" hangingPunct="1">
              <a:lnSpc>
                <a:spcPct val="110000"/>
              </a:lnSpc>
              <a:buFontTx/>
              <a:buNone/>
            </a:pPr>
            <a:r>
              <a:rPr lang="zh-CN" altLang="en-US" sz="2400" dirty="0"/>
              <a:t>            </a:t>
            </a:r>
            <a:r>
              <a:rPr lang="en-US" altLang="zh-CN" sz="2400" dirty="0"/>
              <a:t>5*x</a:t>
            </a:r>
            <a:r>
              <a:rPr lang="en-US" altLang="zh-CN" sz="2400" baseline="-25000" dirty="0"/>
              <a:t>5</a:t>
            </a:r>
            <a:r>
              <a:rPr lang="zh-CN" altLang="en-US" sz="2400" baseline="-25000" dirty="0"/>
              <a:t>元</a:t>
            </a:r>
            <a:r>
              <a:rPr lang="zh-CN" altLang="en-US" sz="2400" dirty="0"/>
              <a:t> </a:t>
            </a:r>
            <a:r>
              <a:rPr lang="en-US" altLang="zh-CN" sz="2400" dirty="0"/>
              <a:t>+ 2* x</a:t>
            </a:r>
            <a:r>
              <a:rPr lang="en-US" altLang="zh-CN" sz="2400" baseline="-25000" dirty="0"/>
              <a:t>2</a:t>
            </a:r>
            <a:r>
              <a:rPr lang="zh-CN" altLang="en-US" sz="2400" baseline="-25000" dirty="0"/>
              <a:t>元</a:t>
            </a:r>
            <a:r>
              <a:rPr lang="en-US" altLang="zh-CN" sz="2400" dirty="0"/>
              <a:t> + 1*x</a:t>
            </a:r>
            <a:r>
              <a:rPr lang="en-US" altLang="zh-CN" sz="2400" baseline="-25000" dirty="0"/>
              <a:t>1</a:t>
            </a:r>
            <a:r>
              <a:rPr lang="zh-CN" altLang="en-US" sz="2400" baseline="-25000" dirty="0"/>
              <a:t>元</a:t>
            </a:r>
            <a:r>
              <a:rPr lang="zh-CN" altLang="en-US" sz="2400" dirty="0"/>
              <a:t> </a:t>
            </a:r>
            <a:r>
              <a:rPr lang="en-US" altLang="zh-CN" sz="2400" dirty="0"/>
              <a:t>+ </a:t>
            </a:r>
          </a:p>
          <a:p>
            <a:pPr eaLnBrk="1" hangingPunct="1">
              <a:lnSpc>
                <a:spcPct val="110000"/>
              </a:lnSpc>
              <a:buFontTx/>
              <a:buNone/>
            </a:pPr>
            <a:r>
              <a:rPr lang="en-US" altLang="zh-CN" sz="2400" dirty="0"/>
              <a:t>            0.5* x</a:t>
            </a:r>
            <a:r>
              <a:rPr lang="en-US" altLang="zh-CN" sz="2400" baseline="-25000" dirty="0"/>
              <a:t>5</a:t>
            </a:r>
            <a:r>
              <a:rPr lang="zh-CN" altLang="en-US" sz="2400" baseline="-25000" dirty="0"/>
              <a:t>角</a:t>
            </a:r>
            <a:r>
              <a:rPr lang="zh-CN" altLang="en-US" sz="2400" dirty="0"/>
              <a:t> </a:t>
            </a:r>
            <a:r>
              <a:rPr lang="en-US" altLang="zh-CN" sz="2400" dirty="0"/>
              <a:t>+ 0.2*x</a:t>
            </a:r>
            <a:r>
              <a:rPr lang="en-US" altLang="zh-CN" sz="2400" baseline="-25000" dirty="0"/>
              <a:t>2</a:t>
            </a:r>
            <a:r>
              <a:rPr lang="zh-CN" altLang="en-US" sz="2400" baseline="-25000" dirty="0"/>
              <a:t>角</a:t>
            </a:r>
            <a:r>
              <a:rPr lang="en-US" altLang="zh-CN" sz="2400" dirty="0"/>
              <a:t>+ 0.1* x</a:t>
            </a:r>
            <a:r>
              <a:rPr lang="en-US" altLang="zh-CN" sz="2400" baseline="-25000" dirty="0"/>
              <a:t>1</a:t>
            </a:r>
            <a:r>
              <a:rPr lang="zh-CN" altLang="en-US" sz="2400" baseline="-25000" dirty="0"/>
              <a:t>角</a:t>
            </a:r>
          </a:p>
          <a:p>
            <a:pPr eaLnBrk="1" hangingPunct="1">
              <a:lnSpc>
                <a:spcPct val="110000"/>
              </a:lnSpc>
              <a:buFontTx/>
              <a:buNone/>
            </a:pPr>
            <a:r>
              <a:rPr lang="en-US" altLang="zh-CN" sz="2400" baseline="-25000" dirty="0"/>
              <a:t>              </a:t>
            </a:r>
            <a:r>
              <a:rPr lang="en-US" altLang="zh-CN" sz="2400" dirty="0"/>
              <a:t>= 4</a:t>
            </a:r>
            <a:r>
              <a:rPr lang="zh-CN" altLang="en-US" sz="2400" dirty="0"/>
              <a:t>元</a:t>
            </a:r>
            <a:r>
              <a:rPr lang="en-US" altLang="zh-CN" sz="2400" dirty="0"/>
              <a:t>6</a:t>
            </a:r>
            <a:r>
              <a:rPr lang="zh-CN" altLang="en-US" sz="2400" dirty="0"/>
              <a:t>角？</a:t>
            </a:r>
          </a:p>
          <a:p>
            <a:pPr>
              <a:lnSpc>
                <a:spcPct val="110000"/>
              </a:lnSpc>
            </a:pPr>
            <a:r>
              <a:rPr lang="en-US" altLang="zh-CN" dirty="0"/>
              <a:t>4. </a:t>
            </a:r>
            <a:r>
              <a:rPr lang="zh-CN" altLang="en-US" dirty="0"/>
              <a:t>局部贪心选择策略函数</a:t>
            </a:r>
            <a:r>
              <a:rPr lang="en-US" altLang="zh-CN" dirty="0"/>
              <a:t>select</a:t>
            </a:r>
            <a:r>
              <a:rPr lang="zh-CN" altLang="en-US" dirty="0"/>
              <a:t>，根据目标函数，挑选最有希望候选对象，扩展局部解</a:t>
            </a:r>
            <a:endParaRPr lang="en-US" altLang="zh-CN" dirty="0"/>
          </a:p>
          <a:p>
            <a:pPr lvl="1">
              <a:lnSpc>
                <a:spcPct val="110000"/>
              </a:lnSpc>
            </a:pPr>
            <a:r>
              <a:rPr lang="en-US" altLang="zh-CN" dirty="0"/>
              <a:t>e.g.   </a:t>
            </a:r>
            <a:r>
              <a:rPr lang="zh-CN" altLang="en-US" dirty="0"/>
              <a:t>从</a:t>
            </a:r>
            <a:r>
              <a:rPr lang="en-US" altLang="zh-CN" dirty="0"/>
              <a:t>N=(</a:t>
            </a:r>
            <a:r>
              <a:rPr lang="en-US" altLang="zh-CN" b="1" i="1" dirty="0">
                <a:solidFill>
                  <a:schemeClr val="accent2"/>
                </a:solidFill>
              </a:rPr>
              <a:t>n</a:t>
            </a:r>
            <a:r>
              <a:rPr lang="en-US" altLang="zh-CN" b="1" i="1" baseline="-25000" dirty="0">
                <a:solidFill>
                  <a:schemeClr val="accent2"/>
                </a:solidFill>
              </a:rPr>
              <a:t>5</a:t>
            </a:r>
            <a:r>
              <a:rPr lang="zh-CN" altLang="en-US" b="1" i="1" baseline="-25000" dirty="0">
                <a:solidFill>
                  <a:schemeClr val="accent2"/>
                </a:solidFill>
              </a:rPr>
              <a:t>元</a:t>
            </a:r>
            <a:r>
              <a:rPr lang="en-US" altLang="zh-CN" b="1" i="1" dirty="0">
                <a:solidFill>
                  <a:schemeClr val="accent2"/>
                </a:solidFill>
              </a:rPr>
              <a:t>, n</a:t>
            </a:r>
            <a:r>
              <a:rPr lang="en-US" altLang="zh-CN" b="1" i="1" baseline="-25000" dirty="0">
                <a:solidFill>
                  <a:schemeClr val="accent2"/>
                </a:solidFill>
              </a:rPr>
              <a:t>2</a:t>
            </a:r>
            <a:r>
              <a:rPr lang="zh-CN" altLang="en-US" b="1" i="1" baseline="-25000" dirty="0">
                <a:solidFill>
                  <a:schemeClr val="accent2"/>
                </a:solidFill>
              </a:rPr>
              <a:t>元</a:t>
            </a:r>
            <a:r>
              <a:rPr lang="en-US" altLang="zh-CN" dirty="0">
                <a:solidFill>
                  <a:schemeClr val="accent2"/>
                </a:solidFill>
              </a:rPr>
              <a:t>, </a:t>
            </a:r>
            <a:r>
              <a:rPr lang="en-US" altLang="zh-CN" dirty="0">
                <a:solidFill>
                  <a:srgbClr val="FF0000"/>
                </a:solidFill>
              </a:rPr>
              <a:t>n</a:t>
            </a:r>
            <a:r>
              <a:rPr lang="en-US" altLang="zh-CN" baseline="-25000" dirty="0">
                <a:solidFill>
                  <a:srgbClr val="FF0000"/>
                </a:solidFill>
              </a:rPr>
              <a:t>1</a:t>
            </a:r>
            <a:r>
              <a:rPr lang="zh-CN" altLang="en-US" baseline="-25000" dirty="0">
                <a:solidFill>
                  <a:srgbClr val="FF0000"/>
                </a:solidFill>
              </a:rPr>
              <a:t>元</a:t>
            </a:r>
            <a:r>
              <a:rPr lang="en-US" altLang="zh-CN" dirty="0"/>
              <a:t>, n</a:t>
            </a:r>
            <a:r>
              <a:rPr lang="en-US" altLang="zh-CN" baseline="-25000" dirty="0"/>
              <a:t>5</a:t>
            </a:r>
            <a:r>
              <a:rPr lang="zh-CN" altLang="en-US" baseline="-25000" dirty="0"/>
              <a:t>角</a:t>
            </a:r>
            <a:r>
              <a:rPr lang="en-US" altLang="zh-CN" dirty="0"/>
              <a:t>, n</a:t>
            </a:r>
            <a:r>
              <a:rPr lang="en-US" altLang="zh-CN" baseline="-25000" dirty="0"/>
              <a:t>2</a:t>
            </a:r>
            <a:r>
              <a:rPr lang="zh-CN" altLang="en-US" baseline="-25000" dirty="0"/>
              <a:t>角</a:t>
            </a:r>
            <a:r>
              <a:rPr lang="en-US" altLang="zh-CN" dirty="0"/>
              <a:t>, n</a:t>
            </a:r>
            <a:r>
              <a:rPr lang="en-US" altLang="zh-CN" baseline="-25000" dirty="0"/>
              <a:t>1</a:t>
            </a:r>
            <a:r>
              <a:rPr lang="zh-CN" altLang="en-US" baseline="-25000" dirty="0"/>
              <a:t>角</a:t>
            </a:r>
            <a:r>
              <a:rPr lang="en-US" altLang="zh-CN" dirty="0"/>
              <a:t>)</a:t>
            </a:r>
          </a:p>
          <a:p>
            <a:pPr eaLnBrk="1" hangingPunct="1">
              <a:lnSpc>
                <a:spcPct val="110000"/>
              </a:lnSpc>
              <a:buFontTx/>
              <a:buNone/>
            </a:pPr>
            <a:r>
              <a:rPr lang="en-US" altLang="zh-CN" sz="2400" dirty="0"/>
              <a:t>                         =(</a:t>
            </a:r>
            <a:r>
              <a:rPr lang="en-US" altLang="zh-CN" sz="2400" b="1" dirty="0">
                <a:solidFill>
                  <a:schemeClr val="accent2"/>
                </a:solidFill>
              </a:rPr>
              <a:t>4</a:t>
            </a:r>
            <a:r>
              <a:rPr lang="en-US" altLang="zh-CN" sz="2400" dirty="0"/>
              <a:t>,       </a:t>
            </a:r>
            <a:r>
              <a:rPr lang="en-US" altLang="zh-CN" sz="2400" b="1" dirty="0">
                <a:solidFill>
                  <a:schemeClr val="accent2"/>
                </a:solidFill>
              </a:rPr>
              <a:t>2</a:t>
            </a:r>
            <a:r>
              <a:rPr lang="en-US" altLang="zh-CN" sz="2400" dirty="0"/>
              <a:t>,     4,     4,    4,     4)</a:t>
            </a:r>
          </a:p>
          <a:p>
            <a:pPr eaLnBrk="1" hangingPunct="1">
              <a:lnSpc>
                <a:spcPct val="110000"/>
              </a:lnSpc>
              <a:buFontTx/>
              <a:buNone/>
            </a:pPr>
            <a:r>
              <a:rPr lang="zh-CN" altLang="en-US" sz="2400" dirty="0"/>
              <a:t>           的未用剩余可用货币中，</a:t>
            </a:r>
          </a:p>
          <a:p>
            <a:pPr eaLnBrk="1" hangingPunct="1">
              <a:lnSpc>
                <a:spcPct val="110000"/>
              </a:lnSpc>
              <a:buFontTx/>
              <a:buNone/>
            </a:pPr>
            <a:r>
              <a:rPr lang="zh-CN" altLang="en-US" sz="2400" dirty="0"/>
              <a:t>        根据</a:t>
            </a:r>
            <a:r>
              <a:rPr lang="en-US" altLang="zh-CN" sz="2400" dirty="0" err="1"/>
              <a:t>X</a:t>
            </a:r>
            <a:r>
              <a:rPr lang="en-US" altLang="zh-CN" sz="2400" baseline="-25000" dirty="0" err="1"/>
              <a:t>tobepayed</a:t>
            </a:r>
            <a:r>
              <a:rPr lang="zh-CN" altLang="en-US" sz="2400" dirty="0"/>
              <a:t>，</a:t>
            </a:r>
            <a:r>
              <a:rPr lang="en-US" altLang="zh-CN" sz="2400" dirty="0"/>
              <a:t>e.g. 4.6-4=0.6</a:t>
            </a:r>
            <a:r>
              <a:rPr lang="zh-CN" altLang="en-US" sz="2400" dirty="0"/>
              <a:t>元，</a:t>
            </a:r>
            <a:r>
              <a:rPr lang="zh-CN" altLang="en-US" sz="2400" b="1" dirty="0">
                <a:solidFill>
                  <a:srgbClr val="FF0000"/>
                </a:solidFill>
              </a:rPr>
              <a:t>选择一种可用的（有剩余）、且币值最大的货币</a:t>
            </a:r>
            <a:r>
              <a:rPr lang="zh-CN" altLang="en-US" sz="2400" dirty="0"/>
              <a:t>，以便计算当前步骤下应支付的张数</a:t>
            </a:r>
            <a:endParaRPr lang="en-US" altLang="zh-CN" dirty="0"/>
          </a:p>
          <a:p>
            <a:endParaRPr lang="zh-CN" altLang="en-US" dirty="0"/>
          </a:p>
        </p:txBody>
      </p:sp>
      <p:sp>
        <p:nvSpPr>
          <p:cNvPr id="4" name="日期占位符 3">
            <a:extLst>
              <a:ext uri="{FF2B5EF4-FFF2-40B4-BE49-F238E27FC236}">
                <a16:creationId xmlns:a16="http://schemas.microsoft.com/office/drawing/2014/main" id="{EAA63C8A-FFEE-48F6-89A5-989A5EE00253}"/>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97C62C90-731B-45E9-B25B-0AAAFFED8B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640A7A-1FD0-4D63-A56C-A87870DFD002}"/>
              </a:ext>
            </a:extLst>
          </p:cNvPr>
          <p:cNvSpPr>
            <a:spLocks noGrp="1"/>
          </p:cNvSpPr>
          <p:nvPr>
            <p:ph type="sldNum" sz="quarter" idx="12"/>
          </p:nvPr>
        </p:nvSpPr>
        <p:spPr/>
        <p:txBody>
          <a:bodyPr/>
          <a:lstStyle/>
          <a:p>
            <a:fld id="{EEA58A3B-43CE-4AA0-90B5-EB47AFAFEB34}" type="slidenum">
              <a:rPr lang="zh-CN" altLang="en-US" smtClean="0"/>
              <a:pPr/>
              <a:t>16</a:t>
            </a:fld>
            <a:endParaRPr lang="zh-CN" altLang="en-US" dirty="0"/>
          </a:p>
        </p:txBody>
      </p:sp>
    </p:spTree>
    <p:extLst>
      <p:ext uri="{BB962C8B-B14F-4D97-AF65-F5344CB8AC3E}">
        <p14:creationId xmlns:p14="http://schemas.microsoft.com/office/powerpoint/2010/main" val="2619943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D9289-66C9-4661-845D-B4BFED383E55}"/>
              </a:ext>
            </a:extLst>
          </p:cNvPr>
          <p:cNvSpPr>
            <a:spLocks noGrp="1"/>
          </p:cNvSpPr>
          <p:nvPr>
            <p:ph type="title"/>
          </p:nvPr>
        </p:nvSpPr>
        <p:spPr/>
        <p:txBody>
          <a:bodyPr/>
          <a:lstStyle/>
          <a:p>
            <a:r>
              <a:rPr lang="zh-CN" altLang="en-US" sz="2800" dirty="0"/>
              <a:t>贪心算法要素</a:t>
            </a:r>
            <a:endParaRPr lang="zh-CN" altLang="en-US" dirty="0"/>
          </a:p>
        </p:txBody>
      </p:sp>
      <p:sp>
        <p:nvSpPr>
          <p:cNvPr id="3" name="内容占位符 2">
            <a:extLst>
              <a:ext uri="{FF2B5EF4-FFF2-40B4-BE49-F238E27FC236}">
                <a16:creationId xmlns:a16="http://schemas.microsoft.com/office/drawing/2014/main" id="{C087302B-3DA3-41BA-A25F-88EE3024E669}"/>
              </a:ext>
            </a:extLst>
          </p:cNvPr>
          <p:cNvSpPr>
            <a:spLocks noGrp="1"/>
          </p:cNvSpPr>
          <p:nvPr>
            <p:ph idx="1"/>
          </p:nvPr>
        </p:nvSpPr>
        <p:spPr/>
        <p:txBody>
          <a:bodyPr/>
          <a:lstStyle/>
          <a:p>
            <a:r>
              <a:rPr lang="en-US" altLang="zh-CN" dirty="0"/>
              <a:t>5. </a:t>
            </a:r>
            <a:r>
              <a:rPr lang="zh-CN" altLang="en-US" dirty="0"/>
              <a:t>可行函数</a:t>
            </a:r>
            <a:r>
              <a:rPr lang="en-US" altLang="zh-CN" dirty="0"/>
              <a:t>feasible</a:t>
            </a:r>
            <a:r>
              <a:rPr lang="zh-CN" altLang="en-US" dirty="0"/>
              <a:t>，判断扩展后的局部解是否满足约束</a:t>
            </a:r>
            <a:endParaRPr lang="en-US" altLang="zh-CN" dirty="0"/>
          </a:p>
          <a:p>
            <a:pPr lvl="1"/>
            <a:r>
              <a:rPr lang="en-US" altLang="zh-CN" dirty="0" err="1"/>
              <a:t>e.g</a:t>
            </a:r>
            <a:r>
              <a:rPr lang="en-US" altLang="zh-CN" dirty="0"/>
              <a:t> </a:t>
            </a:r>
            <a:r>
              <a:rPr lang="zh-CN" altLang="en-US" dirty="0"/>
              <a:t>在某一步，当</a:t>
            </a:r>
          </a:p>
          <a:p>
            <a:pPr eaLnBrk="1" hangingPunct="1">
              <a:buFontTx/>
              <a:buNone/>
            </a:pPr>
            <a:r>
              <a:rPr lang="en-US" altLang="zh-CN" dirty="0"/>
              <a:t>              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p>
          <a:p>
            <a:pPr eaLnBrk="1" hangingPunct="1">
              <a:buFontTx/>
              <a:buNone/>
            </a:pPr>
            <a:r>
              <a:rPr lang="zh-CN" altLang="en-US" dirty="0"/>
              <a:t>                </a:t>
            </a:r>
            <a:r>
              <a:rPr lang="en-US" altLang="zh-CN" dirty="0"/>
              <a:t>=( </a:t>
            </a:r>
            <a:r>
              <a:rPr lang="en-US" altLang="zh-CN" dirty="0">
                <a:solidFill>
                  <a:srgbClr val="FF0000"/>
                </a:solidFill>
              </a:rPr>
              <a:t>0</a:t>
            </a:r>
            <a:r>
              <a:rPr lang="en-US" altLang="zh-CN" dirty="0"/>
              <a:t>,     </a:t>
            </a:r>
            <a:r>
              <a:rPr lang="en-US" altLang="zh-CN" dirty="0">
                <a:solidFill>
                  <a:srgbClr val="FF0000"/>
                </a:solidFill>
              </a:rPr>
              <a:t>2</a:t>
            </a:r>
            <a:r>
              <a:rPr lang="en-US" altLang="zh-CN" dirty="0"/>
              <a:t>,     </a:t>
            </a:r>
            <a:r>
              <a:rPr lang="en-US" altLang="zh-CN" dirty="0">
                <a:solidFill>
                  <a:srgbClr val="FF0000"/>
                </a:solidFill>
              </a:rPr>
              <a:t>0</a:t>
            </a:r>
            <a:r>
              <a:rPr lang="en-US" altLang="zh-CN" dirty="0"/>
              <a:t>,     ?,     ?      ?)</a:t>
            </a:r>
          </a:p>
          <a:p>
            <a:pPr eaLnBrk="1" hangingPunct="1">
              <a:buFontTx/>
              <a:buNone/>
            </a:pPr>
            <a:r>
              <a:rPr lang="zh-CN" altLang="en-US" dirty="0"/>
              <a:t>       按照贪心策略，选择</a:t>
            </a:r>
            <a:r>
              <a:rPr lang="en-US" altLang="zh-CN" dirty="0">
                <a:solidFill>
                  <a:srgbClr val="000066"/>
                </a:solidFill>
              </a:rPr>
              <a:t>x</a:t>
            </a:r>
            <a:r>
              <a:rPr lang="en-US" altLang="zh-CN" baseline="-25000" dirty="0">
                <a:solidFill>
                  <a:srgbClr val="000066"/>
                </a:solidFill>
              </a:rPr>
              <a:t>5</a:t>
            </a:r>
            <a:r>
              <a:rPr lang="zh-CN" altLang="en-US" baseline="-25000" dirty="0">
                <a:solidFill>
                  <a:srgbClr val="000066"/>
                </a:solidFill>
              </a:rPr>
              <a:t>角</a:t>
            </a:r>
            <a:r>
              <a:rPr lang="en-US" altLang="zh-CN" dirty="0">
                <a:solidFill>
                  <a:srgbClr val="000066"/>
                </a:solidFill>
              </a:rPr>
              <a:t> =1</a:t>
            </a:r>
            <a:r>
              <a:rPr lang="zh-CN" altLang="en-US" dirty="0"/>
              <a:t>，扩展了局部解</a:t>
            </a:r>
          </a:p>
          <a:p>
            <a:pPr eaLnBrk="1" hangingPunct="1">
              <a:buFontTx/>
              <a:buNone/>
            </a:pPr>
            <a:r>
              <a:rPr lang="zh-CN" altLang="en-US" dirty="0"/>
              <a:t>      可行性要求：已付出的货币和选择的货币之和不超过应付款总数</a:t>
            </a:r>
            <a:r>
              <a:rPr lang="en-US" altLang="zh-CN" dirty="0"/>
              <a:t>4</a:t>
            </a:r>
            <a:r>
              <a:rPr lang="zh-CN" altLang="en-US" dirty="0"/>
              <a:t>元</a:t>
            </a:r>
            <a:r>
              <a:rPr lang="en-US" altLang="zh-CN" dirty="0"/>
              <a:t>6</a:t>
            </a:r>
            <a:r>
              <a:rPr lang="zh-CN" altLang="en-US" dirty="0"/>
              <a:t>角：</a:t>
            </a:r>
          </a:p>
          <a:p>
            <a:pPr eaLnBrk="1" hangingPunct="1">
              <a:buFontTx/>
              <a:buNone/>
            </a:pPr>
            <a:r>
              <a:rPr lang="zh-CN" altLang="en-US" dirty="0"/>
              <a:t>       </a:t>
            </a:r>
            <a:r>
              <a:rPr lang="en-US" altLang="zh-CN" dirty="0">
                <a:solidFill>
                  <a:srgbClr val="FF0000"/>
                </a:solidFill>
              </a:rPr>
              <a:t>5*x</a:t>
            </a:r>
            <a:r>
              <a:rPr lang="en-US" altLang="zh-CN" baseline="-25000" dirty="0">
                <a:solidFill>
                  <a:srgbClr val="FF0000"/>
                </a:solidFill>
              </a:rPr>
              <a:t>5</a:t>
            </a:r>
            <a:r>
              <a:rPr lang="zh-CN" altLang="en-US" baseline="-25000" dirty="0">
                <a:solidFill>
                  <a:srgbClr val="FF0000"/>
                </a:solidFill>
              </a:rPr>
              <a:t>元</a:t>
            </a:r>
            <a:r>
              <a:rPr lang="en-US" altLang="zh-CN" dirty="0">
                <a:solidFill>
                  <a:srgbClr val="FF0000"/>
                </a:solidFill>
              </a:rPr>
              <a:t> + 2* x</a:t>
            </a:r>
            <a:r>
              <a:rPr lang="en-US" altLang="zh-CN" baseline="-25000" dirty="0">
                <a:solidFill>
                  <a:srgbClr val="FF0000"/>
                </a:solidFill>
              </a:rPr>
              <a:t>2</a:t>
            </a:r>
            <a:r>
              <a:rPr lang="zh-CN" altLang="en-US" baseline="-25000" dirty="0">
                <a:solidFill>
                  <a:srgbClr val="FF0000"/>
                </a:solidFill>
              </a:rPr>
              <a:t>元</a:t>
            </a:r>
            <a:r>
              <a:rPr lang="en-US" altLang="zh-CN" dirty="0">
                <a:solidFill>
                  <a:srgbClr val="FF0000"/>
                </a:solidFill>
              </a:rPr>
              <a:t> + 1* x</a:t>
            </a:r>
            <a:r>
              <a:rPr lang="en-US" altLang="zh-CN" baseline="-25000" dirty="0">
                <a:solidFill>
                  <a:srgbClr val="FF0000"/>
                </a:solidFill>
              </a:rPr>
              <a:t>1</a:t>
            </a:r>
            <a:r>
              <a:rPr lang="zh-CN" altLang="en-US" baseline="-25000" dirty="0">
                <a:solidFill>
                  <a:srgbClr val="FF0000"/>
                </a:solidFill>
              </a:rPr>
              <a:t>元</a:t>
            </a:r>
            <a:r>
              <a:rPr lang="en-US" altLang="zh-CN" dirty="0"/>
              <a:t> + </a:t>
            </a:r>
            <a:r>
              <a:rPr lang="en-US" altLang="zh-CN" dirty="0">
                <a:solidFill>
                  <a:srgbClr val="000066"/>
                </a:solidFill>
              </a:rPr>
              <a:t>0.5*x</a:t>
            </a:r>
            <a:r>
              <a:rPr lang="en-US" altLang="zh-CN" baseline="-25000" dirty="0">
                <a:solidFill>
                  <a:srgbClr val="000066"/>
                </a:solidFill>
              </a:rPr>
              <a:t>5</a:t>
            </a:r>
            <a:r>
              <a:rPr lang="zh-CN" altLang="en-US" baseline="-25000" dirty="0">
                <a:solidFill>
                  <a:srgbClr val="000066"/>
                </a:solidFill>
              </a:rPr>
              <a:t>角</a:t>
            </a:r>
            <a:r>
              <a:rPr lang="zh-CN" altLang="en-US" dirty="0"/>
              <a:t> ≤ </a:t>
            </a:r>
            <a:r>
              <a:rPr lang="en-US" altLang="zh-CN" dirty="0"/>
              <a:t>4.6</a:t>
            </a:r>
          </a:p>
          <a:p>
            <a:endParaRPr lang="zh-CN" altLang="en-US" dirty="0"/>
          </a:p>
        </p:txBody>
      </p:sp>
      <p:sp>
        <p:nvSpPr>
          <p:cNvPr id="4" name="日期占位符 3">
            <a:extLst>
              <a:ext uri="{FF2B5EF4-FFF2-40B4-BE49-F238E27FC236}">
                <a16:creationId xmlns:a16="http://schemas.microsoft.com/office/drawing/2014/main" id="{59C05228-09B1-4324-9BCC-75A1B2DB9766}"/>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5A41E92E-AD20-45FE-97F8-5A56973529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970838-0FDC-425E-ACB9-498BC7B4D1B8}"/>
              </a:ext>
            </a:extLst>
          </p:cNvPr>
          <p:cNvSpPr>
            <a:spLocks noGrp="1"/>
          </p:cNvSpPr>
          <p:nvPr>
            <p:ph type="sldNum" sz="quarter" idx="12"/>
          </p:nvPr>
        </p:nvSpPr>
        <p:spPr/>
        <p:txBody>
          <a:bodyPr/>
          <a:lstStyle/>
          <a:p>
            <a:fld id="{EEA58A3B-43CE-4AA0-90B5-EB47AFAFEB34}" type="slidenum">
              <a:rPr lang="zh-CN" altLang="en-US" smtClean="0"/>
              <a:pPr/>
              <a:t>17</a:t>
            </a:fld>
            <a:endParaRPr lang="zh-CN" altLang="en-US" dirty="0"/>
          </a:p>
        </p:txBody>
      </p:sp>
    </p:spTree>
    <p:extLst>
      <p:ext uri="{BB962C8B-B14F-4D97-AF65-F5344CB8AC3E}">
        <p14:creationId xmlns:p14="http://schemas.microsoft.com/office/powerpoint/2010/main" val="2369860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6D786-7939-49C8-A8D1-7C0A6A43B82B}"/>
              </a:ext>
            </a:extLst>
          </p:cNvPr>
          <p:cNvSpPr>
            <a:spLocks noGrp="1"/>
          </p:cNvSpPr>
          <p:nvPr>
            <p:ph type="title"/>
          </p:nvPr>
        </p:nvSpPr>
        <p:spPr/>
        <p:txBody>
          <a:bodyPr/>
          <a:lstStyle/>
          <a:p>
            <a:r>
              <a:rPr lang="zh-CN" altLang="en-US" dirty="0"/>
              <a:t>贪心算法步骤</a:t>
            </a:r>
          </a:p>
        </p:txBody>
      </p:sp>
      <p:sp>
        <p:nvSpPr>
          <p:cNvPr id="3" name="内容占位符 2">
            <a:extLst>
              <a:ext uri="{FF2B5EF4-FFF2-40B4-BE49-F238E27FC236}">
                <a16:creationId xmlns:a16="http://schemas.microsoft.com/office/drawing/2014/main" id="{B85C7BCA-22DE-4BB3-8D8B-25CE24289322}"/>
              </a:ext>
            </a:extLst>
          </p:cNvPr>
          <p:cNvSpPr>
            <a:spLocks noGrp="1"/>
          </p:cNvSpPr>
          <p:nvPr>
            <p:ph idx="1"/>
          </p:nvPr>
        </p:nvSpPr>
        <p:spPr>
          <a:xfrm>
            <a:off x="123432" y="764364"/>
            <a:ext cx="8897136" cy="5768409"/>
          </a:xfrm>
        </p:spPr>
        <p:txBody>
          <a:bodyPr/>
          <a:lstStyle/>
          <a:p>
            <a:pPr eaLnBrk="1" hangingPunct="1">
              <a:lnSpc>
                <a:spcPct val="90000"/>
              </a:lnSpc>
              <a:buFontTx/>
              <a:buNone/>
            </a:pPr>
            <a:r>
              <a:rPr lang="en-US" altLang="zh-CN" sz="2400" dirty="0"/>
              <a:t>Greedy(C)</a:t>
            </a:r>
          </a:p>
          <a:p>
            <a:pPr eaLnBrk="1" hangingPunct="1">
              <a:lnSpc>
                <a:spcPct val="90000"/>
              </a:lnSpc>
              <a:buFontTx/>
              <a:buNone/>
            </a:pPr>
            <a:r>
              <a:rPr lang="en-US" altLang="zh-CN" sz="2400" dirty="0"/>
              <a:t>{</a:t>
            </a:r>
          </a:p>
          <a:p>
            <a:pPr eaLnBrk="1" hangingPunct="1">
              <a:lnSpc>
                <a:spcPct val="90000"/>
              </a:lnSpc>
              <a:buFontTx/>
              <a:buNone/>
            </a:pPr>
            <a:r>
              <a:rPr lang="en-US" altLang="zh-CN" sz="2400" dirty="0"/>
              <a:t>  S={ };                          //*</a:t>
            </a:r>
            <a:r>
              <a:rPr lang="zh-CN" altLang="en-US" sz="2400" dirty="0"/>
              <a:t>初始解集合为空</a:t>
            </a:r>
          </a:p>
          <a:p>
            <a:pPr>
              <a:lnSpc>
                <a:spcPct val="90000"/>
              </a:lnSpc>
              <a:buNone/>
            </a:pPr>
            <a:r>
              <a:rPr lang="zh-CN" altLang="en-US" sz="2400" dirty="0"/>
              <a:t>  </a:t>
            </a:r>
            <a:r>
              <a:rPr lang="en-US" altLang="zh-CN" sz="2400" dirty="0"/>
              <a:t>while not solution(S)  //*S</a:t>
            </a:r>
            <a:r>
              <a:rPr lang="zh-CN" altLang="en-US" sz="2400" dirty="0"/>
              <a:t>中的局部解没有构成完整</a:t>
            </a:r>
            <a:r>
              <a:rPr lang="zh-CN" altLang="en-US" dirty="0"/>
              <a:t>全局解</a:t>
            </a:r>
            <a:endParaRPr lang="zh-CN" altLang="en-US" sz="2400" dirty="0"/>
          </a:p>
          <a:p>
            <a:pPr eaLnBrk="1" hangingPunct="1">
              <a:lnSpc>
                <a:spcPct val="90000"/>
              </a:lnSpc>
              <a:buFontTx/>
              <a:buNone/>
            </a:pPr>
            <a:r>
              <a:rPr lang="zh-CN" altLang="en-US" sz="2400" dirty="0"/>
              <a:t>  </a:t>
            </a:r>
            <a:r>
              <a:rPr lang="en-US" altLang="zh-CN" sz="2400" dirty="0"/>
              <a:t>{                                       </a:t>
            </a:r>
            <a:endParaRPr lang="zh-CN" altLang="en-US" sz="2400" dirty="0"/>
          </a:p>
          <a:p>
            <a:pPr eaLnBrk="1" hangingPunct="1">
              <a:lnSpc>
                <a:spcPct val="90000"/>
              </a:lnSpc>
              <a:buFontTx/>
              <a:buNone/>
            </a:pPr>
            <a:r>
              <a:rPr lang="zh-CN" altLang="en-US" sz="2400" dirty="0"/>
              <a:t>    </a:t>
            </a:r>
            <a:r>
              <a:rPr lang="en-US" altLang="zh-CN" sz="2400" dirty="0"/>
              <a:t>x= select(C);          //*</a:t>
            </a:r>
            <a:r>
              <a:rPr lang="zh-CN" altLang="en-US" sz="2400" dirty="0"/>
              <a:t>在候选集合</a:t>
            </a:r>
            <a:r>
              <a:rPr lang="en-US" altLang="zh-CN" sz="2400" dirty="0"/>
              <a:t>C</a:t>
            </a:r>
            <a:r>
              <a:rPr lang="zh-CN" altLang="en-US" sz="2400" dirty="0"/>
              <a:t>中贪心选择</a:t>
            </a:r>
            <a:r>
              <a:rPr lang="en-US" altLang="zh-CN" sz="2400" dirty="0"/>
              <a:t>x</a:t>
            </a:r>
            <a:endParaRPr lang="zh-CN" altLang="en-US" sz="2400" dirty="0"/>
          </a:p>
          <a:p>
            <a:pPr>
              <a:lnSpc>
                <a:spcPct val="90000"/>
              </a:lnSpc>
              <a:buNone/>
            </a:pPr>
            <a:r>
              <a:rPr lang="zh-CN" altLang="en-US" sz="2400" dirty="0"/>
              <a:t>    </a:t>
            </a:r>
            <a:r>
              <a:rPr lang="en-US" altLang="zh-CN" sz="2400" dirty="0"/>
              <a:t>if  feasible(S, x)      //*</a:t>
            </a:r>
            <a:r>
              <a:rPr lang="zh-CN" altLang="en-US" sz="2400" dirty="0"/>
              <a:t>用</a:t>
            </a:r>
            <a:r>
              <a:rPr lang="en-US" altLang="zh-CN" sz="2400" dirty="0"/>
              <a:t>x</a:t>
            </a:r>
            <a:r>
              <a:rPr lang="zh-CN" altLang="en-US" sz="2400" dirty="0"/>
              <a:t>扩展局部解后，是否可行</a:t>
            </a:r>
            <a:r>
              <a:rPr lang="zh-CN" altLang="en-US" dirty="0"/>
              <a:t>、满足约束</a:t>
            </a:r>
            <a:endParaRPr lang="zh-CN" altLang="en-US" sz="2400" dirty="0"/>
          </a:p>
          <a:p>
            <a:pPr eaLnBrk="1" hangingPunct="1">
              <a:lnSpc>
                <a:spcPct val="90000"/>
              </a:lnSpc>
              <a:buFontTx/>
              <a:buNone/>
            </a:pPr>
            <a:r>
              <a:rPr lang="zh-CN" altLang="en-US" sz="2400" dirty="0"/>
              <a:t>                          </a:t>
            </a:r>
          </a:p>
          <a:p>
            <a:pPr eaLnBrk="1" hangingPunct="1">
              <a:lnSpc>
                <a:spcPct val="90000"/>
              </a:lnSpc>
              <a:buFontTx/>
              <a:buNone/>
            </a:pPr>
            <a:r>
              <a:rPr lang="zh-CN" altLang="en-US" sz="2400" dirty="0"/>
              <a:t>        </a:t>
            </a:r>
            <a:r>
              <a:rPr lang="en-US" altLang="zh-CN" sz="2400" dirty="0"/>
              <a:t>S=S+{x};       //*</a:t>
            </a:r>
            <a:r>
              <a:rPr lang="zh-CN" altLang="en-US" sz="2400" dirty="0"/>
              <a:t>用</a:t>
            </a:r>
            <a:r>
              <a:rPr lang="en-US" altLang="zh-CN" sz="2400" dirty="0"/>
              <a:t>x</a:t>
            </a:r>
            <a:r>
              <a:rPr lang="zh-CN" altLang="en-US" sz="2400" dirty="0"/>
              <a:t>扩展局部解</a:t>
            </a:r>
          </a:p>
          <a:p>
            <a:pPr eaLnBrk="1" hangingPunct="1">
              <a:lnSpc>
                <a:spcPct val="90000"/>
              </a:lnSpc>
              <a:buFontTx/>
              <a:buNone/>
            </a:pPr>
            <a:r>
              <a:rPr lang="en-US" altLang="zh-CN" sz="2400" dirty="0"/>
              <a:t>       </a:t>
            </a:r>
          </a:p>
          <a:p>
            <a:pPr eaLnBrk="1" hangingPunct="1">
              <a:lnSpc>
                <a:spcPct val="90000"/>
              </a:lnSpc>
              <a:buFontTx/>
              <a:buNone/>
            </a:pPr>
            <a:r>
              <a:rPr lang="en-US" altLang="zh-CN" dirty="0"/>
              <a:t>        </a:t>
            </a:r>
            <a:r>
              <a:rPr lang="en-US" altLang="zh-CN" sz="2400" dirty="0"/>
              <a:t>C=C-{x}            //*</a:t>
            </a:r>
            <a:r>
              <a:rPr lang="zh-CN" altLang="en-US" sz="2400" dirty="0"/>
              <a:t>今后扩展局部解时，不再考虑</a:t>
            </a:r>
            <a:r>
              <a:rPr lang="en-US" altLang="zh-CN" sz="2400" dirty="0"/>
              <a:t>x</a:t>
            </a:r>
          </a:p>
          <a:p>
            <a:pPr eaLnBrk="1" hangingPunct="1">
              <a:lnSpc>
                <a:spcPct val="90000"/>
              </a:lnSpc>
              <a:buFontTx/>
              <a:buNone/>
            </a:pPr>
            <a:r>
              <a:rPr lang="en-US" altLang="zh-CN" sz="2400" dirty="0"/>
              <a:t>   }</a:t>
            </a:r>
          </a:p>
          <a:p>
            <a:pPr eaLnBrk="1" hangingPunct="1">
              <a:lnSpc>
                <a:spcPct val="90000"/>
              </a:lnSpc>
              <a:buFontTx/>
              <a:buNone/>
            </a:pPr>
            <a:r>
              <a:rPr lang="en-US" altLang="zh-CN" sz="2400" dirty="0"/>
              <a:t>  return  S</a:t>
            </a:r>
          </a:p>
          <a:p>
            <a:pPr eaLnBrk="1" hangingPunct="1">
              <a:lnSpc>
                <a:spcPct val="90000"/>
              </a:lnSpc>
              <a:buFontTx/>
              <a:buNone/>
            </a:pPr>
            <a:r>
              <a:rPr lang="en-US" altLang="zh-CN" sz="2400" dirty="0"/>
              <a:t>}</a:t>
            </a:r>
            <a:endParaRPr lang="zh-CN" altLang="en-US" dirty="0"/>
          </a:p>
        </p:txBody>
      </p:sp>
      <p:sp>
        <p:nvSpPr>
          <p:cNvPr id="4" name="日期占位符 3">
            <a:extLst>
              <a:ext uri="{FF2B5EF4-FFF2-40B4-BE49-F238E27FC236}">
                <a16:creationId xmlns:a16="http://schemas.microsoft.com/office/drawing/2014/main" id="{802B3798-A005-4F6A-B9FD-EA625910E040}"/>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2CD2AB41-EA18-431C-BBAF-5F2382B679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474C52-9BAC-4FD9-8AB2-C5BE80AC745C}"/>
              </a:ext>
            </a:extLst>
          </p:cNvPr>
          <p:cNvSpPr>
            <a:spLocks noGrp="1"/>
          </p:cNvSpPr>
          <p:nvPr>
            <p:ph type="sldNum" sz="quarter" idx="12"/>
          </p:nvPr>
        </p:nvSpPr>
        <p:spPr/>
        <p:txBody>
          <a:bodyPr/>
          <a:lstStyle/>
          <a:p>
            <a:fld id="{EEA58A3B-43CE-4AA0-90B5-EB47AFAFEB34}" type="slidenum">
              <a:rPr lang="zh-CN" altLang="en-US" smtClean="0"/>
              <a:pPr/>
              <a:t>18</a:t>
            </a:fld>
            <a:endParaRPr lang="zh-CN" altLang="en-US" dirty="0"/>
          </a:p>
        </p:txBody>
      </p:sp>
    </p:spTree>
    <p:extLst>
      <p:ext uri="{BB962C8B-B14F-4D97-AF65-F5344CB8AC3E}">
        <p14:creationId xmlns:p14="http://schemas.microsoft.com/office/powerpoint/2010/main" val="537477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6128D-5A7B-446D-B527-125CBEA43634}"/>
              </a:ext>
            </a:extLst>
          </p:cNvPr>
          <p:cNvSpPr>
            <a:spLocks noGrp="1"/>
          </p:cNvSpPr>
          <p:nvPr>
            <p:ph type="title"/>
          </p:nvPr>
        </p:nvSpPr>
        <p:spPr/>
        <p:txBody>
          <a:bodyPr/>
          <a:lstStyle/>
          <a:p>
            <a:r>
              <a:rPr lang="en-US" altLang="zh-CN" dirty="0"/>
              <a:t>4.2 </a:t>
            </a:r>
            <a:r>
              <a:rPr lang="zh-CN" altLang="en-US" dirty="0"/>
              <a:t>活动安排问题</a:t>
            </a:r>
          </a:p>
        </p:txBody>
      </p:sp>
      <p:sp>
        <p:nvSpPr>
          <p:cNvPr id="3" name="内容占位符 2">
            <a:extLst>
              <a:ext uri="{FF2B5EF4-FFF2-40B4-BE49-F238E27FC236}">
                <a16:creationId xmlns:a16="http://schemas.microsoft.com/office/drawing/2014/main" id="{F2218B52-5B62-47A4-BFBE-349AD43E32D0}"/>
              </a:ext>
            </a:extLst>
          </p:cNvPr>
          <p:cNvSpPr>
            <a:spLocks noGrp="1"/>
          </p:cNvSpPr>
          <p:nvPr>
            <p:ph idx="1"/>
          </p:nvPr>
        </p:nvSpPr>
        <p:spPr/>
        <p:txBody>
          <a:bodyPr>
            <a:normAutofit/>
          </a:bodyPr>
          <a:lstStyle/>
          <a:p>
            <a:r>
              <a:rPr lang="zh-CN" altLang="en-US" sz="2400" dirty="0">
                <a:solidFill>
                  <a:srgbClr val="000000"/>
                </a:solidFill>
              </a:rPr>
              <a:t>活动安排问题</a:t>
            </a:r>
            <a:endParaRPr lang="en-US" altLang="zh-CN" sz="2400" dirty="0">
              <a:solidFill>
                <a:srgbClr val="000000"/>
              </a:solidFill>
            </a:endParaRPr>
          </a:p>
          <a:p>
            <a:pPr lvl="1"/>
            <a:r>
              <a:rPr lang="zh-CN" altLang="en-US" dirty="0">
                <a:solidFill>
                  <a:srgbClr val="000000"/>
                </a:solidFill>
              </a:rPr>
              <a:t>多个（</a:t>
            </a:r>
            <a:r>
              <a:rPr lang="en-US" altLang="zh-CN" dirty="0">
                <a:solidFill>
                  <a:srgbClr val="000000"/>
                </a:solidFill>
              </a:rPr>
              <a:t> n</a:t>
            </a:r>
            <a:r>
              <a:rPr lang="zh-CN" altLang="en-US" dirty="0">
                <a:solidFill>
                  <a:srgbClr val="000000"/>
                </a:solidFill>
              </a:rPr>
              <a:t>个）活动组成</a:t>
            </a:r>
            <a:r>
              <a:rPr lang="zh-CN" altLang="en-US" b="1" dirty="0">
                <a:solidFill>
                  <a:srgbClr val="FF0000"/>
                </a:solidFill>
              </a:rPr>
              <a:t>活动集</a:t>
            </a:r>
            <a:r>
              <a:rPr lang="en-US" altLang="zh-CN" b="1" dirty="0">
                <a:solidFill>
                  <a:srgbClr val="FF0000"/>
                </a:solidFill>
              </a:rPr>
              <a:t>(</a:t>
            </a:r>
            <a:r>
              <a:rPr lang="en-US" altLang="zh-CN" dirty="0"/>
              <a:t>Activity Set) E={1,2,…,n}</a:t>
            </a:r>
            <a:r>
              <a:rPr lang="zh-CN" altLang="en-US" dirty="0">
                <a:solidFill>
                  <a:srgbClr val="000000"/>
                </a:solidFill>
              </a:rPr>
              <a:t>，争用某一公共资源，从活动集中选出</a:t>
            </a:r>
            <a:r>
              <a:rPr lang="zh-CN" altLang="en-US" dirty="0">
                <a:solidFill>
                  <a:srgbClr val="FF0000"/>
                </a:solidFill>
              </a:rPr>
              <a:t>最大</a:t>
            </a:r>
            <a:r>
              <a:rPr lang="zh-CN" altLang="en-US" dirty="0">
                <a:solidFill>
                  <a:srgbClr val="000000"/>
                </a:solidFill>
              </a:rPr>
              <a:t>的</a:t>
            </a:r>
            <a:r>
              <a:rPr lang="zh-CN" altLang="en-US" dirty="0">
                <a:solidFill>
                  <a:srgbClr val="0000FF"/>
                </a:solidFill>
              </a:rPr>
              <a:t>相容</a:t>
            </a:r>
            <a:r>
              <a:rPr lang="zh-CN" altLang="en-US" dirty="0">
                <a:solidFill>
                  <a:srgbClr val="000000"/>
                </a:solidFill>
              </a:rPr>
              <a:t>活动子集合</a:t>
            </a:r>
            <a:endParaRPr lang="en-US" altLang="zh-CN" dirty="0">
              <a:solidFill>
                <a:srgbClr val="000000"/>
              </a:solidFill>
            </a:endParaRPr>
          </a:p>
          <a:p>
            <a:pPr lvl="1"/>
            <a:r>
              <a:rPr lang="zh-CN" altLang="en-US" sz="2400" dirty="0">
                <a:solidFill>
                  <a:srgbClr val="000000"/>
                </a:solidFill>
              </a:rPr>
              <a:t>同一时间内只</a:t>
            </a:r>
            <a:r>
              <a:rPr lang="zh-CN" altLang="en-US" dirty="0">
                <a:solidFill>
                  <a:srgbClr val="000000"/>
                </a:solidFill>
              </a:rPr>
              <a:t>允许</a:t>
            </a:r>
            <a:r>
              <a:rPr lang="zh-CN" altLang="en-US" sz="2400" dirty="0">
                <a:solidFill>
                  <a:srgbClr val="000000"/>
                </a:solidFill>
              </a:rPr>
              <a:t>一个活动使用这一公共资源</a:t>
            </a:r>
            <a:endParaRPr lang="en-US" altLang="zh-CN" sz="2400" dirty="0">
              <a:solidFill>
                <a:srgbClr val="000000"/>
              </a:solidFill>
            </a:endParaRPr>
          </a:p>
          <a:p>
            <a:pPr lvl="2"/>
            <a:r>
              <a:rPr lang="en-US" altLang="zh-CN" dirty="0">
                <a:solidFill>
                  <a:srgbClr val="000000"/>
                </a:solidFill>
              </a:rPr>
              <a:t>e.g. </a:t>
            </a:r>
            <a:r>
              <a:rPr lang="zh-CN" altLang="en-US" dirty="0">
                <a:solidFill>
                  <a:srgbClr val="000000"/>
                </a:solidFill>
              </a:rPr>
              <a:t>多场考试，需占用同一个教室</a:t>
            </a:r>
          </a:p>
          <a:p>
            <a:r>
              <a:rPr lang="zh-CN" altLang="en-US" dirty="0">
                <a:solidFill>
                  <a:srgbClr val="000000"/>
                </a:solidFill>
              </a:rPr>
              <a:t>贪心算法</a:t>
            </a:r>
            <a:r>
              <a:rPr lang="zh-CN" altLang="en-US" sz="2400" dirty="0">
                <a:solidFill>
                  <a:srgbClr val="000000"/>
                </a:solidFill>
              </a:rPr>
              <a:t>提供了一个简单、漂亮活动安排求解方法，使得尽可能多的活动能兼容地使用公共资源</a:t>
            </a:r>
          </a:p>
          <a:p>
            <a:endParaRPr lang="zh-CN" altLang="en-US" dirty="0"/>
          </a:p>
        </p:txBody>
      </p:sp>
      <p:sp>
        <p:nvSpPr>
          <p:cNvPr id="4" name="日期占位符 3">
            <a:extLst>
              <a:ext uri="{FF2B5EF4-FFF2-40B4-BE49-F238E27FC236}">
                <a16:creationId xmlns:a16="http://schemas.microsoft.com/office/drawing/2014/main" id="{F7E61D59-DE82-462B-98E8-B6A0B3943FBA}"/>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63CABB2D-2E64-489C-A44F-004F37F4B7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A77E0F-7D19-4345-9CBF-3F573970F0D2}"/>
              </a:ext>
            </a:extLst>
          </p:cNvPr>
          <p:cNvSpPr>
            <a:spLocks noGrp="1"/>
          </p:cNvSpPr>
          <p:nvPr>
            <p:ph type="sldNum" sz="quarter" idx="12"/>
          </p:nvPr>
        </p:nvSpPr>
        <p:spPr/>
        <p:txBody>
          <a:bodyPr/>
          <a:lstStyle/>
          <a:p>
            <a:fld id="{EEA58A3B-43CE-4AA0-90B5-EB47AFAFEB34}" type="slidenum">
              <a:rPr lang="zh-CN" altLang="en-US" smtClean="0"/>
              <a:pPr/>
              <a:t>19</a:t>
            </a:fld>
            <a:endParaRPr lang="zh-CN" altLang="en-US" dirty="0"/>
          </a:p>
        </p:txBody>
      </p:sp>
    </p:spTree>
    <p:extLst>
      <p:ext uri="{BB962C8B-B14F-4D97-AF65-F5344CB8AC3E}">
        <p14:creationId xmlns:p14="http://schemas.microsoft.com/office/powerpoint/2010/main" val="4274464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1C954-5F00-4DFC-A432-EB2AFFBFC78B}"/>
              </a:ext>
            </a:extLst>
          </p:cNvPr>
          <p:cNvSpPr>
            <a:spLocks noGrp="1"/>
          </p:cNvSpPr>
          <p:nvPr>
            <p:ph type="title"/>
          </p:nvPr>
        </p:nvSpPr>
        <p:spPr/>
        <p:txBody>
          <a:bodyPr/>
          <a:lstStyle/>
          <a:p>
            <a:r>
              <a:rPr lang="zh-CN" altLang="en-US" dirty="0">
                <a:solidFill>
                  <a:srgbClr val="CC6600"/>
                </a:solidFill>
              </a:rPr>
              <a:t>内容</a:t>
            </a:r>
          </a:p>
        </p:txBody>
      </p:sp>
      <p:sp>
        <p:nvSpPr>
          <p:cNvPr id="3" name="内容占位符 2">
            <a:extLst>
              <a:ext uri="{FF2B5EF4-FFF2-40B4-BE49-F238E27FC236}">
                <a16:creationId xmlns:a16="http://schemas.microsoft.com/office/drawing/2014/main" id="{2845A570-F3A7-47D6-822C-06305E43479A}"/>
              </a:ext>
            </a:extLst>
          </p:cNvPr>
          <p:cNvSpPr>
            <a:spLocks noGrp="1"/>
          </p:cNvSpPr>
          <p:nvPr>
            <p:ph idx="1"/>
          </p:nvPr>
        </p:nvSpPr>
        <p:spPr>
          <a:xfrm>
            <a:off x="155984" y="758709"/>
            <a:ext cx="4374776" cy="5962767"/>
          </a:xfrm>
        </p:spPr>
        <p:txBody>
          <a:bodyPr>
            <a:normAutofit/>
          </a:bodyPr>
          <a:lstStyle/>
          <a:p>
            <a:r>
              <a:rPr lang="en-US" altLang="zh-CN" dirty="0">
                <a:latin typeface="Times New Roman" pitchFamily="18" charset="0"/>
              </a:rPr>
              <a:t>4.0 </a:t>
            </a:r>
            <a:r>
              <a:rPr lang="zh-CN" altLang="en-US" dirty="0">
                <a:latin typeface="Times New Roman" pitchFamily="18" charset="0"/>
              </a:rPr>
              <a:t>贪心算法概念及原理</a:t>
            </a:r>
            <a:endParaRPr lang="en-US" altLang="zh-CN" dirty="0">
              <a:latin typeface="Times New Roman" pitchFamily="18" charset="0"/>
            </a:endParaRPr>
          </a:p>
          <a:p>
            <a:pPr lvl="1"/>
            <a:r>
              <a:rPr lang="zh-CN" altLang="en-US" dirty="0">
                <a:latin typeface="Times New Roman" pitchFamily="18" charset="0"/>
              </a:rPr>
              <a:t>以付款问题为例</a:t>
            </a:r>
            <a:endParaRPr lang="en-US" altLang="zh-CN" dirty="0">
              <a:latin typeface="Times New Roman" pitchFamily="18" charset="0"/>
            </a:endParaRPr>
          </a:p>
          <a:p>
            <a:pPr lvl="1"/>
            <a:r>
              <a:rPr lang="zh-CN" altLang="en-US" sz="2400" dirty="0">
                <a:solidFill>
                  <a:srgbClr val="000000"/>
                </a:solidFill>
              </a:rPr>
              <a:t>贪心算法与动态规划算法的差异</a:t>
            </a:r>
            <a:endParaRPr lang="zh-CN" altLang="en-US" sz="2400" dirty="0">
              <a:solidFill>
                <a:srgbClr val="000000"/>
              </a:solidFill>
              <a:sym typeface="Symbol" pitchFamily="18" charset="2"/>
            </a:endParaRPr>
          </a:p>
          <a:p>
            <a:pPr lvl="1"/>
            <a:endParaRPr lang="en-US" altLang="zh-CN" dirty="0">
              <a:latin typeface="Times New Roman" pitchFamily="18" charset="0"/>
            </a:endParaRPr>
          </a:p>
          <a:p>
            <a:r>
              <a:rPr lang="en-US" altLang="zh-CN" dirty="0">
                <a:latin typeface="Times New Roman" pitchFamily="18" charset="0"/>
              </a:rPr>
              <a:t>4.2 </a:t>
            </a:r>
            <a:r>
              <a:rPr lang="zh-CN" altLang="en-US" dirty="0">
                <a:latin typeface="Times New Roman" pitchFamily="18" charset="0"/>
              </a:rPr>
              <a:t>贪心算法要素</a:t>
            </a:r>
            <a:endParaRPr lang="en-US" altLang="zh-CN" dirty="0">
              <a:latin typeface="Times New Roman" pitchFamily="18" charset="0"/>
            </a:endParaRPr>
          </a:p>
          <a:p>
            <a:pPr lvl="1"/>
            <a:r>
              <a:rPr lang="zh-CN" altLang="en-US" dirty="0">
                <a:latin typeface="Times New Roman" pitchFamily="18" charset="0"/>
              </a:rPr>
              <a:t>最优子结构</a:t>
            </a:r>
            <a:endParaRPr lang="en-US" altLang="zh-CN" dirty="0">
              <a:latin typeface="Times New Roman" pitchFamily="18" charset="0"/>
            </a:endParaRPr>
          </a:p>
          <a:p>
            <a:pPr lvl="1"/>
            <a:r>
              <a:rPr lang="zh-CN" altLang="en-US" dirty="0">
                <a:latin typeface="Times New Roman" pitchFamily="18" charset="0"/>
              </a:rPr>
              <a:t>贪心选择</a:t>
            </a:r>
            <a:endParaRPr lang="en-US" altLang="zh-CN" dirty="0">
              <a:latin typeface="Times New Roman" pitchFamily="18" charset="0"/>
            </a:endParaRPr>
          </a:p>
          <a:p>
            <a:pPr lvl="2"/>
            <a:endParaRPr lang="zh-CN" altLang="en-US" dirty="0"/>
          </a:p>
        </p:txBody>
      </p:sp>
      <p:sp>
        <p:nvSpPr>
          <p:cNvPr id="4" name="日期占位符 3">
            <a:extLst>
              <a:ext uri="{FF2B5EF4-FFF2-40B4-BE49-F238E27FC236}">
                <a16:creationId xmlns:a16="http://schemas.microsoft.com/office/drawing/2014/main" id="{24B379B6-A72D-4428-9A83-A9786E75C2F3}"/>
              </a:ext>
            </a:extLst>
          </p:cNvPr>
          <p:cNvSpPr>
            <a:spLocks noGrp="1"/>
          </p:cNvSpPr>
          <p:nvPr>
            <p:ph type="dt" sz="half" idx="10"/>
          </p:nvPr>
        </p:nvSpPr>
        <p:spPr/>
        <p:txBody>
          <a:bodyPr/>
          <a:lstStyle/>
          <a:p>
            <a:fld id="{C0F91C6F-6F4E-4C90-897A-D568591FD63E}"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15F616CA-D282-4253-B70E-A873EFBD83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8C31E0-E4E2-4166-A38B-16F7E7760DF9}"/>
              </a:ext>
            </a:extLst>
          </p:cNvPr>
          <p:cNvSpPr>
            <a:spLocks noGrp="1"/>
          </p:cNvSpPr>
          <p:nvPr>
            <p:ph type="sldNum" sz="quarter" idx="12"/>
          </p:nvPr>
        </p:nvSpPr>
        <p:spPr/>
        <p:txBody>
          <a:bodyPr/>
          <a:lstStyle/>
          <a:p>
            <a:fld id="{EEA58A3B-43CE-4AA0-90B5-EB47AFAFEB34}" type="slidenum">
              <a:rPr lang="zh-CN" altLang="en-US" smtClean="0"/>
              <a:pPr/>
              <a:t>2</a:t>
            </a:fld>
            <a:endParaRPr lang="zh-CN" altLang="en-US" dirty="0"/>
          </a:p>
        </p:txBody>
      </p:sp>
      <p:sp>
        <p:nvSpPr>
          <p:cNvPr id="7" name="内容占位符 2">
            <a:extLst>
              <a:ext uri="{FF2B5EF4-FFF2-40B4-BE49-F238E27FC236}">
                <a16:creationId xmlns:a16="http://schemas.microsoft.com/office/drawing/2014/main" id="{AE2733F1-404A-44F2-AFA0-546D020D5E00}"/>
              </a:ext>
            </a:extLst>
          </p:cNvPr>
          <p:cNvSpPr txBox="1">
            <a:spLocks/>
          </p:cNvSpPr>
          <p:nvPr/>
        </p:nvSpPr>
        <p:spPr>
          <a:xfrm>
            <a:off x="4572000" y="758706"/>
            <a:ext cx="4374776" cy="58267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500"/>
              </a:spcBef>
              <a:buClr>
                <a:srgbClr val="0000FF"/>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mn-cs"/>
              </a:defRPr>
            </a:lvl1pPr>
            <a:lvl2pPr marL="536575" indent="-268288" algn="l" defTabSz="914400" rtl="0" eaLnBrk="1" latinLnBrk="0" hangingPunct="1">
              <a:lnSpc>
                <a:spcPct val="110000"/>
              </a:lnSpc>
              <a:spcBef>
                <a:spcPts val="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mn-cs"/>
              </a:defRPr>
            </a:lvl2pPr>
            <a:lvl3pPr marL="806450" indent="-269875" algn="l" defTabSz="914400" rtl="0" eaLnBrk="1" latinLnBrk="0" hangingPunct="1">
              <a:lnSpc>
                <a:spcPct val="110000"/>
              </a:lnSpc>
              <a:spcBef>
                <a:spcPts val="500"/>
              </a:spcBef>
              <a:buClr>
                <a:srgbClr val="C00000"/>
              </a:buClr>
              <a:buFont typeface="微软雅黑 Light" panose="020B0502040204020203" pitchFamily="34" charset="-122"/>
              <a:buChar char="-"/>
              <a:defRPr sz="2400" kern="1200">
                <a:solidFill>
                  <a:schemeClr val="tx1"/>
                </a:solidFill>
                <a:latin typeface="+mn-lt"/>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4.1</a:t>
            </a:r>
            <a:r>
              <a:rPr lang="zh-CN" altLang="en-US" dirty="0"/>
              <a:t>、</a:t>
            </a:r>
            <a:r>
              <a:rPr lang="en-US" altLang="zh-CN" dirty="0"/>
              <a:t>4.3-4.6 </a:t>
            </a:r>
            <a:r>
              <a:rPr lang="zh-CN" altLang="en-US" dirty="0"/>
              <a:t>面向特定问题的贪心算法</a:t>
            </a:r>
            <a:endParaRPr lang="en-US" altLang="zh-CN" dirty="0"/>
          </a:p>
          <a:p>
            <a:pPr lvl="1"/>
            <a:r>
              <a:rPr lang="zh-CN" altLang="en-US" sz="2400" dirty="0">
                <a:solidFill>
                  <a:srgbClr val="000000"/>
                </a:solidFill>
              </a:rPr>
              <a:t>活动安排问题</a:t>
            </a:r>
          </a:p>
          <a:p>
            <a:pPr lvl="1"/>
            <a:r>
              <a:rPr lang="zh-CN" altLang="en-US" dirty="0"/>
              <a:t>哈夫曼编码</a:t>
            </a:r>
          </a:p>
          <a:p>
            <a:pPr lvl="1"/>
            <a:r>
              <a:rPr lang="zh-CN" altLang="en-US" dirty="0"/>
              <a:t>最优装载问题</a:t>
            </a:r>
          </a:p>
          <a:p>
            <a:pPr lvl="1"/>
            <a:r>
              <a:rPr lang="zh-CN" altLang="en-US" dirty="0"/>
              <a:t>单源最短路径</a:t>
            </a:r>
          </a:p>
          <a:p>
            <a:pPr lvl="1"/>
            <a:r>
              <a:rPr lang="zh-CN" altLang="en-US" dirty="0"/>
              <a:t>最小生成树</a:t>
            </a:r>
          </a:p>
          <a:p>
            <a:pPr lvl="2"/>
            <a:endParaRPr lang="zh-CN" altLang="en-US" dirty="0"/>
          </a:p>
        </p:txBody>
      </p:sp>
    </p:spTree>
    <p:extLst>
      <p:ext uri="{BB962C8B-B14F-4D97-AF65-F5344CB8AC3E}">
        <p14:creationId xmlns:p14="http://schemas.microsoft.com/office/powerpoint/2010/main" val="1760307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6128D-5A7B-446D-B527-125CBEA43634}"/>
              </a:ext>
            </a:extLst>
          </p:cNvPr>
          <p:cNvSpPr>
            <a:spLocks noGrp="1"/>
          </p:cNvSpPr>
          <p:nvPr>
            <p:ph type="title"/>
          </p:nvPr>
        </p:nvSpPr>
        <p:spPr/>
        <p:txBody>
          <a:bodyPr/>
          <a:lstStyle/>
          <a:p>
            <a:r>
              <a:rPr lang="zh-CN" altLang="en-US" dirty="0"/>
              <a:t>活动安排问题</a:t>
            </a:r>
          </a:p>
        </p:txBody>
      </p:sp>
      <p:sp>
        <p:nvSpPr>
          <p:cNvPr id="3" name="内容占位符 2">
            <a:extLst>
              <a:ext uri="{FF2B5EF4-FFF2-40B4-BE49-F238E27FC236}">
                <a16:creationId xmlns:a16="http://schemas.microsoft.com/office/drawing/2014/main" id="{F2218B52-5B62-47A4-BFBE-349AD43E32D0}"/>
              </a:ext>
            </a:extLst>
          </p:cNvPr>
          <p:cNvSpPr>
            <a:spLocks noGrp="1"/>
          </p:cNvSpPr>
          <p:nvPr>
            <p:ph idx="1"/>
          </p:nvPr>
        </p:nvSpPr>
        <p:spPr/>
        <p:txBody>
          <a:bodyPr>
            <a:normAutofit/>
          </a:bodyPr>
          <a:lstStyle/>
          <a:p>
            <a:r>
              <a:rPr lang="en-US" altLang="zh-CN" dirty="0">
                <a:solidFill>
                  <a:srgbClr val="000000"/>
                </a:solidFill>
              </a:rPr>
              <a:t>n</a:t>
            </a:r>
            <a:r>
              <a:rPr lang="zh-CN" altLang="en-US" dirty="0">
                <a:solidFill>
                  <a:srgbClr val="000000"/>
                </a:solidFill>
              </a:rPr>
              <a:t>个活动组成</a:t>
            </a:r>
            <a:r>
              <a:rPr lang="zh-CN" altLang="en-US" b="1" dirty="0">
                <a:solidFill>
                  <a:srgbClr val="FF0000"/>
                </a:solidFill>
              </a:rPr>
              <a:t>活动集</a:t>
            </a:r>
            <a:r>
              <a:rPr lang="en-US" altLang="zh-CN" b="1" dirty="0">
                <a:solidFill>
                  <a:srgbClr val="FF0000"/>
                </a:solidFill>
              </a:rPr>
              <a:t>(</a:t>
            </a:r>
            <a:r>
              <a:rPr lang="en-US" altLang="zh-CN" dirty="0"/>
              <a:t>Activity Set) E={1,2,…,n}</a:t>
            </a:r>
            <a:r>
              <a:rPr lang="zh-CN" altLang="en-US" dirty="0">
                <a:solidFill>
                  <a:srgbClr val="000000"/>
                </a:solidFill>
              </a:rPr>
              <a:t>，</a:t>
            </a:r>
            <a:r>
              <a:rPr lang="zh-CN" altLang="en-US" sz="2400" dirty="0">
                <a:solidFill>
                  <a:srgbClr val="000000"/>
                </a:solidFill>
              </a:rPr>
              <a:t>每个活动</a:t>
            </a:r>
            <a:r>
              <a:rPr lang="en-US" altLang="zh-CN" sz="2400" dirty="0" err="1">
                <a:solidFill>
                  <a:srgbClr val="000000"/>
                </a:solidFill>
              </a:rPr>
              <a:t>i</a:t>
            </a:r>
            <a:r>
              <a:rPr lang="zh-CN" altLang="en-US" sz="2400" dirty="0">
                <a:solidFill>
                  <a:srgbClr val="000000"/>
                </a:solidFill>
              </a:rPr>
              <a:t>，要求使用公共资源的起始时间</a:t>
            </a:r>
            <a:r>
              <a:rPr lang="en-US" altLang="zh-CN" sz="2400" dirty="0" err="1">
                <a:solidFill>
                  <a:srgbClr val="000000"/>
                </a:solidFill>
              </a:rPr>
              <a:t>s</a:t>
            </a:r>
            <a:r>
              <a:rPr lang="en-US" altLang="zh-CN" sz="2400" baseline="-25000" dirty="0" err="1">
                <a:solidFill>
                  <a:srgbClr val="000000"/>
                </a:solidFill>
              </a:rPr>
              <a:t>i</a:t>
            </a:r>
            <a:r>
              <a:rPr lang="zh-CN" altLang="en-US" sz="2400" dirty="0">
                <a:solidFill>
                  <a:srgbClr val="000000"/>
                </a:solidFill>
              </a:rPr>
              <a:t>，结束时间</a:t>
            </a:r>
            <a:r>
              <a:rPr lang="en-US" altLang="zh-CN" sz="2400" dirty="0">
                <a:solidFill>
                  <a:srgbClr val="000000"/>
                </a:solidFill>
              </a:rPr>
              <a:t>f</a:t>
            </a:r>
            <a:r>
              <a:rPr lang="en-US" altLang="zh-CN" sz="2400" baseline="-25000" dirty="0">
                <a:solidFill>
                  <a:srgbClr val="000000"/>
                </a:solidFill>
              </a:rPr>
              <a:t>i</a:t>
            </a:r>
            <a:r>
              <a:rPr lang="zh-CN" altLang="en-US" sz="2400" dirty="0">
                <a:solidFill>
                  <a:srgbClr val="000000"/>
                </a:solidFill>
              </a:rPr>
              <a:t>，且</a:t>
            </a:r>
            <a:r>
              <a:rPr lang="en-US" altLang="zh-CN" sz="2400" dirty="0" err="1">
                <a:solidFill>
                  <a:srgbClr val="000000"/>
                </a:solidFill>
              </a:rPr>
              <a:t>s</a:t>
            </a:r>
            <a:r>
              <a:rPr lang="en-US" altLang="zh-CN" sz="2400" baseline="-25000" dirty="0" err="1">
                <a:solidFill>
                  <a:srgbClr val="000000"/>
                </a:solidFill>
              </a:rPr>
              <a:t>i</a:t>
            </a:r>
            <a:r>
              <a:rPr lang="en-US" altLang="zh-CN" sz="2400" baseline="-25000" dirty="0">
                <a:solidFill>
                  <a:srgbClr val="000000"/>
                </a:solidFill>
              </a:rPr>
              <a:t> </a:t>
            </a:r>
            <a:r>
              <a:rPr lang="en-US" altLang="zh-CN" sz="2400" dirty="0">
                <a:solidFill>
                  <a:srgbClr val="000000"/>
                </a:solidFill>
              </a:rPr>
              <a:t>&lt;f</a:t>
            </a:r>
            <a:r>
              <a:rPr lang="en-US" altLang="zh-CN" sz="2400" baseline="-25000" dirty="0">
                <a:solidFill>
                  <a:srgbClr val="000000"/>
                </a:solidFill>
              </a:rPr>
              <a:t>i</a:t>
            </a:r>
            <a:r>
              <a:rPr lang="zh-CN" altLang="en-US" sz="2400" baseline="-25000" dirty="0">
                <a:solidFill>
                  <a:srgbClr val="000000"/>
                </a:solidFill>
              </a:rPr>
              <a:t> </a:t>
            </a:r>
            <a:endParaRPr lang="en-US" altLang="zh-CN" sz="2400" dirty="0">
              <a:solidFill>
                <a:srgbClr val="000000"/>
              </a:solidFill>
              <a:latin typeface="Times New Roman" pitchFamily="18" charset="0"/>
            </a:endParaRPr>
          </a:p>
          <a:p>
            <a:pPr eaLnBrk="1" hangingPunct="1">
              <a:spcBef>
                <a:spcPct val="50000"/>
              </a:spcBef>
            </a:pPr>
            <a:r>
              <a:rPr lang="zh-CN" altLang="en-US" sz="2400" dirty="0">
                <a:solidFill>
                  <a:srgbClr val="000000"/>
                </a:solidFill>
                <a:latin typeface="Times New Roman" pitchFamily="18" charset="0"/>
              </a:rPr>
              <a:t>如果选择活动</a:t>
            </a:r>
            <a:r>
              <a:rPr lang="en-US" altLang="zh-CN" sz="2400" dirty="0" err="1">
                <a:solidFill>
                  <a:srgbClr val="000000"/>
                </a:solidFill>
                <a:latin typeface="Times New Roman" pitchFamily="18" charset="0"/>
              </a:rPr>
              <a:t>i</a:t>
            </a:r>
            <a:r>
              <a:rPr lang="zh-CN" altLang="en-US" sz="2400" dirty="0">
                <a:solidFill>
                  <a:srgbClr val="000000"/>
                </a:solidFill>
                <a:latin typeface="Times New Roman" pitchFamily="18" charset="0"/>
              </a:rPr>
              <a:t>占用公共资源，则它在半开时间区间</a:t>
            </a:r>
            <a:r>
              <a:rPr lang="en-US" altLang="zh-CN" sz="2400" dirty="0">
                <a:solidFill>
                  <a:srgbClr val="000000"/>
                </a:solidFill>
                <a:latin typeface="Times New Roman" pitchFamily="18" charset="0"/>
              </a:rPr>
              <a:t>[</a:t>
            </a:r>
            <a:r>
              <a:rPr lang="en-US" altLang="zh-CN" sz="2400" dirty="0" err="1">
                <a:solidFill>
                  <a:srgbClr val="000000"/>
                </a:solidFill>
                <a:latin typeface="Times New Roman" pitchFamily="18" charset="0"/>
              </a:rPr>
              <a:t>s</a:t>
            </a:r>
            <a:r>
              <a:rPr lang="en-US" altLang="zh-CN" sz="2400" baseline="-25000" dirty="0" err="1">
                <a:solidFill>
                  <a:srgbClr val="000000"/>
                </a:solidFill>
                <a:latin typeface="Times New Roman" pitchFamily="18" charset="0"/>
              </a:rPr>
              <a:t>i</a:t>
            </a:r>
            <a:r>
              <a:rPr lang="en-US" altLang="zh-CN" sz="2400" dirty="0">
                <a:solidFill>
                  <a:srgbClr val="000000"/>
                </a:solidFill>
                <a:latin typeface="Times New Roman" pitchFamily="18" charset="0"/>
              </a:rPr>
              <a:t>, f</a:t>
            </a:r>
            <a:r>
              <a:rPr lang="en-US" altLang="zh-CN" sz="2400" baseline="-25000" dirty="0">
                <a:solidFill>
                  <a:srgbClr val="000000"/>
                </a:solidFill>
                <a:latin typeface="Times New Roman" pitchFamily="18" charset="0"/>
              </a:rPr>
              <a:t>i</a:t>
            </a:r>
            <a:r>
              <a:rPr lang="en-US" altLang="zh-CN" sz="2400" dirty="0">
                <a:solidFill>
                  <a:srgbClr val="000000"/>
                </a:solidFill>
                <a:latin typeface="Times New Roman" pitchFamily="18" charset="0"/>
              </a:rPr>
              <a:t>)</a:t>
            </a:r>
            <a:r>
              <a:rPr lang="zh-CN" altLang="en-US" sz="2400" dirty="0">
                <a:solidFill>
                  <a:srgbClr val="000000"/>
                </a:solidFill>
                <a:latin typeface="Times New Roman" pitchFamily="18" charset="0"/>
              </a:rPr>
              <a:t>内占用资源。对活动</a:t>
            </a:r>
            <a:r>
              <a:rPr lang="en-US" altLang="zh-CN" sz="2400" dirty="0">
                <a:solidFill>
                  <a:srgbClr val="000000"/>
                </a:solidFill>
                <a:latin typeface="Times New Roman" pitchFamily="18" charset="0"/>
              </a:rPr>
              <a:t>j</a:t>
            </a:r>
            <a:r>
              <a:rPr lang="zh-CN" altLang="en-US" sz="2400" dirty="0">
                <a:solidFill>
                  <a:srgbClr val="000000"/>
                </a:solidFill>
                <a:latin typeface="Times New Roman" pitchFamily="18" charset="0"/>
              </a:rPr>
              <a:t>，如果区间</a:t>
            </a:r>
            <a:r>
              <a:rPr lang="en-US" altLang="zh-CN" sz="2400" dirty="0">
                <a:solidFill>
                  <a:srgbClr val="000000"/>
                </a:solidFill>
                <a:latin typeface="Times New Roman" pitchFamily="18" charset="0"/>
              </a:rPr>
              <a:t>[</a:t>
            </a:r>
            <a:r>
              <a:rPr lang="en-US" altLang="zh-CN" sz="2400" dirty="0" err="1">
                <a:solidFill>
                  <a:srgbClr val="000000"/>
                </a:solidFill>
                <a:latin typeface="Times New Roman" pitchFamily="18" charset="0"/>
              </a:rPr>
              <a:t>s</a:t>
            </a:r>
            <a:r>
              <a:rPr lang="en-US" altLang="zh-CN" sz="2400" baseline="-25000" dirty="0" err="1">
                <a:solidFill>
                  <a:srgbClr val="000000"/>
                </a:solidFill>
                <a:latin typeface="Times New Roman" pitchFamily="18" charset="0"/>
              </a:rPr>
              <a:t>i</a:t>
            </a:r>
            <a:r>
              <a:rPr lang="en-US" altLang="zh-CN" sz="2400" dirty="0">
                <a:solidFill>
                  <a:srgbClr val="000000"/>
                </a:solidFill>
                <a:latin typeface="Times New Roman" pitchFamily="18" charset="0"/>
              </a:rPr>
              <a:t>, f</a:t>
            </a:r>
            <a:r>
              <a:rPr lang="en-US" altLang="zh-CN" sz="2400" baseline="-25000" dirty="0">
                <a:solidFill>
                  <a:srgbClr val="000000"/>
                </a:solidFill>
                <a:latin typeface="Times New Roman" pitchFamily="18" charset="0"/>
              </a:rPr>
              <a:t>i</a:t>
            </a:r>
            <a:r>
              <a:rPr lang="en-US" altLang="zh-CN" sz="2400" dirty="0">
                <a:solidFill>
                  <a:srgbClr val="000000"/>
                </a:solidFill>
                <a:latin typeface="Times New Roman" pitchFamily="18" charset="0"/>
              </a:rPr>
              <a:t>)</a:t>
            </a:r>
            <a:r>
              <a:rPr lang="zh-CN" altLang="en-US" sz="2400" dirty="0">
                <a:solidFill>
                  <a:srgbClr val="000000"/>
                </a:solidFill>
                <a:latin typeface="Times New Roman" pitchFamily="18" charset="0"/>
              </a:rPr>
              <a:t>与区间</a:t>
            </a:r>
            <a:r>
              <a:rPr lang="en-US" altLang="zh-CN" sz="2400" dirty="0">
                <a:solidFill>
                  <a:srgbClr val="000000"/>
                </a:solidFill>
                <a:latin typeface="Times New Roman" pitchFamily="18" charset="0"/>
              </a:rPr>
              <a:t>[</a:t>
            </a:r>
            <a:r>
              <a:rPr lang="en-US" altLang="zh-CN" sz="2400" dirty="0" err="1">
                <a:solidFill>
                  <a:srgbClr val="000000"/>
                </a:solidFill>
                <a:latin typeface="Times New Roman" pitchFamily="18" charset="0"/>
              </a:rPr>
              <a:t>s</a:t>
            </a:r>
            <a:r>
              <a:rPr lang="en-US" altLang="zh-CN" sz="2400" baseline="-25000" dirty="0" err="1">
                <a:solidFill>
                  <a:srgbClr val="000000"/>
                </a:solidFill>
                <a:latin typeface="Times New Roman" pitchFamily="18" charset="0"/>
              </a:rPr>
              <a:t>j</a:t>
            </a:r>
            <a:r>
              <a:rPr lang="en-US" altLang="zh-CN" sz="2400" dirty="0">
                <a:solidFill>
                  <a:srgbClr val="000000"/>
                </a:solidFill>
                <a:latin typeface="Times New Roman" pitchFamily="18" charset="0"/>
              </a:rPr>
              <a:t>, f</a:t>
            </a:r>
            <a:r>
              <a:rPr lang="en-US" altLang="zh-CN" sz="2400" baseline="-25000" dirty="0">
                <a:solidFill>
                  <a:srgbClr val="000000"/>
                </a:solidFill>
                <a:latin typeface="Times New Roman" pitchFamily="18" charset="0"/>
              </a:rPr>
              <a:t>j</a:t>
            </a:r>
            <a:r>
              <a:rPr lang="en-US" altLang="zh-CN" sz="2400" dirty="0">
                <a:solidFill>
                  <a:srgbClr val="000000"/>
                </a:solidFill>
                <a:latin typeface="Times New Roman" pitchFamily="18" charset="0"/>
              </a:rPr>
              <a:t>)</a:t>
            </a:r>
            <a:r>
              <a:rPr lang="zh-CN" altLang="en-US" sz="2400" dirty="0">
                <a:solidFill>
                  <a:srgbClr val="000000"/>
                </a:solidFill>
                <a:latin typeface="Times New Roman" pitchFamily="18" charset="0"/>
              </a:rPr>
              <a:t>不相交，则称活动</a:t>
            </a:r>
            <a:r>
              <a:rPr lang="en-US" altLang="zh-CN" sz="2400" dirty="0" err="1">
                <a:solidFill>
                  <a:srgbClr val="000000"/>
                </a:solidFill>
                <a:latin typeface="Times New Roman" pitchFamily="18" charset="0"/>
              </a:rPr>
              <a:t>i</a:t>
            </a:r>
            <a:r>
              <a:rPr lang="zh-CN" altLang="en-US" sz="2400" dirty="0">
                <a:solidFill>
                  <a:srgbClr val="000000"/>
                </a:solidFill>
                <a:latin typeface="Times New Roman" pitchFamily="18" charset="0"/>
              </a:rPr>
              <a:t>与活动</a:t>
            </a:r>
            <a:r>
              <a:rPr lang="en-US" altLang="zh-CN" sz="2400" dirty="0">
                <a:solidFill>
                  <a:srgbClr val="000000"/>
                </a:solidFill>
                <a:latin typeface="Times New Roman" pitchFamily="18" charset="0"/>
              </a:rPr>
              <a:t>j</a:t>
            </a:r>
            <a:r>
              <a:rPr lang="zh-CN" altLang="en-US" sz="2400" dirty="0">
                <a:solidFill>
                  <a:srgbClr val="000000"/>
                </a:solidFill>
                <a:latin typeface="Times New Roman" pitchFamily="18" charset="0"/>
              </a:rPr>
              <a:t>相容</a:t>
            </a:r>
          </a:p>
          <a:p>
            <a:pPr eaLnBrk="1" hangingPunct="1">
              <a:spcBef>
                <a:spcPct val="50000"/>
              </a:spcBef>
            </a:pPr>
            <a:r>
              <a:rPr lang="zh-CN" altLang="en-US" sz="2400" dirty="0">
                <a:solidFill>
                  <a:srgbClr val="000000"/>
                </a:solidFill>
                <a:latin typeface="Times New Roman" pitchFamily="18" charset="0"/>
              </a:rPr>
              <a:t>当</a:t>
            </a:r>
            <a:r>
              <a:rPr lang="en-US" altLang="zh-CN" sz="2400" dirty="0" err="1">
                <a:solidFill>
                  <a:srgbClr val="000000"/>
                </a:solidFill>
                <a:latin typeface="Times New Roman" pitchFamily="18" charset="0"/>
              </a:rPr>
              <a:t>s</a:t>
            </a:r>
            <a:r>
              <a:rPr lang="en-US" altLang="zh-CN" sz="2400" baseline="-25000" dirty="0" err="1">
                <a:solidFill>
                  <a:srgbClr val="000000"/>
                </a:solidFill>
                <a:latin typeface="Times New Roman" pitchFamily="18" charset="0"/>
              </a:rPr>
              <a:t>i</a:t>
            </a:r>
            <a:r>
              <a:rPr lang="en-US" altLang="zh-CN" sz="2400" dirty="0" err="1">
                <a:solidFill>
                  <a:srgbClr val="000000"/>
                </a:solidFill>
                <a:latin typeface="Times New Roman" pitchFamily="18" charset="0"/>
              </a:rPr>
              <a:t>≥f</a:t>
            </a:r>
            <a:r>
              <a:rPr lang="en-US" altLang="zh-CN" sz="2400" baseline="-25000" dirty="0" err="1">
                <a:solidFill>
                  <a:srgbClr val="000000"/>
                </a:solidFill>
                <a:latin typeface="Times New Roman" pitchFamily="18" charset="0"/>
              </a:rPr>
              <a:t>j</a:t>
            </a:r>
            <a:r>
              <a:rPr lang="zh-CN" altLang="en-US" sz="2400" dirty="0">
                <a:solidFill>
                  <a:srgbClr val="000000"/>
                </a:solidFill>
                <a:latin typeface="Times New Roman" pitchFamily="18" charset="0"/>
              </a:rPr>
              <a:t>或</a:t>
            </a:r>
            <a:r>
              <a:rPr lang="en-US" altLang="zh-CN" sz="2400" dirty="0" err="1">
                <a:solidFill>
                  <a:srgbClr val="000000"/>
                </a:solidFill>
                <a:latin typeface="Times New Roman" pitchFamily="18" charset="0"/>
              </a:rPr>
              <a:t>s</a:t>
            </a:r>
            <a:r>
              <a:rPr lang="en-US" altLang="zh-CN" sz="2400" baseline="-25000" dirty="0" err="1">
                <a:solidFill>
                  <a:srgbClr val="000000"/>
                </a:solidFill>
                <a:latin typeface="Times New Roman" pitchFamily="18" charset="0"/>
              </a:rPr>
              <a:t>j</a:t>
            </a:r>
            <a:r>
              <a:rPr lang="en-US" altLang="zh-CN" sz="2400" dirty="0" err="1">
                <a:solidFill>
                  <a:srgbClr val="000000"/>
                </a:solidFill>
                <a:latin typeface="Times New Roman" pitchFamily="18" charset="0"/>
              </a:rPr>
              <a:t>≥f</a:t>
            </a:r>
            <a:r>
              <a:rPr lang="en-US" altLang="zh-CN" sz="2400" baseline="-25000" dirty="0" err="1">
                <a:solidFill>
                  <a:srgbClr val="000000"/>
                </a:solidFill>
                <a:latin typeface="Times New Roman" pitchFamily="18" charset="0"/>
              </a:rPr>
              <a:t>i</a:t>
            </a:r>
            <a:r>
              <a:rPr lang="zh-CN" altLang="en-US" sz="2400" dirty="0">
                <a:solidFill>
                  <a:srgbClr val="000000"/>
                </a:solidFill>
                <a:latin typeface="Times New Roman" pitchFamily="18" charset="0"/>
              </a:rPr>
              <a:t>时，活动</a:t>
            </a:r>
            <a:r>
              <a:rPr lang="en-US" altLang="zh-CN" sz="2400" dirty="0" err="1">
                <a:solidFill>
                  <a:srgbClr val="000000"/>
                </a:solidFill>
                <a:latin typeface="Times New Roman" pitchFamily="18" charset="0"/>
              </a:rPr>
              <a:t>i</a:t>
            </a:r>
            <a:r>
              <a:rPr lang="zh-CN" altLang="en-US" sz="2400" dirty="0">
                <a:solidFill>
                  <a:srgbClr val="000000"/>
                </a:solidFill>
                <a:latin typeface="Times New Roman" pitchFamily="18" charset="0"/>
              </a:rPr>
              <a:t>与活动</a:t>
            </a:r>
            <a:r>
              <a:rPr lang="en-US" altLang="zh-CN" sz="2400" dirty="0">
                <a:solidFill>
                  <a:srgbClr val="000000"/>
                </a:solidFill>
                <a:latin typeface="Times New Roman" pitchFamily="18" charset="0"/>
              </a:rPr>
              <a:t>j</a:t>
            </a:r>
            <a:r>
              <a:rPr lang="zh-CN" altLang="en-US" sz="2400" dirty="0">
                <a:solidFill>
                  <a:srgbClr val="000000"/>
                </a:solidFill>
                <a:latin typeface="Times New Roman" pitchFamily="18" charset="0"/>
              </a:rPr>
              <a:t>相容</a:t>
            </a:r>
            <a:endParaRPr lang="zh-CN" altLang="en-US" sz="2400" dirty="0">
              <a:solidFill>
                <a:srgbClr val="000000"/>
              </a:solidFill>
            </a:endParaRPr>
          </a:p>
          <a:p>
            <a:endParaRPr lang="zh-CN" altLang="en-US" dirty="0"/>
          </a:p>
        </p:txBody>
      </p:sp>
      <p:sp>
        <p:nvSpPr>
          <p:cNvPr id="4" name="日期占位符 3">
            <a:extLst>
              <a:ext uri="{FF2B5EF4-FFF2-40B4-BE49-F238E27FC236}">
                <a16:creationId xmlns:a16="http://schemas.microsoft.com/office/drawing/2014/main" id="{F7E61D59-DE82-462B-98E8-B6A0B3943FBA}"/>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63CABB2D-2E64-489C-A44F-004F37F4B7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A77E0F-7D19-4345-9CBF-3F573970F0D2}"/>
              </a:ext>
            </a:extLst>
          </p:cNvPr>
          <p:cNvSpPr>
            <a:spLocks noGrp="1"/>
          </p:cNvSpPr>
          <p:nvPr>
            <p:ph type="sldNum" sz="quarter" idx="12"/>
          </p:nvPr>
        </p:nvSpPr>
        <p:spPr/>
        <p:txBody>
          <a:bodyPr/>
          <a:lstStyle/>
          <a:p>
            <a:fld id="{EEA58A3B-43CE-4AA0-90B5-EB47AFAFEB34}" type="slidenum">
              <a:rPr lang="zh-CN" altLang="en-US" smtClean="0"/>
              <a:pPr/>
              <a:t>20</a:t>
            </a:fld>
            <a:endParaRPr lang="zh-CN" altLang="en-US" dirty="0"/>
          </a:p>
        </p:txBody>
      </p:sp>
      <p:sp>
        <p:nvSpPr>
          <p:cNvPr id="7" name="Line 59">
            <a:extLst>
              <a:ext uri="{FF2B5EF4-FFF2-40B4-BE49-F238E27FC236}">
                <a16:creationId xmlns:a16="http://schemas.microsoft.com/office/drawing/2014/main" id="{57F6248D-C9D4-4836-B250-A82F29D5B125}"/>
              </a:ext>
            </a:extLst>
          </p:cNvPr>
          <p:cNvSpPr>
            <a:spLocks noChangeShapeType="1"/>
          </p:cNvSpPr>
          <p:nvPr/>
        </p:nvSpPr>
        <p:spPr bwMode="auto">
          <a:xfrm>
            <a:off x="131445" y="5866503"/>
            <a:ext cx="4500563"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 name="Rectangle 60">
            <a:extLst>
              <a:ext uri="{FF2B5EF4-FFF2-40B4-BE49-F238E27FC236}">
                <a16:creationId xmlns:a16="http://schemas.microsoft.com/office/drawing/2014/main" id="{7B342139-B1F4-4708-A2A6-522D2A196C63}"/>
              </a:ext>
            </a:extLst>
          </p:cNvPr>
          <p:cNvSpPr>
            <a:spLocks noChangeArrowheads="1"/>
          </p:cNvSpPr>
          <p:nvPr/>
        </p:nvSpPr>
        <p:spPr bwMode="auto">
          <a:xfrm>
            <a:off x="526733" y="5722041"/>
            <a:ext cx="1296987"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9" name="Rectangle 61">
            <a:extLst>
              <a:ext uri="{FF2B5EF4-FFF2-40B4-BE49-F238E27FC236}">
                <a16:creationId xmlns:a16="http://schemas.microsoft.com/office/drawing/2014/main" id="{9FD270CD-93F9-40BB-9C5E-4AA5060F39B6}"/>
              </a:ext>
            </a:extLst>
          </p:cNvPr>
          <p:cNvSpPr>
            <a:spLocks noChangeArrowheads="1"/>
          </p:cNvSpPr>
          <p:nvPr/>
        </p:nvSpPr>
        <p:spPr bwMode="auto">
          <a:xfrm>
            <a:off x="2758758" y="5722041"/>
            <a:ext cx="1296987"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10" name="Line 66">
            <a:extLst>
              <a:ext uri="{FF2B5EF4-FFF2-40B4-BE49-F238E27FC236}">
                <a16:creationId xmlns:a16="http://schemas.microsoft.com/office/drawing/2014/main" id="{D603AFEA-F2AC-4395-AFC4-E76E3032CCE3}"/>
              </a:ext>
            </a:extLst>
          </p:cNvPr>
          <p:cNvSpPr>
            <a:spLocks noChangeShapeType="1"/>
          </p:cNvSpPr>
          <p:nvPr/>
        </p:nvSpPr>
        <p:spPr bwMode="auto">
          <a:xfrm>
            <a:off x="131445" y="4929878"/>
            <a:ext cx="4500563"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Rectangle 67">
            <a:extLst>
              <a:ext uri="{FF2B5EF4-FFF2-40B4-BE49-F238E27FC236}">
                <a16:creationId xmlns:a16="http://schemas.microsoft.com/office/drawing/2014/main" id="{2C3FE3E3-85D9-4E3A-A785-66FB32382538}"/>
              </a:ext>
            </a:extLst>
          </p:cNvPr>
          <p:cNvSpPr>
            <a:spLocks noChangeArrowheads="1"/>
          </p:cNvSpPr>
          <p:nvPr/>
        </p:nvSpPr>
        <p:spPr bwMode="auto">
          <a:xfrm>
            <a:off x="2757170" y="4785416"/>
            <a:ext cx="1296988"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12" name="Text Box 69">
            <a:extLst>
              <a:ext uri="{FF2B5EF4-FFF2-40B4-BE49-F238E27FC236}">
                <a16:creationId xmlns:a16="http://schemas.microsoft.com/office/drawing/2014/main" id="{83539B0B-B5B5-44EF-803B-A0134041D4AF}"/>
              </a:ext>
            </a:extLst>
          </p:cNvPr>
          <p:cNvSpPr txBox="1">
            <a:spLocks noChangeArrowheads="1"/>
          </p:cNvSpPr>
          <p:nvPr/>
        </p:nvSpPr>
        <p:spPr bwMode="auto">
          <a:xfrm>
            <a:off x="2685733" y="4399653"/>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i</a:t>
            </a:r>
          </a:p>
        </p:txBody>
      </p:sp>
      <p:sp>
        <p:nvSpPr>
          <p:cNvPr id="13" name="Text Box 71">
            <a:extLst>
              <a:ext uri="{FF2B5EF4-FFF2-40B4-BE49-F238E27FC236}">
                <a16:creationId xmlns:a16="http://schemas.microsoft.com/office/drawing/2014/main" id="{470A91BB-ECF4-4DDA-9016-F8B9BC5561C3}"/>
              </a:ext>
            </a:extLst>
          </p:cNvPr>
          <p:cNvSpPr txBox="1">
            <a:spLocks noChangeArrowheads="1"/>
          </p:cNvSpPr>
          <p:nvPr/>
        </p:nvSpPr>
        <p:spPr bwMode="auto">
          <a:xfrm>
            <a:off x="3765233" y="4399653"/>
            <a:ext cx="3016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i</a:t>
            </a:r>
          </a:p>
        </p:txBody>
      </p:sp>
      <p:sp>
        <p:nvSpPr>
          <p:cNvPr id="14" name="Rectangle 68">
            <a:extLst>
              <a:ext uri="{FF2B5EF4-FFF2-40B4-BE49-F238E27FC236}">
                <a16:creationId xmlns:a16="http://schemas.microsoft.com/office/drawing/2014/main" id="{FE05EF4D-F4B0-4292-9EBD-7A91A9729C4F}"/>
              </a:ext>
            </a:extLst>
          </p:cNvPr>
          <p:cNvSpPr>
            <a:spLocks noChangeArrowheads="1"/>
          </p:cNvSpPr>
          <p:nvPr/>
        </p:nvSpPr>
        <p:spPr bwMode="auto">
          <a:xfrm>
            <a:off x="525145" y="4785416"/>
            <a:ext cx="1296988" cy="144462"/>
          </a:xfrm>
          <a:prstGeom prst="rect">
            <a:avLst/>
          </a:prstGeom>
          <a:solidFill>
            <a:srgbClr val="92D050"/>
          </a:solidFill>
          <a:ln w="6350">
            <a:solidFill>
              <a:schemeClr val="tx1"/>
            </a:solidFill>
            <a:miter lim="800000"/>
            <a:headEnd/>
            <a:tailEnd/>
          </a:ln>
        </p:spPr>
        <p:txBody>
          <a:bodyPr wrap="none" anchor="ctr">
            <a:spAutoFit/>
          </a:bodyPr>
          <a:lstStyle/>
          <a:p>
            <a:endParaRPr lang="zh-CN" altLang="en-US"/>
          </a:p>
        </p:txBody>
      </p:sp>
      <p:sp>
        <p:nvSpPr>
          <p:cNvPr id="15" name="Text Box 70">
            <a:extLst>
              <a:ext uri="{FF2B5EF4-FFF2-40B4-BE49-F238E27FC236}">
                <a16:creationId xmlns:a16="http://schemas.microsoft.com/office/drawing/2014/main" id="{F3FAA214-F412-4FA4-A0B5-1EA1A6315BAA}"/>
              </a:ext>
            </a:extLst>
          </p:cNvPr>
          <p:cNvSpPr txBox="1">
            <a:spLocks noChangeArrowheads="1"/>
          </p:cNvSpPr>
          <p:nvPr/>
        </p:nvSpPr>
        <p:spPr bwMode="auto">
          <a:xfrm>
            <a:off x="453708" y="439965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j</a:t>
            </a:r>
          </a:p>
        </p:txBody>
      </p:sp>
      <p:sp>
        <p:nvSpPr>
          <p:cNvPr id="16" name="Text Box 72">
            <a:extLst>
              <a:ext uri="{FF2B5EF4-FFF2-40B4-BE49-F238E27FC236}">
                <a16:creationId xmlns:a16="http://schemas.microsoft.com/office/drawing/2014/main" id="{031369B4-CC8D-4304-9114-FCD63F577074}"/>
              </a:ext>
            </a:extLst>
          </p:cNvPr>
          <p:cNvSpPr txBox="1">
            <a:spLocks noChangeArrowheads="1"/>
          </p:cNvSpPr>
          <p:nvPr/>
        </p:nvSpPr>
        <p:spPr bwMode="auto">
          <a:xfrm>
            <a:off x="1533208" y="4399653"/>
            <a:ext cx="304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j</a:t>
            </a:r>
          </a:p>
        </p:txBody>
      </p:sp>
      <p:sp>
        <p:nvSpPr>
          <p:cNvPr id="17" name="Line 75">
            <a:extLst>
              <a:ext uri="{FF2B5EF4-FFF2-40B4-BE49-F238E27FC236}">
                <a16:creationId xmlns:a16="http://schemas.microsoft.com/office/drawing/2014/main" id="{2A69D263-AA66-4561-AB6E-348CAD3A573D}"/>
              </a:ext>
            </a:extLst>
          </p:cNvPr>
          <p:cNvSpPr>
            <a:spLocks noChangeShapeType="1"/>
          </p:cNvSpPr>
          <p:nvPr/>
        </p:nvSpPr>
        <p:spPr bwMode="auto">
          <a:xfrm>
            <a:off x="5206683" y="5336278"/>
            <a:ext cx="3779837"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8" name="Rectangle 77">
            <a:extLst>
              <a:ext uri="{FF2B5EF4-FFF2-40B4-BE49-F238E27FC236}">
                <a16:creationId xmlns:a16="http://schemas.microsoft.com/office/drawing/2014/main" id="{AAFB7836-5DE6-4056-8F5D-07287369C314}"/>
              </a:ext>
            </a:extLst>
          </p:cNvPr>
          <p:cNvSpPr>
            <a:spLocks noChangeArrowheads="1"/>
          </p:cNvSpPr>
          <p:nvPr/>
        </p:nvSpPr>
        <p:spPr bwMode="auto">
          <a:xfrm>
            <a:off x="6933883" y="4713978"/>
            <a:ext cx="1296987" cy="144463"/>
          </a:xfrm>
          <a:prstGeom prst="rect">
            <a:avLst/>
          </a:prstGeom>
          <a:solidFill>
            <a:srgbClr val="FFC000"/>
          </a:solidFill>
          <a:ln w="6350">
            <a:solidFill>
              <a:schemeClr val="tx1"/>
            </a:solidFill>
            <a:miter lim="800000"/>
            <a:headEnd/>
            <a:tailEnd/>
          </a:ln>
        </p:spPr>
        <p:txBody>
          <a:bodyPr wrap="none" anchor="ctr">
            <a:spAutoFit/>
          </a:bodyPr>
          <a:lstStyle/>
          <a:p>
            <a:endParaRPr lang="zh-CN" altLang="en-US"/>
          </a:p>
        </p:txBody>
      </p:sp>
      <p:sp>
        <p:nvSpPr>
          <p:cNvPr id="19" name="Rectangle 81">
            <a:extLst>
              <a:ext uri="{FF2B5EF4-FFF2-40B4-BE49-F238E27FC236}">
                <a16:creationId xmlns:a16="http://schemas.microsoft.com/office/drawing/2014/main" id="{CC4A492B-CDE1-4F5B-A5DA-16333F8D1811}"/>
              </a:ext>
            </a:extLst>
          </p:cNvPr>
          <p:cNvSpPr>
            <a:spLocks noChangeArrowheads="1"/>
          </p:cNvSpPr>
          <p:nvPr/>
        </p:nvSpPr>
        <p:spPr bwMode="auto">
          <a:xfrm>
            <a:off x="6070283" y="5217216"/>
            <a:ext cx="1296987" cy="144462"/>
          </a:xfrm>
          <a:prstGeom prst="rect">
            <a:avLst/>
          </a:prstGeom>
          <a:solidFill>
            <a:srgbClr val="FFC000"/>
          </a:solidFill>
          <a:ln w="6350">
            <a:solidFill>
              <a:schemeClr val="tx1"/>
            </a:solidFill>
            <a:miter lim="800000"/>
            <a:headEnd/>
            <a:tailEnd/>
          </a:ln>
        </p:spPr>
        <p:txBody>
          <a:bodyPr wrap="none" anchor="ctr">
            <a:spAutoFit/>
          </a:bodyPr>
          <a:lstStyle/>
          <a:p>
            <a:endParaRPr lang="zh-CN" altLang="en-US"/>
          </a:p>
        </p:txBody>
      </p:sp>
      <p:sp>
        <p:nvSpPr>
          <p:cNvPr id="20" name="Text Box 82">
            <a:extLst>
              <a:ext uri="{FF2B5EF4-FFF2-40B4-BE49-F238E27FC236}">
                <a16:creationId xmlns:a16="http://schemas.microsoft.com/office/drawing/2014/main" id="{183A4C17-A662-4B17-9B9F-6CD1B99C0FCF}"/>
              </a:ext>
            </a:extLst>
          </p:cNvPr>
          <p:cNvSpPr txBox="1">
            <a:spLocks noChangeArrowheads="1"/>
          </p:cNvSpPr>
          <p:nvPr/>
        </p:nvSpPr>
        <p:spPr bwMode="auto">
          <a:xfrm>
            <a:off x="5998845" y="483145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j</a:t>
            </a:r>
          </a:p>
        </p:txBody>
      </p:sp>
      <p:sp>
        <p:nvSpPr>
          <p:cNvPr id="21" name="Text Box 83">
            <a:extLst>
              <a:ext uri="{FF2B5EF4-FFF2-40B4-BE49-F238E27FC236}">
                <a16:creationId xmlns:a16="http://schemas.microsoft.com/office/drawing/2014/main" id="{BC8916EA-C6A4-4BE4-B322-078DD9C76446}"/>
              </a:ext>
            </a:extLst>
          </p:cNvPr>
          <p:cNvSpPr txBox="1">
            <a:spLocks noChangeArrowheads="1"/>
          </p:cNvSpPr>
          <p:nvPr/>
        </p:nvSpPr>
        <p:spPr bwMode="auto">
          <a:xfrm>
            <a:off x="7078345" y="4831453"/>
            <a:ext cx="304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j</a:t>
            </a:r>
          </a:p>
        </p:txBody>
      </p:sp>
      <p:sp>
        <p:nvSpPr>
          <p:cNvPr id="22" name="Text Box 84">
            <a:extLst>
              <a:ext uri="{FF2B5EF4-FFF2-40B4-BE49-F238E27FC236}">
                <a16:creationId xmlns:a16="http://schemas.microsoft.com/office/drawing/2014/main" id="{4EFC263E-6483-494E-94E0-9A14D8D2E059}"/>
              </a:ext>
            </a:extLst>
          </p:cNvPr>
          <p:cNvSpPr txBox="1">
            <a:spLocks noChangeArrowheads="1"/>
          </p:cNvSpPr>
          <p:nvPr/>
        </p:nvSpPr>
        <p:spPr bwMode="auto">
          <a:xfrm>
            <a:off x="1606233" y="3967853"/>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solidFill>
                  <a:srgbClr val="CC0000"/>
                </a:solidFill>
              </a:rPr>
              <a:t>相容</a:t>
            </a:r>
          </a:p>
        </p:txBody>
      </p:sp>
      <p:sp>
        <p:nvSpPr>
          <p:cNvPr id="23" name="Text Box 85">
            <a:extLst>
              <a:ext uri="{FF2B5EF4-FFF2-40B4-BE49-F238E27FC236}">
                <a16:creationId xmlns:a16="http://schemas.microsoft.com/office/drawing/2014/main" id="{786F5ABD-771D-4A55-A0FC-FC98096DDFC3}"/>
              </a:ext>
            </a:extLst>
          </p:cNvPr>
          <p:cNvSpPr txBox="1">
            <a:spLocks noChangeArrowheads="1"/>
          </p:cNvSpPr>
          <p:nvPr/>
        </p:nvSpPr>
        <p:spPr bwMode="auto">
          <a:xfrm>
            <a:off x="6214745" y="4039291"/>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CC0000"/>
                </a:solidFill>
              </a:rPr>
              <a:t>不相容</a:t>
            </a:r>
          </a:p>
        </p:txBody>
      </p:sp>
      <p:sp>
        <p:nvSpPr>
          <p:cNvPr id="24" name="Text Box 69">
            <a:extLst>
              <a:ext uri="{FF2B5EF4-FFF2-40B4-BE49-F238E27FC236}">
                <a16:creationId xmlns:a16="http://schemas.microsoft.com/office/drawing/2014/main" id="{694166CA-2A05-42D6-A117-C119669A7EC0}"/>
              </a:ext>
            </a:extLst>
          </p:cNvPr>
          <p:cNvSpPr txBox="1">
            <a:spLocks noChangeArrowheads="1"/>
          </p:cNvSpPr>
          <p:nvPr/>
        </p:nvSpPr>
        <p:spPr bwMode="auto">
          <a:xfrm>
            <a:off x="2706370" y="5312466"/>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j</a:t>
            </a:r>
          </a:p>
        </p:txBody>
      </p:sp>
      <p:sp>
        <p:nvSpPr>
          <p:cNvPr id="25" name="Text Box 71">
            <a:extLst>
              <a:ext uri="{FF2B5EF4-FFF2-40B4-BE49-F238E27FC236}">
                <a16:creationId xmlns:a16="http://schemas.microsoft.com/office/drawing/2014/main" id="{55244276-8185-4C71-BB43-66A5CBC22A32}"/>
              </a:ext>
            </a:extLst>
          </p:cNvPr>
          <p:cNvSpPr txBox="1">
            <a:spLocks noChangeArrowheads="1"/>
          </p:cNvSpPr>
          <p:nvPr/>
        </p:nvSpPr>
        <p:spPr bwMode="auto">
          <a:xfrm>
            <a:off x="3785870" y="5312466"/>
            <a:ext cx="3048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j</a:t>
            </a:r>
          </a:p>
        </p:txBody>
      </p:sp>
      <p:sp>
        <p:nvSpPr>
          <p:cNvPr id="26" name="Text Box 70">
            <a:extLst>
              <a:ext uri="{FF2B5EF4-FFF2-40B4-BE49-F238E27FC236}">
                <a16:creationId xmlns:a16="http://schemas.microsoft.com/office/drawing/2014/main" id="{10C2D5BC-39B1-4BBE-9D54-93BB05592C29}"/>
              </a:ext>
            </a:extLst>
          </p:cNvPr>
          <p:cNvSpPr txBox="1">
            <a:spLocks noChangeArrowheads="1"/>
          </p:cNvSpPr>
          <p:nvPr/>
        </p:nvSpPr>
        <p:spPr bwMode="auto">
          <a:xfrm>
            <a:off x="474345" y="5312466"/>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i</a:t>
            </a:r>
          </a:p>
        </p:txBody>
      </p:sp>
      <p:sp>
        <p:nvSpPr>
          <p:cNvPr id="27" name="Text Box 72">
            <a:extLst>
              <a:ext uri="{FF2B5EF4-FFF2-40B4-BE49-F238E27FC236}">
                <a16:creationId xmlns:a16="http://schemas.microsoft.com/office/drawing/2014/main" id="{862E6386-D434-477B-A45F-0AFD33C32D8F}"/>
              </a:ext>
            </a:extLst>
          </p:cNvPr>
          <p:cNvSpPr txBox="1">
            <a:spLocks noChangeArrowheads="1"/>
          </p:cNvSpPr>
          <p:nvPr/>
        </p:nvSpPr>
        <p:spPr bwMode="auto">
          <a:xfrm>
            <a:off x="1553845" y="5312466"/>
            <a:ext cx="3016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i</a:t>
            </a:r>
          </a:p>
        </p:txBody>
      </p:sp>
      <p:sp>
        <p:nvSpPr>
          <p:cNvPr id="28" name="Text Box 70">
            <a:extLst>
              <a:ext uri="{FF2B5EF4-FFF2-40B4-BE49-F238E27FC236}">
                <a16:creationId xmlns:a16="http://schemas.microsoft.com/office/drawing/2014/main" id="{75D58CBD-3312-4A39-B540-FFCF77A8BD0E}"/>
              </a:ext>
            </a:extLst>
          </p:cNvPr>
          <p:cNvSpPr txBox="1">
            <a:spLocks noChangeArrowheads="1"/>
          </p:cNvSpPr>
          <p:nvPr/>
        </p:nvSpPr>
        <p:spPr bwMode="auto">
          <a:xfrm>
            <a:off x="6883083" y="4315516"/>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s</a:t>
            </a:r>
            <a:r>
              <a:rPr lang="en-US" altLang="zh-CN" sz="2000" baseline="-25000">
                <a:solidFill>
                  <a:srgbClr val="000000"/>
                </a:solidFill>
                <a:latin typeface="+mn-lt"/>
              </a:rPr>
              <a:t>i</a:t>
            </a:r>
          </a:p>
        </p:txBody>
      </p:sp>
      <p:sp>
        <p:nvSpPr>
          <p:cNvPr id="29" name="Text Box 72">
            <a:extLst>
              <a:ext uri="{FF2B5EF4-FFF2-40B4-BE49-F238E27FC236}">
                <a16:creationId xmlns:a16="http://schemas.microsoft.com/office/drawing/2014/main" id="{2EF7118A-B35B-4A42-9FD6-8BD612B28ED1}"/>
              </a:ext>
            </a:extLst>
          </p:cNvPr>
          <p:cNvSpPr txBox="1">
            <a:spLocks noChangeArrowheads="1"/>
          </p:cNvSpPr>
          <p:nvPr/>
        </p:nvSpPr>
        <p:spPr bwMode="auto">
          <a:xfrm>
            <a:off x="7962583" y="4315516"/>
            <a:ext cx="3016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a:solidFill>
                  <a:srgbClr val="000000"/>
                </a:solidFill>
                <a:latin typeface="+mn-lt"/>
              </a:rPr>
              <a:t>f</a:t>
            </a:r>
            <a:r>
              <a:rPr lang="en-US" altLang="zh-CN" sz="2000" baseline="-25000">
                <a:solidFill>
                  <a:srgbClr val="000000"/>
                </a:solidFill>
                <a:latin typeface="+mn-lt"/>
              </a:rPr>
              <a:t>i</a:t>
            </a:r>
          </a:p>
        </p:txBody>
      </p:sp>
    </p:spTree>
    <p:extLst>
      <p:ext uri="{BB962C8B-B14F-4D97-AF65-F5344CB8AC3E}">
        <p14:creationId xmlns:p14="http://schemas.microsoft.com/office/powerpoint/2010/main" val="3335962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A243AE-04A3-4263-B8BF-2F70B297542F}"/>
              </a:ext>
            </a:extLst>
          </p:cNvPr>
          <p:cNvSpPr>
            <a:spLocks noGrp="1"/>
          </p:cNvSpPr>
          <p:nvPr>
            <p:ph idx="1"/>
          </p:nvPr>
        </p:nvSpPr>
        <p:spPr/>
        <p:txBody>
          <a:bodyPr/>
          <a:lstStyle/>
          <a:p>
            <a:r>
              <a:rPr kumimoji="1" lang="zh-CN" altLang="en-US" sz="2400" dirty="0">
                <a:solidFill>
                  <a:srgbClr val="000000"/>
                </a:solidFill>
                <a:latin typeface="+mn-lt"/>
                <a:ea typeface="微软雅黑 Light" panose="020B0502040204020203" pitchFamily="34" charset="-122"/>
              </a:rPr>
              <a:t>活动安排问题的贪心算法</a:t>
            </a:r>
            <a:r>
              <a:rPr kumimoji="1" lang="en-US" altLang="zh-CN" sz="2400" b="1" dirty="0" err="1">
                <a:solidFill>
                  <a:srgbClr val="000000"/>
                </a:solidFill>
                <a:latin typeface="+mn-lt"/>
                <a:ea typeface="微软雅黑 Light" panose="020B0502040204020203" pitchFamily="34" charset="-122"/>
              </a:rPr>
              <a:t>GreedySelector</a:t>
            </a:r>
            <a:endParaRPr lang="zh-CN" altLang="en-US" dirty="0"/>
          </a:p>
        </p:txBody>
      </p:sp>
      <p:sp>
        <p:nvSpPr>
          <p:cNvPr id="3" name="日期占位符 2">
            <a:extLst>
              <a:ext uri="{FF2B5EF4-FFF2-40B4-BE49-F238E27FC236}">
                <a16:creationId xmlns:a16="http://schemas.microsoft.com/office/drawing/2014/main" id="{F6F5E14E-43C5-4BD9-B647-2B22AB5CD654}"/>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0A22AFF6-330A-434A-832B-76882044247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12CF87A-A148-4930-B8AD-BB2034BC34CA}"/>
              </a:ext>
            </a:extLst>
          </p:cNvPr>
          <p:cNvSpPr>
            <a:spLocks noGrp="1"/>
          </p:cNvSpPr>
          <p:nvPr>
            <p:ph type="sldNum" sz="quarter" idx="12"/>
          </p:nvPr>
        </p:nvSpPr>
        <p:spPr/>
        <p:txBody>
          <a:bodyPr/>
          <a:lstStyle/>
          <a:p>
            <a:fld id="{EEA58A3B-43CE-4AA0-90B5-EB47AFAFEB34}" type="slidenum">
              <a:rPr lang="zh-CN" altLang="en-US" smtClean="0"/>
              <a:pPr/>
              <a:t>21</a:t>
            </a:fld>
            <a:endParaRPr lang="zh-CN" altLang="en-US" dirty="0"/>
          </a:p>
        </p:txBody>
      </p:sp>
      <p:sp>
        <p:nvSpPr>
          <p:cNvPr id="6" name="Rectangle 3">
            <a:extLst>
              <a:ext uri="{FF2B5EF4-FFF2-40B4-BE49-F238E27FC236}">
                <a16:creationId xmlns:a16="http://schemas.microsoft.com/office/drawing/2014/main" id="{1C751E83-D506-46C4-9136-58DADAAEBB8A}"/>
              </a:ext>
            </a:extLst>
          </p:cNvPr>
          <p:cNvSpPr txBox="1">
            <a:spLocks noChangeArrowheads="1"/>
          </p:cNvSpPr>
          <p:nvPr/>
        </p:nvSpPr>
        <p:spPr>
          <a:xfrm>
            <a:off x="250825" y="692150"/>
            <a:ext cx="8893175" cy="61658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600"/>
              </a:spcBef>
              <a:buClr>
                <a:srgbClr val="0000FF"/>
              </a:buClr>
              <a:buSzPct val="60000"/>
              <a:buFont typeface="Wingdings" panose="05000000000000000000" pitchFamily="2" charset="2"/>
              <a:buChar char="n"/>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536575" indent="-268288" algn="l" defTabSz="914400" rtl="0" eaLnBrk="1" latinLnBrk="0" hangingPunct="1">
              <a:lnSpc>
                <a:spcPct val="110000"/>
              </a:lnSpc>
              <a:spcBef>
                <a:spcPts val="500"/>
              </a:spcBef>
              <a:buClr>
                <a:srgbClr val="FF0000"/>
              </a:buClr>
              <a:buSzPct val="5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06450" indent="-269875" algn="l" defTabSz="914400" rtl="0" eaLnBrk="1" latinLnBrk="0" hangingPunct="1">
              <a:lnSpc>
                <a:spcPct val="110000"/>
              </a:lnSpc>
              <a:spcBef>
                <a:spcPts val="500"/>
              </a:spcBef>
              <a:buClr>
                <a:srgbClr val="C00000"/>
              </a:buClr>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buFontTx/>
              <a:buNone/>
            </a:pPr>
            <a:r>
              <a:rPr kumimoji="1" lang="en-US" altLang="zh-CN" sz="2000" dirty="0">
                <a:solidFill>
                  <a:srgbClr val="000000"/>
                </a:solidFill>
                <a:latin typeface="+mn-lt"/>
              </a:rPr>
              <a:t>template&lt;class Type&gt;</a:t>
            </a:r>
          </a:p>
          <a:p>
            <a:pPr>
              <a:lnSpc>
                <a:spcPct val="150000"/>
              </a:lnSpc>
              <a:spcBef>
                <a:spcPct val="0"/>
              </a:spcBef>
              <a:buFontTx/>
              <a:buNone/>
            </a:pPr>
            <a:r>
              <a:rPr kumimoji="1" lang="en-US" altLang="zh-CN" sz="2000" dirty="0">
                <a:solidFill>
                  <a:srgbClr val="000000"/>
                </a:solidFill>
                <a:latin typeface="+mn-lt"/>
              </a:rPr>
              <a:t>void </a:t>
            </a:r>
            <a:r>
              <a:rPr kumimoji="1" lang="en-US" altLang="zh-CN" sz="2000" b="1" dirty="0" err="1">
                <a:solidFill>
                  <a:srgbClr val="000000"/>
                </a:solidFill>
                <a:latin typeface="+mn-lt"/>
              </a:rPr>
              <a:t>GreedySelector</a:t>
            </a:r>
            <a:r>
              <a:rPr kumimoji="1" lang="en-US" altLang="zh-CN" sz="2000" dirty="0">
                <a:solidFill>
                  <a:srgbClr val="000000"/>
                </a:solidFill>
                <a:latin typeface="+mn-lt"/>
              </a:rPr>
              <a:t>(int n, Type s[], Type f[], bool A[])</a:t>
            </a:r>
          </a:p>
          <a:p>
            <a:pPr>
              <a:lnSpc>
                <a:spcPct val="150000"/>
              </a:lnSpc>
              <a:spcBef>
                <a:spcPct val="0"/>
              </a:spcBef>
              <a:buFontTx/>
              <a:buNone/>
            </a:pPr>
            <a:r>
              <a:rPr kumimoji="1" lang="en-US" altLang="zh-CN" sz="2000" dirty="0">
                <a:solidFill>
                  <a:srgbClr val="000000"/>
                </a:solidFill>
                <a:latin typeface="+mn-lt"/>
              </a:rPr>
              <a:t>{</a:t>
            </a:r>
          </a:p>
          <a:p>
            <a:pPr>
              <a:lnSpc>
                <a:spcPct val="150000"/>
              </a:lnSpc>
              <a:spcBef>
                <a:spcPct val="0"/>
              </a:spcBef>
              <a:buFontTx/>
              <a:buNone/>
            </a:pPr>
            <a:r>
              <a:rPr kumimoji="1" lang="en-US" altLang="zh-CN" sz="2000" dirty="0">
                <a:solidFill>
                  <a:srgbClr val="000000"/>
                </a:solidFill>
                <a:latin typeface="+mn-lt"/>
              </a:rPr>
              <a:t>       A[1]=true;</a:t>
            </a:r>
          </a:p>
          <a:p>
            <a:pPr>
              <a:lnSpc>
                <a:spcPct val="150000"/>
              </a:lnSpc>
              <a:spcBef>
                <a:spcPct val="0"/>
              </a:spcBef>
              <a:buFontTx/>
              <a:buNone/>
            </a:pPr>
            <a:r>
              <a:rPr kumimoji="1" lang="en-US" altLang="zh-CN" sz="2000" dirty="0">
                <a:solidFill>
                  <a:srgbClr val="000000"/>
                </a:solidFill>
                <a:latin typeface="+mn-lt"/>
              </a:rPr>
              <a:t>       int j=1;         </a:t>
            </a:r>
            <a:r>
              <a:rPr kumimoji="1" lang="en-US" altLang="zh-CN" sz="1800" dirty="0">
                <a:solidFill>
                  <a:srgbClr val="FF0000"/>
                </a:solidFill>
                <a:latin typeface="+mn-lt"/>
              </a:rPr>
              <a:t>//</a:t>
            </a:r>
            <a:r>
              <a:rPr kumimoji="1" lang="zh-CN" altLang="en-US" sz="1800" dirty="0">
                <a:solidFill>
                  <a:srgbClr val="FF0000"/>
                </a:solidFill>
                <a:latin typeface="+mn-lt"/>
              </a:rPr>
              <a:t>当前步骤下，已安排的最后</a:t>
            </a:r>
            <a:r>
              <a:rPr kumimoji="1" lang="en-US" altLang="zh-CN" sz="1800" dirty="0">
                <a:solidFill>
                  <a:srgbClr val="FF0000"/>
                </a:solidFill>
                <a:latin typeface="+mn-lt"/>
              </a:rPr>
              <a:t>1</a:t>
            </a:r>
            <a:r>
              <a:rPr kumimoji="1" lang="zh-CN" altLang="en-US" sz="1800" dirty="0">
                <a:solidFill>
                  <a:srgbClr val="FF0000"/>
                </a:solidFill>
                <a:latin typeface="+mn-lt"/>
              </a:rPr>
              <a:t>个活动</a:t>
            </a:r>
          </a:p>
          <a:p>
            <a:pPr>
              <a:lnSpc>
                <a:spcPct val="150000"/>
              </a:lnSpc>
              <a:spcBef>
                <a:spcPct val="0"/>
              </a:spcBef>
              <a:buFontTx/>
              <a:buNone/>
            </a:pPr>
            <a:r>
              <a:rPr kumimoji="1" lang="en-US" altLang="zh-CN" sz="2000" dirty="0">
                <a:solidFill>
                  <a:srgbClr val="000000"/>
                </a:solidFill>
                <a:latin typeface="+mn-lt"/>
              </a:rPr>
              <a:t>       for (int </a:t>
            </a:r>
            <a:r>
              <a:rPr kumimoji="1" lang="en-US" altLang="zh-CN" sz="2000" dirty="0" err="1">
                <a:solidFill>
                  <a:srgbClr val="000000"/>
                </a:solidFill>
                <a:latin typeface="+mn-lt"/>
              </a:rPr>
              <a:t>i</a:t>
            </a:r>
            <a:r>
              <a:rPr kumimoji="1" lang="en-US" altLang="zh-CN" sz="2000" dirty="0">
                <a:solidFill>
                  <a:srgbClr val="000000"/>
                </a:solidFill>
                <a:latin typeface="+mn-lt"/>
              </a:rPr>
              <a:t>=2;i&lt;=n; </a:t>
            </a:r>
            <a:r>
              <a:rPr kumimoji="1" lang="en-US" altLang="zh-CN" sz="2000" dirty="0" err="1">
                <a:solidFill>
                  <a:srgbClr val="000000"/>
                </a:solidFill>
                <a:latin typeface="+mn-lt"/>
              </a:rPr>
              <a:t>i</a:t>
            </a:r>
            <a:r>
              <a:rPr kumimoji="1" lang="en-US" altLang="zh-CN" sz="2000" dirty="0">
                <a:solidFill>
                  <a:srgbClr val="000000"/>
                </a:solidFill>
                <a:latin typeface="+mn-lt"/>
              </a:rPr>
              <a:t>++) { </a:t>
            </a:r>
            <a:r>
              <a:rPr kumimoji="1" lang="en-US" altLang="zh-CN" sz="1800" dirty="0">
                <a:solidFill>
                  <a:srgbClr val="FF0000"/>
                </a:solidFill>
                <a:latin typeface="+mn-lt"/>
              </a:rPr>
              <a:t>//</a:t>
            </a:r>
            <a:r>
              <a:rPr kumimoji="1" lang="zh-CN" altLang="en-US" sz="1800" dirty="0">
                <a:solidFill>
                  <a:srgbClr val="FF0000"/>
                </a:solidFill>
                <a:latin typeface="+mn-lt"/>
              </a:rPr>
              <a:t>依次考察剩余</a:t>
            </a:r>
            <a:r>
              <a:rPr kumimoji="1" lang="en-US" altLang="zh-CN" sz="1800" dirty="0">
                <a:solidFill>
                  <a:srgbClr val="FF0000"/>
                </a:solidFill>
                <a:latin typeface="+mn-lt"/>
              </a:rPr>
              <a:t>n-1</a:t>
            </a:r>
            <a:r>
              <a:rPr kumimoji="1" lang="zh-CN" altLang="en-US" sz="1800" dirty="0">
                <a:solidFill>
                  <a:srgbClr val="FF0000"/>
                </a:solidFill>
                <a:latin typeface="+mn-lt"/>
              </a:rPr>
              <a:t>个活动</a:t>
            </a:r>
            <a:r>
              <a:rPr kumimoji="1" lang="en-US" altLang="zh-CN" sz="1800" dirty="0" err="1">
                <a:solidFill>
                  <a:srgbClr val="FF0000"/>
                </a:solidFill>
                <a:latin typeface="+mn-lt"/>
              </a:rPr>
              <a:t>i</a:t>
            </a:r>
            <a:endParaRPr kumimoji="1" lang="en-US" altLang="zh-CN" sz="1800" dirty="0">
              <a:solidFill>
                <a:srgbClr val="FF0000"/>
              </a:solidFill>
              <a:latin typeface="+mn-lt"/>
            </a:endParaRPr>
          </a:p>
          <a:p>
            <a:pPr>
              <a:lnSpc>
                <a:spcPct val="150000"/>
              </a:lnSpc>
              <a:spcBef>
                <a:spcPct val="0"/>
              </a:spcBef>
              <a:buFontTx/>
              <a:buNone/>
            </a:pPr>
            <a:r>
              <a:rPr kumimoji="1" lang="en-US" altLang="zh-CN" sz="2000" dirty="0">
                <a:solidFill>
                  <a:srgbClr val="000000"/>
                </a:solidFill>
                <a:latin typeface="+mn-lt"/>
              </a:rPr>
              <a:t>          if (s[</a:t>
            </a:r>
            <a:r>
              <a:rPr kumimoji="1" lang="en-US" altLang="zh-CN" sz="2000" dirty="0" err="1">
                <a:solidFill>
                  <a:srgbClr val="000000"/>
                </a:solidFill>
                <a:latin typeface="+mn-lt"/>
              </a:rPr>
              <a:t>i</a:t>
            </a:r>
            <a:r>
              <a:rPr kumimoji="1" lang="en-US" altLang="zh-CN" sz="2000" dirty="0">
                <a:solidFill>
                  <a:srgbClr val="000000"/>
                </a:solidFill>
                <a:latin typeface="+mn-lt"/>
              </a:rPr>
              <a:t>]&gt;=f[j])          </a:t>
            </a:r>
            <a:r>
              <a:rPr kumimoji="1" lang="en-US" altLang="zh-CN" sz="1800" dirty="0">
                <a:solidFill>
                  <a:srgbClr val="000000"/>
                </a:solidFill>
                <a:latin typeface="+mn-lt"/>
              </a:rPr>
              <a:t>//</a:t>
            </a:r>
            <a:r>
              <a:rPr kumimoji="1" lang="zh-CN" altLang="en-US" sz="1800" dirty="0">
                <a:solidFill>
                  <a:srgbClr val="FF0000"/>
                </a:solidFill>
                <a:latin typeface="+mn-lt"/>
              </a:rPr>
              <a:t>如果剩余活动中，</a:t>
            </a:r>
            <a:r>
              <a:rPr kumimoji="1" lang="zh-CN" altLang="en-US" sz="1800" b="1" u="sng" dirty="0">
                <a:solidFill>
                  <a:srgbClr val="CC0000"/>
                </a:solidFill>
                <a:latin typeface="+mn-lt"/>
              </a:rPr>
              <a:t>活动</a:t>
            </a:r>
            <a:r>
              <a:rPr kumimoji="1" lang="en-US" altLang="zh-CN" sz="1800" b="1" u="sng" dirty="0" err="1">
                <a:solidFill>
                  <a:srgbClr val="CC0000"/>
                </a:solidFill>
                <a:latin typeface="+mn-lt"/>
              </a:rPr>
              <a:t>i</a:t>
            </a:r>
            <a:r>
              <a:rPr kumimoji="1" lang="zh-CN" altLang="en-US" sz="1800" b="1" u="sng" dirty="0">
                <a:solidFill>
                  <a:srgbClr val="CC0000"/>
                </a:solidFill>
                <a:latin typeface="+mn-lt"/>
              </a:rPr>
              <a:t>结束时间最早、并与当前已安</a:t>
            </a:r>
            <a:endParaRPr kumimoji="1" lang="en-US" altLang="zh-CN" sz="1800" b="1" u="sng" dirty="0">
              <a:solidFill>
                <a:srgbClr val="CC0000"/>
              </a:solidFill>
              <a:latin typeface="+mn-lt"/>
            </a:endParaRPr>
          </a:p>
          <a:p>
            <a:pPr>
              <a:lnSpc>
                <a:spcPct val="150000"/>
              </a:lnSpc>
              <a:spcBef>
                <a:spcPct val="0"/>
              </a:spcBef>
              <a:buFontTx/>
              <a:buNone/>
            </a:pPr>
            <a:r>
              <a:rPr kumimoji="1" lang="en-US" altLang="zh-CN" sz="1800" dirty="0">
                <a:solidFill>
                  <a:srgbClr val="000000"/>
                </a:solidFill>
                <a:latin typeface="+mn-lt"/>
              </a:rPr>
              <a:t>                                                  </a:t>
            </a:r>
            <a:r>
              <a:rPr kumimoji="1" lang="zh-CN" altLang="en-US" sz="1800" b="1" u="sng" dirty="0">
                <a:solidFill>
                  <a:srgbClr val="CC0000"/>
                </a:solidFill>
                <a:latin typeface="+mn-lt"/>
              </a:rPr>
              <a:t>排的最后</a:t>
            </a:r>
            <a:r>
              <a:rPr kumimoji="1" lang="en-US" altLang="zh-CN" sz="1800" b="1" u="sng" dirty="0">
                <a:solidFill>
                  <a:srgbClr val="CC0000"/>
                </a:solidFill>
                <a:latin typeface="+mn-lt"/>
              </a:rPr>
              <a:t>1</a:t>
            </a:r>
            <a:r>
              <a:rPr kumimoji="1" lang="zh-CN" altLang="en-US" sz="1800" b="1" u="sng" dirty="0">
                <a:solidFill>
                  <a:srgbClr val="CC0000"/>
                </a:solidFill>
                <a:latin typeface="+mn-lt"/>
              </a:rPr>
              <a:t>个活动</a:t>
            </a:r>
            <a:r>
              <a:rPr kumimoji="1" lang="en-US" altLang="zh-CN" sz="1800" b="1" u="sng" dirty="0">
                <a:solidFill>
                  <a:srgbClr val="CC0000"/>
                </a:solidFill>
                <a:latin typeface="+mn-lt"/>
              </a:rPr>
              <a:t>j</a:t>
            </a:r>
            <a:r>
              <a:rPr kumimoji="1" lang="zh-CN" altLang="en-US" sz="1800" b="1" u="sng" dirty="0">
                <a:solidFill>
                  <a:srgbClr val="CC0000"/>
                </a:solidFill>
                <a:latin typeface="+mn-lt"/>
              </a:rPr>
              <a:t>相容</a:t>
            </a:r>
            <a:r>
              <a:rPr kumimoji="1" lang="zh-CN" altLang="en-US" sz="1800" dirty="0">
                <a:solidFill>
                  <a:srgbClr val="FF0000"/>
                </a:solidFill>
                <a:latin typeface="+mn-lt"/>
              </a:rPr>
              <a:t>，则安排</a:t>
            </a:r>
            <a:r>
              <a:rPr kumimoji="1" lang="en-US" altLang="zh-CN" sz="1800" dirty="0">
                <a:solidFill>
                  <a:srgbClr val="FF0000"/>
                </a:solidFill>
                <a:latin typeface="+mn-lt"/>
              </a:rPr>
              <a:t>j——</a:t>
            </a:r>
            <a:r>
              <a:rPr kumimoji="1" lang="zh-CN" altLang="en-US" sz="1800" dirty="0">
                <a:solidFill>
                  <a:srgbClr val="FF0000"/>
                </a:solidFill>
                <a:latin typeface="+mn-lt"/>
              </a:rPr>
              <a:t>贪心选择</a:t>
            </a:r>
            <a:endParaRPr kumimoji="1" lang="en-US" altLang="zh-CN" sz="2000" dirty="0">
              <a:solidFill>
                <a:srgbClr val="FF0000"/>
              </a:solidFill>
              <a:latin typeface="+mn-lt"/>
            </a:endParaRPr>
          </a:p>
          <a:p>
            <a:pPr>
              <a:lnSpc>
                <a:spcPct val="150000"/>
              </a:lnSpc>
              <a:spcBef>
                <a:spcPct val="0"/>
              </a:spcBef>
              <a:buFontTx/>
              <a:buNone/>
            </a:pPr>
            <a:r>
              <a:rPr kumimoji="1" lang="en-US" altLang="zh-CN" sz="2000" dirty="0">
                <a:solidFill>
                  <a:srgbClr val="000000"/>
                </a:solidFill>
                <a:latin typeface="+mn-lt"/>
              </a:rPr>
              <a:t>              { A[</a:t>
            </a:r>
            <a:r>
              <a:rPr kumimoji="1" lang="en-US" altLang="zh-CN" sz="2000" dirty="0" err="1">
                <a:solidFill>
                  <a:srgbClr val="000000"/>
                </a:solidFill>
                <a:latin typeface="+mn-lt"/>
              </a:rPr>
              <a:t>i</a:t>
            </a:r>
            <a:r>
              <a:rPr kumimoji="1" lang="en-US" altLang="zh-CN" sz="2000" dirty="0">
                <a:solidFill>
                  <a:srgbClr val="000000"/>
                </a:solidFill>
                <a:latin typeface="+mn-lt"/>
              </a:rPr>
              <a:t>]=true;</a:t>
            </a:r>
          </a:p>
          <a:p>
            <a:pPr>
              <a:lnSpc>
                <a:spcPct val="150000"/>
              </a:lnSpc>
              <a:spcBef>
                <a:spcPct val="0"/>
              </a:spcBef>
              <a:buFontTx/>
              <a:buNone/>
            </a:pPr>
            <a:r>
              <a:rPr kumimoji="1" lang="en-US" altLang="zh-CN" sz="2000" dirty="0">
                <a:solidFill>
                  <a:srgbClr val="000000"/>
                </a:solidFill>
                <a:latin typeface="+mn-lt"/>
              </a:rPr>
              <a:t>                  </a:t>
            </a:r>
            <a:r>
              <a:rPr kumimoji="1" lang="en-US" altLang="zh-CN" sz="2000" dirty="0">
                <a:solidFill>
                  <a:srgbClr val="FF3300"/>
                </a:solidFill>
                <a:latin typeface="+mn-lt"/>
              </a:rPr>
              <a:t>j=</a:t>
            </a:r>
            <a:r>
              <a:rPr kumimoji="1" lang="en-US" altLang="zh-CN" sz="2000" dirty="0" err="1">
                <a:solidFill>
                  <a:srgbClr val="FF3300"/>
                </a:solidFill>
                <a:latin typeface="+mn-lt"/>
              </a:rPr>
              <a:t>i</a:t>
            </a:r>
            <a:r>
              <a:rPr kumimoji="1" lang="en-US" altLang="zh-CN" sz="2000" dirty="0">
                <a:solidFill>
                  <a:srgbClr val="FF3300"/>
                </a:solidFill>
                <a:latin typeface="+mn-lt"/>
              </a:rPr>
              <a:t>; </a:t>
            </a:r>
          </a:p>
          <a:p>
            <a:pPr>
              <a:lnSpc>
                <a:spcPct val="150000"/>
              </a:lnSpc>
              <a:spcBef>
                <a:spcPct val="0"/>
              </a:spcBef>
              <a:buFontTx/>
              <a:buNone/>
            </a:pPr>
            <a:r>
              <a:rPr kumimoji="1" lang="en-US" altLang="zh-CN" sz="2000" dirty="0">
                <a:solidFill>
                  <a:srgbClr val="000000"/>
                </a:solidFill>
                <a:latin typeface="+mn-lt"/>
              </a:rPr>
              <a:t>               }</a:t>
            </a:r>
            <a:r>
              <a:rPr kumimoji="1" lang="zh-CN" altLang="en-US" sz="1800" dirty="0">
                <a:solidFill>
                  <a:srgbClr val="000000"/>
                </a:solidFill>
                <a:latin typeface="+mn-lt"/>
              </a:rPr>
              <a:t>                                                                             </a:t>
            </a:r>
            <a:endParaRPr kumimoji="1" lang="en-US" altLang="zh-CN" sz="1800" dirty="0">
              <a:solidFill>
                <a:srgbClr val="000000"/>
              </a:solidFill>
              <a:latin typeface="+mn-lt"/>
            </a:endParaRPr>
          </a:p>
          <a:p>
            <a:pPr>
              <a:lnSpc>
                <a:spcPct val="150000"/>
              </a:lnSpc>
              <a:spcBef>
                <a:spcPct val="0"/>
              </a:spcBef>
              <a:buFontTx/>
              <a:buNone/>
            </a:pPr>
            <a:r>
              <a:rPr kumimoji="1" lang="en-US" altLang="zh-CN" sz="2000" dirty="0">
                <a:solidFill>
                  <a:srgbClr val="000000"/>
                </a:solidFill>
                <a:latin typeface="+mn-lt"/>
              </a:rPr>
              <a:t>           else A[</a:t>
            </a:r>
            <a:r>
              <a:rPr kumimoji="1" lang="en-US" altLang="zh-CN" sz="2000" dirty="0" err="1">
                <a:solidFill>
                  <a:srgbClr val="000000"/>
                </a:solidFill>
                <a:latin typeface="+mn-lt"/>
              </a:rPr>
              <a:t>i</a:t>
            </a:r>
            <a:r>
              <a:rPr kumimoji="1" lang="en-US" altLang="zh-CN" sz="2000" dirty="0">
                <a:solidFill>
                  <a:srgbClr val="000000"/>
                </a:solidFill>
                <a:latin typeface="+mn-lt"/>
              </a:rPr>
              <a:t>]=false;</a:t>
            </a:r>
          </a:p>
          <a:p>
            <a:pPr>
              <a:lnSpc>
                <a:spcPct val="150000"/>
              </a:lnSpc>
              <a:spcBef>
                <a:spcPct val="0"/>
              </a:spcBef>
              <a:buFontTx/>
              <a:buNone/>
            </a:pPr>
            <a:r>
              <a:rPr kumimoji="1" lang="en-US" altLang="zh-CN" sz="2000" dirty="0">
                <a:solidFill>
                  <a:srgbClr val="000000"/>
                </a:solidFill>
                <a:latin typeface="+mn-lt"/>
              </a:rPr>
              <a:t>          }</a:t>
            </a:r>
          </a:p>
          <a:p>
            <a:pPr>
              <a:lnSpc>
                <a:spcPct val="150000"/>
              </a:lnSpc>
              <a:spcBef>
                <a:spcPct val="0"/>
              </a:spcBef>
              <a:buFontTx/>
              <a:buNone/>
            </a:pPr>
            <a:r>
              <a:rPr kumimoji="1" lang="en-US" altLang="zh-CN" sz="2000" dirty="0">
                <a:solidFill>
                  <a:srgbClr val="000000"/>
                </a:solidFill>
                <a:latin typeface="+mn-lt"/>
              </a:rPr>
              <a:t>}</a:t>
            </a:r>
          </a:p>
        </p:txBody>
      </p:sp>
      <p:sp>
        <p:nvSpPr>
          <p:cNvPr id="8" name="AutoShape 9">
            <a:extLst>
              <a:ext uri="{FF2B5EF4-FFF2-40B4-BE49-F238E27FC236}">
                <a16:creationId xmlns:a16="http://schemas.microsoft.com/office/drawing/2014/main" id="{05E913E9-EA05-455B-BBD8-ADABAE6A9629}"/>
              </a:ext>
            </a:extLst>
          </p:cNvPr>
          <p:cNvSpPr>
            <a:spLocks noChangeArrowheads="1"/>
          </p:cNvSpPr>
          <p:nvPr/>
        </p:nvSpPr>
        <p:spPr bwMode="auto">
          <a:xfrm>
            <a:off x="6427297" y="1592362"/>
            <a:ext cx="2592387" cy="1295400"/>
          </a:xfrm>
          <a:prstGeom prst="wedgeRoundRectCallout">
            <a:avLst>
              <a:gd name="adj1" fmla="val -137693"/>
              <a:gd name="adj2" fmla="val -52353"/>
              <a:gd name="adj3" fmla="val 16667"/>
            </a:avLst>
          </a:prstGeom>
          <a:noFill/>
          <a:ln w="63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zh-CN" altLang="en-US" sz="2000" b="1" dirty="0">
                <a:solidFill>
                  <a:srgbClr val="000000"/>
                </a:solidFill>
                <a:ea typeface="微软雅黑 Light" panose="020B0502040204020203" pitchFamily="34" charset="-122"/>
              </a:rPr>
              <a:t>存储各活动的起始时间和结束时间，</a:t>
            </a:r>
            <a:r>
              <a:rPr lang="zh-CN" altLang="en-US" sz="2000" b="1" dirty="0">
                <a:ea typeface="微软雅黑 Light" panose="020B0502040204020203" pitchFamily="34" charset="-122"/>
              </a:rPr>
              <a:t>并按</a:t>
            </a:r>
            <a:r>
              <a:rPr lang="zh-CN" altLang="en-US" sz="2000" b="1" dirty="0">
                <a:solidFill>
                  <a:srgbClr val="FF0000"/>
                </a:solidFill>
                <a:ea typeface="微软雅黑 Light" panose="020B0502040204020203" pitchFamily="34" charset="-122"/>
              </a:rPr>
              <a:t>结束时间非减序</a:t>
            </a:r>
            <a:r>
              <a:rPr lang="zh-CN" altLang="en-US" sz="2000" b="1" dirty="0">
                <a:ea typeface="微软雅黑 Light" panose="020B0502040204020203" pitchFamily="34" charset="-122"/>
              </a:rPr>
              <a:t>排列</a:t>
            </a:r>
            <a:r>
              <a:rPr lang="en-US" altLang="zh-CN" sz="2000" b="1" dirty="0">
                <a:ea typeface="微软雅黑 Light" panose="020B0502040204020203" pitchFamily="34" charset="-122"/>
              </a:rPr>
              <a:t>!</a:t>
            </a:r>
            <a:r>
              <a:rPr lang="en-US" altLang="zh-CN" sz="2000" dirty="0">
                <a:ea typeface="微软雅黑 Light" panose="020B0502040204020203" pitchFamily="34" charset="-122"/>
              </a:rPr>
              <a:t> </a:t>
            </a:r>
          </a:p>
        </p:txBody>
      </p:sp>
      <p:sp>
        <p:nvSpPr>
          <p:cNvPr id="9" name="Line 12">
            <a:extLst>
              <a:ext uri="{FF2B5EF4-FFF2-40B4-BE49-F238E27FC236}">
                <a16:creationId xmlns:a16="http://schemas.microsoft.com/office/drawing/2014/main" id="{88727518-7825-4C47-8C49-CA9F9BF4D62D}"/>
              </a:ext>
            </a:extLst>
          </p:cNvPr>
          <p:cNvSpPr>
            <a:spLocks noChangeShapeType="1"/>
          </p:cNvSpPr>
          <p:nvPr/>
        </p:nvSpPr>
        <p:spPr bwMode="auto">
          <a:xfrm>
            <a:off x="3096895" y="1537653"/>
            <a:ext cx="180022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0" name="Text Box 13">
            <a:extLst>
              <a:ext uri="{FF2B5EF4-FFF2-40B4-BE49-F238E27FC236}">
                <a16:creationId xmlns:a16="http://schemas.microsoft.com/office/drawing/2014/main" id="{6F389EDB-B871-4BB9-913F-FEEEE0DCC301}"/>
              </a:ext>
            </a:extLst>
          </p:cNvPr>
          <p:cNvSpPr txBox="1">
            <a:spLocks noChangeArrowheads="1"/>
          </p:cNvSpPr>
          <p:nvPr/>
        </p:nvSpPr>
        <p:spPr bwMode="auto">
          <a:xfrm>
            <a:off x="1868170" y="1742401"/>
            <a:ext cx="3137397" cy="646331"/>
          </a:xfrm>
          <a:prstGeom prst="rect">
            <a:avLst/>
          </a:prstGeom>
          <a:solidFill>
            <a:srgbClr val="FFFF00"/>
          </a:solidFill>
          <a:ln w="9525">
            <a:solidFill>
              <a:srgbClr val="000000"/>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将结束时间最早的活动安排</a:t>
            </a:r>
          </a:p>
          <a:p>
            <a:pPr eaLnBrk="1" hangingPunct="1"/>
            <a:r>
              <a:rPr lang="zh-CN" altLang="en-US">
                <a:latin typeface="+mn-lt"/>
                <a:ea typeface="微软雅黑 Light" panose="020B0502040204020203" pitchFamily="34" charset="-122"/>
              </a:rPr>
              <a:t>为第</a:t>
            </a:r>
            <a:r>
              <a:rPr lang="en-US" altLang="zh-CN">
                <a:latin typeface="+mn-lt"/>
                <a:ea typeface="微软雅黑 Light" panose="020B0502040204020203" pitchFamily="34" charset="-122"/>
              </a:rPr>
              <a:t>1</a:t>
            </a:r>
            <a:r>
              <a:rPr lang="zh-CN" altLang="en-US">
                <a:latin typeface="+mn-lt"/>
                <a:ea typeface="微软雅黑 Light" panose="020B0502040204020203" pitchFamily="34" charset="-122"/>
              </a:rPr>
              <a:t>个活动</a:t>
            </a:r>
          </a:p>
        </p:txBody>
      </p:sp>
      <p:sp>
        <p:nvSpPr>
          <p:cNvPr id="11" name="AutoShape 14">
            <a:extLst>
              <a:ext uri="{FF2B5EF4-FFF2-40B4-BE49-F238E27FC236}">
                <a16:creationId xmlns:a16="http://schemas.microsoft.com/office/drawing/2014/main" id="{07DD23D3-67BA-45E2-88C9-DBA0B3916309}"/>
              </a:ext>
            </a:extLst>
          </p:cNvPr>
          <p:cNvSpPr>
            <a:spLocks noChangeArrowheads="1"/>
          </p:cNvSpPr>
          <p:nvPr/>
        </p:nvSpPr>
        <p:spPr bwMode="auto">
          <a:xfrm>
            <a:off x="6465250" y="248676"/>
            <a:ext cx="2534603" cy="886948"/>
          </a:xfrm>
          <a:prstGeom prst="wedgeRoundRectCallout">
            <a:avLst>
              <a:gd name="adj1" fmla="val -76056"/>
              <a:gd name="adj2" fmla="val 82042"/>
              <a:gd name="adj3" fmla="val 16667"/>
            </a:avLst>
          </a:prstGeom>
          <a:noFill/>
          <a:ln w="63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zh-CN" altLang="en-US" sz="2000" b="1" dirty="0">
                <a:solidFill>
                  <a:srgbClr val="000000"/>
                </a:solidFill>
                <a:ea typeface="微软雅黑 Light" panose="020B0502040204020203" pitchFamily="34" charset="-122"/>
              </a:rPr>
              <a:t>存储活动安排，</a:t>
            </a:r>
            <a:r>
              <a:rPr lang="en-US" altLang="zh-CN" sz="2000" b="1" dirty="0">
                <a:solidFill>
                  <a:srgbClr val="000000"/>
                </a:solidFill>
                <a:ea typeface="微软雅黑 Light" panose="020B0502040204020203" pitchFamily="34" charset="-122"/>
              </a:rPr>
              <a:t>A[</a:t>
            </a:r>
            <a:r>
              <a:rPr lang="en-US" altLang="zh-CN" sz="2000" b="1" dirty="0" err="1">
                <a:solidFill>
                  <a:srgbClr val="000000"/>
                </a:solidFill>
                <a:ea typeface="微软雅黑 Light" panose="020B0502040204020203" pitchFamily="34" charset="-122"/>
              </a:rPr>
              <a:t>i</a:t>
            </a:r>
            <a:r>
              <a:rPr lang="en-US" altLang="zh-CN" sz="2000" b="1" dirty="0">
                <a:solidFill>
                  <a:srgbClr val="000000"/>
                </a:solidFill>
                <a:ea typeface="微软雅黑 Light" panose="020B0502040204020203" pitchFamily="34" charset="-122"/>
              </a:rPr>
              <a:t>]=true</a:t>
            </a:r>
            <a:r>
              <a:rPr lang="zh-CN" altLang="en-US" sz="2000" b="1" dirty="0">
                <a:solidFill>
                  <a:srgbClr val="000000"/>
                </a:solidFill>
                <a:ea typeface="微软雅黑 Light" panose="020B0502040204020203" pitchFamily="34" charset="-122"/>
              </a:rPr>
              <a:t>表示安排第</a:t>
            </a:r>
            <a:r>
              <a:rPr lang="en-US" altLang="zh-CN" sz="2000" b="1" dirty="0" err="1">
                <a:solidFill>
                  <a:srgbClr val="000000"/>
                </a:solidFill>
                <a:ea typeface="微软雅黑 Light" panose="020B0502040204020203" pitchFamily="34" charset="-122"/>
              </a:rPr>
              <a:t>i</a:t>
            </a:r>
            <a:r>
              <a:rPr lang="zh-CN" altLang="en-US" sz="2000" b="1" dirty="0">
                <a:solidFill>
                  <a:srgbClr val="000000"/>
                </a:solidFill>
                <a:ea typeface="微软雅黑 Light" panose="020B0502040204020203" pitchFamily="34" charset="-122"/>
              </a:rPr>
              <a:t>个活动</a:t>
            </a:r>
            <a:endParaRPr lang="zh-CN" altLang="en-US" sz="2000" dirty="0">
              <a:solidFill>
                <a:srgbClr val="000000"/>
              </a:solidFill>
              <a:ea typeface="微软雅黑 Light" panose="020B0502040204020203" pitchFamily="34" charset="-122"/>
            </a:endParaRPr>
          </a:p>
        </p:txBody>
      </p:sp>
      <p:sp>
        <p:nvSpPr>
          <p:cNvPr id="12" name="TextBox 1">
            <a:extLst>
              <a:ext uri="{FF2B5EF4-FFF2-40B4-BE49-F238E27FC236}">
                <a16:creationId xmlns:a16="http://schemas.microsoft.com/office/drawing/2014/main" id="{F95D5997-9695-491F-8325-7DD5410A0AFB}"/>
              </a:ext>
            </a:extLst>
          </p:cNvPr>
          <p:cNvSpPr txBox="1">
            <a:spLocks noChangeArrowheads="1"/>
          </p:cNvSpPr>
          <p:nvPr/>
        </p:nvSpPr>
        <p:spPr bwMode="auto">
          <a:xfrm>
            <a:off x="4476259" y="4299652"/>
            <a:ext cx="4543425" cy="646113"/>
          </a:xfrm>
          <a:prstGeom prst="rect">
            <a:avLst/>
          </a:prstGeom>
          <a:solidFill>
            <a:schemeClr val="bg1">
              <a:lumMod val="85000"/>
            </a:schemeClr>
          </a:solidFill>
          <a:ln>
            <a:noFill/>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目的：</a:t>
            </a:r>
            <a:endParaRPr lang="en-US" altLang="zh-CN">
              <a:latin typeface="+mn-lt"/>
              <a:ea typeface="微软雅黑 Light" panose="020B0502040204020203" pitchFamily="34" charset="-122"/>
            </a:endParaRPr>
          </a:p>
          <a:p>
            <a:pPr eaLnBrk="1" hangingPunct="1"/>
            <a:r>
              <a:rPr lang="zh-CN" altLang="en-US">
                <a:latin typeface="+mn-lt"/>
                <a:ea typeface="微软雅黑 Light" panose="020B0502040204020203" pitchFamily="34" charset="-122"/>
              </a:rPr>
              <a:t>为剩余的未安排活动留下尽可能多的时间</a:t>
            </a:r>
          </a:p>
        </p:txBody>
      </p:sp>
    </p:spTree>
    <p:extLst>
      <p:ext uri="{BB962C8B-B14F-4D97-AF65-F5344CB8AC3E}">
        <p14:creationId xmlns:p14="http://schemas.microsoft.com/office/powerpoint/2010/main" val="644447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780F7-0424-4193-845D-3FEA39F2970C}"/>
              </a:ext>
            </a:extLst>
          </p:cNvPr>
          <p:cNvSpPr>
            <a:spLocks noGrp="1"/>
          </p:cNvSpPr>
          <p:nvPr>
            <p:ph type="title"/>
          </p:nvPr>
        </p:nvSpPr>
        <p:spPr/>
        <p:txBody>
          <a:bodyPr/>
          <a:lstStyle/>
          <a:p>
            <a:r>
              <a:rPr lang="zh-CN" altLang="en-US" dirty="0"/>
              <a:t>活动安排问题</a:t>
            </a:r>
          </a:p>
        </p:txBody>
      </p:sp>
      <p:sp>
        <p:nvSpPr>
          <p:cNvPr id="3" name="内容占位符 2">
            <a:extLst>
              <a:ext uri="{FF2B5EF4-FFF2-40B4-BE49-F238E27FC236}">
                <a16:creationId xmlns:a16="http://schemas.microsoft.com/office/drawing/2014/main" id="{3CF89ED0-5047-4BEB-B010-DF509DF8A87E}"/>
              </a:ext>
            </a:extLst>
          </p:cNvPr>
          <p:cNvSpPr>
            <a:spLocks noGrp="1"/>
          </p:cNvSpPr>
          <p:nvPr>
            <p:ph idx="1"/>
          </p:nvPr>
        </p:nvSpPr>
        <p:spPr/>
        <p:txBody>
          <a:bodyPr>
            <a:normAutofit fontScale="92500"/>
          </a:bodyPr>
          <a:lstStyle/>
          <a:p>
            <a:pPr>
              <a:lnSpc>
                <a:spcPct val="110000"/>
              </a:lnSpc>
            </a:pPr>
            <a:r>
              <a:rPr lang="zh-CN" altLang="en-US" sz="2400" dirty="0">
                <a:solidFill>
                  <a:srgbClr val="000000"/>
                </a:solidFill>
              </a:rPr>
              <a:t>算法特点</a:t>
            </a:r>
            <a:endParaRPr lang="en-US" altLang="zh-CN" sz="2400" dirty="0">
              <a:solidFill>
                <a:srgbClr val="000000"/>
              </a:solidFill>
            </a:endParaRPr>
          </a:p>
          <a:p>
            <a:pPr lvl="1">
              <a:lnSpc>
                <a:spcPct val="110000"/>
              </a:lnSpc>
            </a:pPr>
            <a:r>
              <a:rPr lang="en-US" altLang="zh-CN" dirty="0">
                <a:solidFill>
                  <a:srgbClr val="000000"/>
                </a:solidFill>
              </a:rPr>
              <a:t>1. </a:t>
            </a:r>
            <a:r>
              <a:rPr lang="zh-CN" altLang="en-US" dirty="0">
                <a:solidFill>
                  <a:srgbClr val="000000"/>
                </a:solidFill>
              </a:rPr>
              <a:t>输入的活动以其完成时间</a:t>
            </a:r>
            <a:r>
              <a:rPr lang="en-US" altLang="zh-CN" dirty="0">
                <a:solidFill>
                  <a:srgbClr val="A50021"/>
                </a:solidFill>
              </a:rPr>
              <a:t>f</a:t>
            </a:r>
            <a:r>
              <a:rPr lang="en-US" altLang="zh-CN" baseline="-25000" dirty="0">
                <a:solidFill>
                  <a:srgbClr val="A50021"/>
                </a:solidFill>
              </a:rPr>
              <a:t>j</a:t>
            </a:r>
            <a:r>
              <a:rPr lang="zh-CN" altLang="en-US" dirty="0">
                <a:solidFill>
                  <a:srgbClr val="000000"/>
                </a:solidFill>
              </a:rPr>
              <a:t>的非减序排列，算法每次总是选择：</a:t>
            </a:r>
            <a:endParaRPr lang="en-US" altLang="zh-CN" dirty="0">
              <a:solidFill>
                <a:srgbClr val="000000"/>
              </a:solidFill>
            </a:endParaRPr>
          </a:p>
          <a:p>
            <a:pPr lvl="2">
              <a:lnSpc>
                <a:spcPct val="110000"/>
              </a:lnSpc>
            </a:pPr>
            <a:r>
              <a:rPr lang="zh-CN" altLang="en-US" dirty="0">
                <a:solidFill>
                  <a:srgbClr val="000000"/>
                </a:solidFill>
              </a:rPr>
              <a:t>与已经安排的最后</a:t>
            </a:r>
            <a:r>
              <a:rPr lang="en-US" altLang="zh-CN" dirty="0">
                <a:solidFill>
                  <a:srgbClr val="000000"/>
                </a:solidFill>
              </a:rPr>
              <a:t>1</a:t>
            </a:r>
            <a:r>
              <a:rPr lang="zh-CN" altLang="en-US" dirty="0">
                <a:solidFill>
                  <a:srgbClr val="000000"/>
                </a:solidFill>
              </a:rPr>
              <a:t>个任务相容，且</a:t>
            </a:r>
            <a:endParaRPr lang="en-US" altLang="zh-CN" dirty="0">
              <a:solidFill>
                <a:srgbClr val="000000"/>
              </a:solidFill>
            </a:endParaRPr>
          </a:p>
          <a:p>
            <a:pPr lvl="2">
              <a:lnSpc>
                <a:spcPct val="110000"/>
              </a:lnSpc>
            </a:pPr>
            <a:r>
              <a:rPr lang="zh-CN" altLang="en-US" dirty="0">
                <a:solidFill>
                  <a:srgbClr val="000000"/>
                </a:solidFill>
              </a:rPr>
              <a:t>具有</a:t>
            </a:r>
            <a:r>
              <a:rPr lang="zh-CN" altLang="en-US" dirty="0">
                <a:solidFill>
                  <a:srgbClr val="A50021"/>
                </a:solidFill>
              </a:rPr>
              <a:t>最早完成时间</a:t>
            </a:r>
            <a:r>
              <a:rPr lang="en-US" altLang="zh-CN" dirty="0">
                <a:solidFill>
                  <a:srgbClr val="A50021"/>
                </a:solidFill>
              </a:rPr>
              <a:t>f</a:t>
            </a:r>
            <a:r>
              <a:rPr lang="en-US" altLang="zh-CN" baseline="-25000" dirty="0">
                <a:solidFill>
                  <a:srgbClr val="A50021"/>
                </a:solidFill>
              </a:rPr>
              <a:t>j</a:t>
            </a:r>
            <a:r>
              <a:rPr lang="zh-CN" altLang="en-US" dirty="0">
                <a:solidFill>
                  <a:srgbClr val="000000"/>
                </a:solidFill>
              </a:rPr>
              <a:t>的活动加入集合</a:t>
            </a:r>
            <a:r>
              <a:rPr lang="en-US" altLang="zh-CN" dirty="0">
                <a:solidFill>
                  <a:srgbClr val="000000"/>
                </a:solidFill>
              </a:rPr>
              <a:t>A</a:t>
            </a:r>
            <a:r>
              <a:rPr lang="zh-CN" altLang="en-US" dirty="0">
                <a:solidFill>
                  <a:srgbClr val="000000"/>
                </a:solidFill>
              </a:rPr>
              <a:t>中</a:t>
            </a:r>
          </a:p>
          <a:p>
            <a:pPr lvl="1">
              <a:lnSpc>
                <a:spcPct val="110000"/>
              </a:lnSpc>
            </a:pPr>
            <a:r>
              <a:rPr lang="en-US" altLang="zh-CN" dirty="0">
                <a:solidFill>
                  <a:srgbClr val="000000"/>
                </a:solidFill>
              </a:rPr>
              <a:t>2. </a:t>
            </a:r>
            <a:r>
              <a:rPr lang="zh-CN" altLang="en-US" dirty="0">
                <a:solidFill>
                  <a:srgbClr val="000000"/>
                </a:solidFill>
              </a:rPr>
              <a:t>直观上，按这种方法选择相容活动</a:t>
            </a:r>
            <a:r>
              <a:rPr lang="zh-CN" altLang="en-US" dirty="0">
                <a:solidFill>
                  <a:srgbClr val="FF0000"/>
                </a:solidFill>
              </a:rPr>
              <a:t>为剩余的未安排活动留下尽可能多的时间</a:t>
            </a:r>
          </a:p>
          <a:p>
            <a:pPr lvl="1">
              <a:lnSpc>
                <a:spcPct val="110000"/>
              </a:lnSpc>
            </a:pPr>
            <a:r>
              <a:rPr lang="en-US" altLang="zh-CN" dirty="0">
                <a:solidFill>
                  <a:srgbClr val="000000"/>
                </a:solidFill>
              </a:rPr>
              <a:t>3. </a:t>
            </a:r>
            <a:r>
              <a:rPr lang="zh-CN" altLang="en-US" dirty="0">
                <a:solidFill>
                  <a:srgbClr val="000000"/>
                </a:solidFill>
              </a:rPr>
              <a:t>贪心选择：使剩余的可安排时间段极大化</a:t>
            </a:r>
            <a:r>
              <a:rPr lang="en-US" altLang="zh-CN" dirty="0">
                <a:solidFill>
                  <a:srgbClr val="000000"/>
                </a:solidFill>
              </a:rPr>
              <a:t>——</a:t>
            </a:r>
            <a:r>
              <a:rPr lang="zh-CN" altLang="en-US" dirty="0">
                <a:solidFill>
                  <a:srgbClr val="000000"/>
                </a:solidFill>
              </a:rPr>
              <a:t>所选的</a:t>
            </a:r>
            <a:r>
              <a:rPr lang="en-US" altLang="zh-CN" dirty="0">
                <a:solidFill>
                  <a:srgbClr val="000000"/>
                </a:solidFill>
              </a:rPr>
              <a:t>f</a:t>
            </a:r>
            <a:r>
              <a:rPr lang="en-US" altLang="zh-CN" baseline="-25000" dirty="0">
                <a:solidFill>
                  <a:srgbClr val="A50021"/>
                </a:solidFill>
              </a:rPr>
              <a:t>i</a:t>
            </a:r>
            <a:r>
              <a:rPr lang="zh-CN" altLang="en-US" dirty="0">
                <a:solidFill>
                  <a:srgbClr val="000000"/>
                </a:solidFill>
              </a:rPr>
              <a:t>越小，剩余的空闲时间越多，以便后续可以安排尽可能多的相容活动</a:t>
            </a:r>
          </a:p>
          <a:p>
            <a:pPr eaLnBrk="1" hangingPunct="1">
              <a:lnSpc>
                <a:spcPct val="110000"/>
              </a:lnSpc>
              <a:buFontTx/>
              <a:buNone/>
            </a:pPr>
            <a:endParaRPr lang="zh-CN" altLang="en-US" sz="2400" dirty="0">
              <a:solidFill>
                <a:srgbClr val="000000"/>
              </a:solidFill>
            </a:endParaRPr>
          </a:p>
          <a:p>
            <a:pPr>
              <a:lnSpc>
                <a:spcPct val="110000"/>
              </a:lnSpc>
            </a:pPr>
            <a:r>
              <a:rPr lang="zh-CN" altLang="en-US" dirty="0">
                <a:solidFill>
                  <a:srgbClr val="000000"/>
                </a:solidFill>
              </a:rPr>
              <a:t>算法复杂性</a:t>
            </a:r>
            <a:endParaRPr lang="en-US" altLang="zh-CN" dirty="0">
              <a:solidFill>
                <a:srgbClr val="000000"/>
              </a:solidFill>
            </a:endParaRPr>
          </a:p>
          <a:p>
            <a:pPr lvl="1">
              <a:lnSpc>
                <a:spcPct val="110000"/>
              </a:lnSpc>
            </a:pPr>
            <a:r>
              <a:rPr lang="zh-CN" altLang="en-US" dirty="0">
                <a:solidFill>
                  <a:srgbClr val="000000"/>
                </a:solidFill>
              </a:rPr>
              <a:t>当输入中各个活动已按结束时间的非减序排列，算法需要</a:t>
            </a:r>
            <a:r>
              <a:rPr lang="en-US" altLang="zh-CN" dirty="0">
                <a:solidFill>
                  <a:srgbClr val="000000"/>
                </a:solidFill>
              </a:rPr>
              <a:t>O(n)</a:t>
            </a:r>
            <a:r>
              <a:rPr lang="zh-CN" altLang="en-US" dirty="0">
                <a:solidFill>
                  <a:srgbClr val="000000"/>
                </a:solidFill>
              </a:rPr>
              <a:t>的时间安排</a:t>
            </a:r>
            <a:r>
              <a:rPr lang="en-US" altLang="zh-CN" dirty="0">
                <a:solidFill>
                  <a:srgbClr val="000000"/>
                </a:solidFill>
              </a:rPr>
              <a:t>n</a:t>
            </a:r>
            <a:r>
              <a:rPr lang="zh-CN" altLang="en-US" dirty="0">
                <a:solidFill>
                  <a:srgbClr val="000000"/>
                </a:solidFill>
              </a:rPr>
              <a:t>个活动</a:t>
            </a:r>
            <a:endParaRPr lang="en-US" altLang="zh-CN" dirty="0">
              <a:solidFill>
                <a:srgbClr val="000000"/>
              </a:solidFill>
            </a:endParaRPr>
          </a:p>
          <a:p>
            <a:pPr lvl="1">
              <a:lnSpc>
                <a:spcPct val="110000"/>
              </a:lnSpc>
            </a:pPr>
            <a:r>
              <a:rPr lang="zh-CN" altLang="en-US" dirty="0">
                <a:solidFill>
                  <a:srgbClr val="000000"/>
                </a:solidFill>
              </a:rPr>
              <a:t>如果各个活动未按非减序排列，现用</a:t>
            </a:r>
            <a:r>
              <a:rPr lang="en-US" altLang="zh-CN" dirty="0">
                <a:solidFill>
                  <a:srgbClr val="000000"/>
                </a:solidFill>
              </a:rPr>
              <a:t>O(</a:t>
            </a:r>
            <a:r>
              <a:rPr lang="en-US" altLang="zh-CN" dirty="0" err="1">
                <a:solidFill>
                  <a:srgbClr val="000000"/>
                </a:solidFill>
              </a:rPr>
              <a:t>nlogn</a:t>
            </a:r>
            <a:r>
              <a:rPr lang="en-US" altLang="zh-CN" dirty="0">
                <a:solidFill>
                  <a:srgbClr val="000000"/>
                </a:solidFill>
              </a:rPr>
              <a:t>)</a:t>
            </a:r>
            <a:r>
              <a:rPr lang="zh-CN" altLang="en-US" dirty="0">
                <a:solidFill>
                  <a:srgbClr val="000000"/>
                </a:solidFill>
              </a:rPr>
              <a:t>的时间重排，然后用</a:t>
            </a:r>
            <a:r>
              <a:rPr lang="en-US" altLang="zh-CN" dirty="0">
                <a:solidFill>
                  <a:srgbClr val="000000"/>
                </a:solidFill>
              </a:rPr>
              <a:t>O(</a:t>
            </a:r>
            <a:r>
              <a:rPr lang="en-US" altLang="zh-CN" dirty="0" err="1">
                <a:solidFill>
                  <a:srgbClr val="000000"/>
                </a:solidFill>
              </a:rPr>
              <a:t>nlogn</a:t>
            </a:r>
            <a:r>
              <a:rPr lang="en-US" altLang="zh-CN" dirty="0">
                <a:solidFill>
                  <a:srgbClr val="000000"/>
                </a:solidFill>
              </a:rPr>
              <a:t>)</a:t>
            </a:r>
            <a:r>
              <a:rPr lang="zh-CN" altLang="en-US" dirty="0">
                <a:solidFill>
                  <a:srgbClr val="000000"/>
                </a:solidFill>
              </a:rPr>
              <a:t>时间安排活动</a:t>
            </a:r>
          </a:p>
          <a:p>
            <a:endParaRPr lang="zh-CN" altLang="en-US" dirty="0"/>
          </a:p>
        </p:txBody>
      </p:sp>
      <p:sp>
        <p:nvSpPr>
          <p:cNvPr id="4" name="日期占位符 3">
            <a:extLst>
              <a:ext uri="{FF2B5EF4-FFF2-40B4-BE49-F238E27FC236}">
                <a16:creationId xmlns:a16="http://schemas.microsoft.com/office/drawing/2014/main" id="{E1F66363-31AC-48E9-9A6D-80A07BBD0195}"/>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88ED59C8-1C1B-4A20-9DDB-E219B2A773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1B2E4D-BA31-48BB-8EF3-E279D389C63A}"/>
              </a:ext>
            </a:extLst>
          </p:cNvPr>
          <p:cNvSpPr>
            <a:spLocks noGrp="1"/>
          </p:cNvSpPr>
          <p:nvPr>
            <p:ph type="sldNum" sz="quarter" idx="12"/>
          </p:nvPr>
        </p:nvSpPr>
        <p:spPr/>
        <p:txBody>
          <a:bodyPr/>
          <a:lstStyle/>
          <a:p>
            <a:fld id="{EEA58A3B-43CE-4AA0-90B5-EB47AFAFEB34}" type="slidenum">
              <a:rPr lang="zh-CN" altLang="en-US" smtClean="0"/>
              <a:pPr/>
              <a:t>22</a:t>
            </a:fld>
            <a:endParaRPr lang="zh-CN" altLang="en-US" dirty="0"/>
          </a:p>
        </p:txBody>
      </p:sp>
    </p:spTree>
    <p:extLst>
      <p:ext uri="{BB962C8B-B14F-4D97-AF65-F5344CB8AC3E}">
        <p14:creationId xmlns:p14="http://schemas.microsoft.com/office/powerpoint/2010/main" val="993166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7C812-0646-4A51-8C0B-D99E491532E0}"/>
              </a:ext>
            </a:extLst>
          </p:cNvPr>
          <p:cNvSpPr>
            <a:spLocks noGrp="1"/>
          </p:cNvSpPr>
          <p:nvPr>
            <p:ph type="title"/>
          </p:nvPr>
        </p:nvSpPr>
        <p:spPr/>
        <p:txBody>
          <a:bodyPr/>
          <a:lstStyle/>
          <a:p>
            <a:r>
              <a:rPr lang="zh-CN" altLang="en-US" dirty="0"/>
              <a:t>活动安排问题</a:t>
            </a:r>
          </a:p>
        </p:txBody>
      </p:sp>
      <p:sp>
        <p:nvSpPr>
          <p:cNvPr id="3" name="内容占位符 2">
            <a:extLst>
              <a:ext uri="{FF2B5EF4-FFF2-40B4-BE49-F238E27FC236}">
                <a16:creationId xmlns:a16="http://schemas.microsoft.com/office/drawing/2014/main" id="{34312035-B511-4437-BB74-F616F1CC87AE}"/>
              </a:ext>
            </a:extLst>
          </p:cNvPr>
          <p:cNvSpPr>
            <a:spLocks noGrp="1"/>
          </p:cNvSpPr>
          <p:nvPr>
            <p:ph idx="1"/>
          </p:nvPr>
        </p:nvSpPr>
        <p:spPr/>
        <p:txBody>
          <a:bodyPr/>
          <a:lstStyle/>
          <a:p>
            <a:r>
              <a:rPr lang="zh-CN" altLang="en-US" sz="2400" dirty="0">
                <a:solidFill>
                  <a:srgbClr val="000000"/>
                </a:solidFill>
                <a:latin typeface="Times New Roman" pitchFamily="18" charset="0"/>
              </a:rPr>
              <a:t>设待安排的</a:t>
            </a:r>
            <a:r>
              <a:rPr lang="en-US" altLang="zh-CN" sz="2400" dirty="0">
                <a:solidFill>
                  <a:srgbClr val="000000"/>
                </a:solidFill>
                <a:latin typeface="Times New Roman" pitchFamily="18" charset="0"/>
              </a:rPr>
              <a:t>11</a:t>
            </a:r>
            <a:r>
              <a:rPr lang="zh-CN" altLang="en-US" sz="2400" dirty="0">
                <a:solidFill>
                  <a:srgbClr val="000000"/>
                </a:solidFill>
                <a:latin typeface="Times New Roman" pitchFamily="18" charset="0"/>
              </a:rPr>
              <a:t>个活动的开始时间和结束时间按结束时间的非减序排列如下</a:t>
            </a:r>
            <a:endParaRPr lang="zh-CN" altLang="en-US" dirty="0"/>
          </a:p>
        </p:txBody>
      </p:sp>
      <p:sp>
        <p:nvSpPr>
          <p:cNvPr id="4" name="日期占位符 3">
            <a:extLst>
              <a:ext uri="{FF2B5EF4-FFF2-40B4-BE49-F238E27FC236}">
                <a16:creationId xmlns:a16="http://schemas.microsoft.com/office/drawing/2014/main" id="{DF9FE0C7-E9B5-4FE7-B90C-A7479B3A0DE6}"/>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19272ACD-94F8-4495-9FB7-573E0E78A2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0F9F8B-B1DD-46BC-92EF-80059184CDBC}"/>
              </a:ext>
            </a:extLst>
          </p:cNvPr>
          <p:cNvSpPr>
            <a:spLocks noGrp="1"/>
          </p:cNvSpPr>
          <p:nvPr>
            <p:ph type="sldNum" sz="quarter" idx="12"/>
          </p:nvPr>
        </p:nvSpPr>
        <p:spPr/>
        <p:txBody>
          <a:bodyPr/>
          <a:lstStyle/>
          <a:p>
            <a:fld id="{EEA58A3B-43CE-4AA0-90B5-EB47AFAFEB34}" type="slidenum">
              <a:rPr lang="zh-CN" altLang="en-US" smtClean="0"/>
              <a:pPr/>
              <a:t>23</a:t>
            </a:fld>
            <a:endParaRPr lang="zh-CN" altLang="en-US" dirty="0"/>
          </a:p>
        </p:txBody>
      </p:sp>
      <p:graphicFrame>
        <p:nvGraphicFramePr>
          <p:cNvPr id="7" name="Group 127">
            <a:extLst>
              <a:ext uri="{FF2B5EF4-FFF2-40B4-BE49-F238E27FC236}">
                <a16:creationId xmlns:a16="http://schemas.microsoft.com/office/drawing/2014/main" id="{59109E64-9CB3-47F4-A802-6505271B6E7F}"/>
              </a:ext>
            </a:extLst>
          </p:cNvPr>
          <p:cNvGraphicFramePr>
            <a:graphicFrameLocks/>
          </p:cNvGraphicFramePr>
          <p:nvPr>
            <p:extLst>
              <p:ext uri="{D42A27DB-BD31-4B8C-83A1-F6EECF244321}">
                <p14:modId xmlns:p14="http://schemas.microsoft.com/office/powerpoint/2010/main" val="2888203861"/>
              </p:ext>
            </p:extLst>
          </p:nvPr>
        </p:nvGraphicFramePr>
        <p:xfrm>
          <a:off x="549766" y="2037715"/>
          <a:ext cx="7918450" cy="2160589"/>
        </p:xfrm>
        <a:graphic>
          <a:graphicData uri="http://schemas.openxmlformats.org/drawingml/2006/table">
            <a:tbl>
              <a:tblPr/>
              <a:tblGrid>
                <a:gridCol w="660400">
                  <a:extLst>
                    <a:ext uri="{9D8B030D-6E8A-4147-A177-3AD203B41FA5}">
                      <a16:colId xmlns:a16="http://schemas.microsoft.com/office/drawing/2014/main" val="20000"/>
                    </a:ext>
                  </a:extLst>
                </a:gridCol>
                <a:gridCol w="658812">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671513">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gridCol w="660400">
                  <a:extLst>
                    <a:ext uri="{9D8B030D-6E8A-4147-A177-3AD203B41FA5}">
                      <a16:colId xmlns:a16="http://schemas.microsoft.com/office/drawing/2014/main" val="20006"/>
                    </a:ext>
                  </a:extLst>
                </a:gridCol>
                <a:gridCol w="658812">
                  <a:extLst>
                    <a:ext uri="{9D8B030D-6E8A-4147-A177-3AD203B41FA5}">
                      <a16:colId xmlns:a16="http://schemas.microsoft.com/office/drawing/2014/main" val="20007"/>
                    </a:ext>
                  </a:extLst>
                </a:gridCol>
                <a:gridCol w="660400">
                  <a:extLst>
                    <a:ext uri="{9D8B030D-6E8A-4147-A177-3AD203B41FA5}">
                      <a16:colId xmlns:a16="http://schemas.microsoft.com/office/drawing/2014/main" val="20008"/>
                    </a:ext>
                  </a:extLst>
                </a:gridCol>
                <a:gridCol w="660400">
                  <a:extLst>
                    <a:ext uri="{9D8B030D-6E8A-4147-A177-3AD203B41FA5}">
                      <a16:colId xmlns:a16="http://schemas.microsoft.com/office/drawing/2014/main" val="20009"/>
                    </a:ext>
                  </a:extLst>
                </a:gridCol>
                <a:gridCol w="658813">
                  <a:extLst>
                    <a:ext uri="{9D8B030D-6E8A-4147-A177-3AD203B41FA5}">
                      <a16:colId xmlns:a16="http://schemas.microsoft.com/office/drawing/2014/main" val="20010"/>
                    </a:ext>
                  </a:extLst>
                </a:gridCol>
                <a:gridCol w="660400">
                  <a:extLst>
                    <a:ext uri="{9D8B030D-6E8A-4147-A177-3AD203B41FA5}">
                      <a16:colId xmlns:a16="http://schemas.microsoft.com/office/drawing/2014/main" val="20011"/>
                    </a:ext>
                  </a:extLst>
                </a:gridCol>
              </a:tblGrid>
              <a:tr h="719138">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2313">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S[</a:t>
                      </a:r>
                      <a:r>
                        <a:rPr kumimoji="0" lang="en-US" altLang="zh-CN" sz="2800" b="0" i="0" u="none" strike="noStrike" cap="none" normalizeH="0" baseline="0" dirty="0" err="1">
                          <a:ln>
                            <a:noFill/>
                          </a:ln>
                          <a:solidFill>
                            <a:srgbClr val="1C1C1C"/>
                          </a:solidFill>
                          <a:effectLst/>
                          <a:latin typeface="+mn-lt"/>
                          <a:ea typeface="宋体" pitchFamily="2" charset="-122"/>
                        </a:rPr>
                        <a:t>i</a:t>
                      </a:r>
                      <a:r>
                        <a:rPr kumimoji="0" lang="en-US" altLang="zh-CN" sz="2800" b="0" i="0" u="none" strike="noStrike" cap="none" normalizeH="0" baseline="0" dirty="0">
                          <a:ln>
                            <a:noFill/>
                          </a:ln>
                          <a:solidFill>
                            <a:srgbClr val="1C1C1C"/>
                          </a:solidFill>
                          <a:effectLst/>
                          <a:latin typeface="+mn-lt"/>
                          <a:ea typeface="宋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9138">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f[i]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FF0000"/>
                          </a:solidFill>
                          <a:effectLst/>
                          <a:latin typeface="+mn-lt"/>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rgbClr val="1C1C1C"/>
                          </a:solidFill>
                          <a:effectLst/>
                          <a:latin typeface="+mn-lt"/>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1C1C1C"/>
                          </a:solidFill>
                          <a:effectLst/>
                          <a:latin typeface="+mn-lt"/>
                          <a:ea typeface="宋体" pitchFamily="2"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rgbClr val="FF0000"/>
                          </a:solidFill>
                          <a:effectLst/>
                          <a:latin typeface="+mn-lt"/>
                          <a:ea typeface="宋体" pitchFamily="2" charset="-122"/>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 name="Line 130">
            <a:extLst>
              <a:ext uri="{FF2B5EF4-FFF2-40B4-BE49-F238E27FC236}">
                <a16:creationId xmlns:a16="http://schemas.microsoft.com/office/drawing/2014/main" id="{1BC81F94-824E-4972-96FE-418CF91CCD80}"/>
              </a:ext>
            </a:extLst>
          </p:cNvPr>
          <p:cNvSpPr>
            <a:spLocks noChangeShapeType="1"/>
          </p:cNvSpPr>
          <p:nvPr/>
        </p:nvSpPr>
        <p:spPr bwMode="auto">
          <a:xfrm flipV="1">
            <a:off x="1700703" y="3118803"/>
            <a:ext cx="1657350" cy="6477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 name="Line 131">
            <a:extLst>
              <a:ext uri="{FF2B5EF4-FFF2-40B4-BE49-F238E27FC236}">
                <a16:creationId xmlns:a16="http://schemas.microsoft.com/office/drawing/2014/main" id="{5F871024-8A00-4FBF-B4C8-D4214A6574BE}"/>
              </a:ext>
            </a:extLst>
          </p:cNvPr>
          <p:cNvSpPr>
            <a:spLocks noChangeShapeType="1"/>
          </p:cNvSpPr>
          <p:nvPr/>
        </p:nvSpPr>
        <p:spPr bwMode="auto">
          <a:xfrm flipV="1">
            <a:off x="3573953" y="3118803"/>
            <a:ext cx="2519363" cy="6477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 name="Line 132">
            <a:extLst>
              <a:ext uri="{FF2B5EF4-FFF2-40B4-BE49-F238E27FC236}">
                <a16:creationId xmlns:a16="http://schemas.microsoft.com/office/drawing/2014/main" id="{1D853B4D-B64F-4DCC-8569-E6C6A7251C80}"/>
              </a:ext>
            </a:extLst>
          </p:cNvPr>
          <p:cNvSpPr>
            <a:spLocks noChangeShapeType="1"/>
          </p:cNvSpPr>
          <p:nvPr/>
        </p:nvSpPr>
        <p:spPr bwMode="auto">
          <a:xfrm flipV="1">
            <a:off x="6309216" y="3190240"/>
            <a:ext cx="1657350" cy="504825"/>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TextBox 1">
            <a:extLst>
              <a:ext uri="{FF2B5EF4-FFF2-40B4-BE49-F238E27FC236}">
                <a16:creationId xmlns:a16="http://schemas.microsoft.com/office/drawing/2014/main" id="{5C471CFD-92D7-4DF5-B24D-1E252B9DAFFB}"/>
              </a:ext>
            </a:extLst>
          </p:cNvPr>
          <p:cNvSpPr txBox="1"/>
          <p:nvPr/>
        </p:nvSpPr>
        <p:spPr>
          <a:xfrm>
            <a:off x="731877" y="4219091"/>
            <a:ext cx="7736339" cy="461665"/>
          </a:xfrm>
          <a:prstGeom prst="rect">
            <a:avLst/>
          </a:prstGeom>
          <a:noFill/>
        </p:spPr>
        <p:txBody>
          <a:bodyPr wrap="square" rtlCol="0">
            <a:spAutoFit/>
          </a:bodyPr>
          <a:lstStyle/>
          <a:p>
            <a:r>
              <a:rPr lang="en-US" altLang="zh-CN" sz="2400" dirty="0">
                <a:solidFill>
                  <a:srgbClr val="FF0000"/>
                </a:solidFill>
              </a:rPr>
              <a:t>j=      1                           4                                     8                        11 </a:t>
            </a:r>
            <a:endParaRPr lang="zh-CN" altLang="en-US" sz="2400" dirty="0">
              <a:solidFill>
                <a:srgbClr val="FF0000"/>
              </a:solidFill>
            </a:endParaRPr>
          </a:p>
        </p:txBody>
      </p:sp>
    </p:spTree>
    <p:extLst>
      <p:ext uri="{BB962C8B-B14F-4D97-AF65-F5344CB8AC3E}">
        <p14:creationId xmlns:p14="http://schemas.microsoft.com/office/powerpoint/2010/main" val="3991633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2F8A251-665D-4A60-B342-2BF14E08B2BA}"/>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71AC0D8F-C67C-4856-9937-E38B039C7EB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893DC517-09AD-4D6C-907D-CAF3B7E01E2F}"/>
              </a:ext>
            </a:extLst>
          </p:cNvPr>
          <p:cNvSpPr>
            <a:spLocks noGrp="1"/>
          </p:cNvSpPr>
          <p:nvPr>
            <p:ph type="sldNum" sz="quarter" idx="12"/>
          </p:nvPr>
        </p:nvSpPr>
        <p:spPr/>
        <p:txBody>
          <a:bodyPr/>
          <a:lstStyle/>
          <a:p>
            <a:fld id="{EEA58A3B-43CE-4AA0-90B5-EB47AFAFEB34}" type="slidenum">
              <a:rPr lang="zh-CN" altLang="en-US" smtClean="0"/>
              <a:pPr/>
              <a:t>24</a:t>
            </a:fld>
            <a:endParaRPr lang="zh-CN" altLang="en-US" dirty="0"/>
          </a:p>
        </p:txBody>
      </p:sp>
      <p:pic>
        <p:nvPicPr>
          <p:cNvPr id="6" name="Picture 4" descr="t41">
            <a:extLst>
              <a:ext uri="{FF2B5EF4-FFF2-40B4-BE49-F238E27FC236}">
                <a16:creationId xmlns:a16="http://schemas.microsoft.com/office/drawing/2014/main" id="{4E0A03FC-908A-4164-99B7-8A0B5AF47A3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0"/>
            <a:ext cx="5227638" cy="6858000"/>
          </a:xfrm>
          <a:noFill/>
        </p:spPr>
      </p:pic>
      <p:sp>
        <p:nvSpPr>
          <p:cNvPr id="7" name="Rectangle 8">
            <a:extLst>
              <a:ext uri="{FF2B5EF4-FFF2-40B4-BE49-F238E27FC236}">
                <a16:creationId xmlns:a16="http://schemas.microsoft.com/office/drawing/2014/main" id="{9601898A-FB85-4DE9-B566-AAE3843853A8}"/>
              </a:ext>
            </a:extLst>
          </p:cNvPr>
          <p:cNvSpPr txBox="1">
            <a:spLocks noChangeArrowheads="1"/>
          </p:cNvSpPr>
          <p:nvPr/>
        </p:nvSpPr>
        <p:spPr>
          <a:xfrm>
            <a:off x="4904581" y="908050"/>
            <a:ext cx="4119563" cy="54013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500"/>
              </a:spcBef>
              <a:buClr>
                <a:srgbClr val="0000FF"/>
              </a:buClr>
              <a:buSzPct val="60000"/>
              <a:buFont typeface="Wingdings" panose="05000000000000000000" pitchFamily="2" charset="2"/>
              <a:buChar char="n"/>
            </a:pPr>
            <a:r>
              <a:rPr lang="zh-CN" altLang="en-US" sz="2400" dirty="0">
                <a:solidFill>
                  <a:srgbClr val="000000"/>
                </a:solidFill>
                <a:latin typeface="Times New Roman" pitchFamily="18" charset="0"/>
                <a:ea typeface="微软雅黑 Light" panose="020B0502040204020203" pitchFamily="34" charset="-122"/>
              </a:rPr>
              <a:t>算法</a:t>
            </a:r>
            <a:r>
              <a:rPr lang="en-US" altLang="zh-CN" sz="2400" dirty="0" err="1">
                <a:solidFill>
                  <a:srgbClr val="000000"/>
                </a:solidFill>
                <a:latin typeface="Times New Roman" pitchFamily="18" charset="0"/>
                <a:ea typeface="微软雅黑 Light" panose="020B0502040204020203" pitchFamily="34" charset="-122"/>
              </a:rPr>
              <a:t>greedySelector</a:t>
            </a:r>
            <a:endParaRPr lang="en-US" altLang="zh-CN" sz="2400" dirty="0">
              <a:solidFill>
                <a:srgbClr val="000000"/>
              </a:solidFill>
              <a:latin typeface="Times New Roman" pitchFamily="18" charset="0"/>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每行相应于算法的一次迭代</a:t>
            </a:r>
            <a:endParaRPr lang="en-US" altLang="zh-CN" dirty="0">
              <a:solidFill>
                <a:srgbClr val="000000"/>
              </a:solidFill>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阴影长条表示的活动是已选入集合</a:t>
            </a:r>
            <a:r>
              <a:rPr lang="en-US" altLang="zh-CN" dirty="0">
                <a:solidFill>
                  <a:srgbClr val="000000"/>
                </a:solidFill>
                <a:ea typeface="微软雅黑 Light" panose="020B0502040204020203" pitchFamily="34" charset="-122"/>
              </a:rPr>
              <a:t>A</a:t>
            </a:r>
            <a:r>
              <a:rPr lang="zh-CN" altLang="en-US" dirty="0">
                <a:solidFill>
                  <a:srgbClr val="000000"/>
                </a:solidFill>
                <a:ea typeface="微软雅黑 Light" panose="020B0502040204020203" pitchFamily="34" charset="-122"/>
              </a:rPr>
              <a:t>的活动</a:t>
            </a:r>
            <a:endParaRPr lang="en-US" altLang="zh-CN" dirty="0">
              <a:solidFill>
                <a:srgbClr val="000000"/>
              </a:solidFill>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空白长条表示的活动是当前正在检查相容性的活动</a:t>
            </a:r>
            <a:endParaRPr lang="en-US" altLang="zh-CN" dirty="0">
              <a:solidFill>
                <a:srgbClr val="000000"/>
              </a:solidFill>
              <a:ea typeface="微软雅黑 Light" panose="020B0502040204020203" pitchFamily="34" charset="-122"/>
            </a:endParaRPr>
          </a:p>
          <a:p>
            <a:pPr marL="536575" lvl="1" indent="-268288">
              <a:lnSpc>
                <a:spcPct val="120000"/>
              </a:lnSpc>
              <a:spcBef>
                <a:spcPts val="0"/>
              </a:spcBef>
              <a:buClr>
                <a:srgbClr val="FF0000"/>
              </a:buClr>
              <a:buSzPct val="50000"/>
              <a:buFont typeface="Wingdings" panose="05000000000000000000" pitchFamily="2" charset="2"/>
              <a:buChar char="p"/>
            </a:pPr>
            <a:r>
              <a:rPr lang="zh-CN" altLang="en-US" dirty="0">
                <a:solidFill>
                  <a:srgbClr val="000000"/>
                </a:solidFill>
                <a:ea typeface="微软雅黑 Light" panose="020B0502040204020203" pitchFamily="34" charset="-122"/>
              </a:rPr>
              <a:t>如果被检查的活动</a:t>
            </a:r>
            <a:r>
              <a:rPr lang="en-US" altLang="zh-CN" dirty="0" err="1">
                <a:solidFill>
                  <a:srgbClr val="000000"/>
                </a:solidFill>
                <a:ea typeface="微软雅黑 Light" panose="020B0502040204020203" pitchFamily="34" charset="-122"/>
              </a:rPr>
              <a:t>i</a:t>
            </a:r>
            <a:r>
              <a:rPr lang="zh-CN" altLang="en-US" dirty="0">
                <a:solidFill>
                  <a:srgbClr val="000000"/>
                </a:solidFill>
                <a:ea typeface="微软雅黑 Light" panose="020B0502040204020203" pitchFamily="34" charset="-122"/>
              </a:rPr>
              <a:t>的开始时间</a:t>
            </a:r>
            <a:r>
              <a:rPr lang="en-US" altLang="zh-CN" dirty="0">
                <a:solidFill>
                  <a:srgbClr val="000000"/>
                </a:solidFill>
                <a:ea typeface="微软雅黑 Light" panose="020B0502040204020203" pitchFamily="34" charset="-122"/>
              </a:rPr>
              <a:t>Si</a:t>
            </a:r>
            <a:r>
              <a:rPr lang="zh-CN" altLang="en-US" dirty="0">
                <a:solidFill>
                  <a:srgbClr val="000000"/>
                </a:solidFill>
                <a:ea typeface="微软雅黑 Light" panose="020B0502040204020203" pitchFamily="34" charset="-122"/>
              </a:rPr>
              <a:t>小于最近选择的活动</a:t>
            </a:r>
            <a:r>
              <a:rPr lang="en-US" altLang="zh-CN" dirty="0">
                <a:solidFill>
                  <a:srgbClr val="000000"/>
                </a:solidFill>
                <a:ea typeface="微软雅黑 Light" panose="020B0502040204020203" pitchFamily="34" charset="-122"/>
              </a:rPr>
              <a:t>j</a:t>
            </a:r>
            <a:r>
              <a:rPr lang="zh-CN" altLang="en-US" dirty="0">
                <a:solidFill>
                  <a:srgbClr val="000000"/>
                </a:solidFill>
                <a:ea typeface="微软雅黑 Light" panose="020B0502040204020203" pitchFamily="34" charset="-122"/>
              </a:rPr>
              <a:t>的结束时间</a:t>
            </a:r>
            <a:r>
              <a:rPr lang="en-US" altLang="zh-CN" dirty="0">
                <a:solidFill>
                  <a:srgbClr val="000000"/>
                </a:solidFill>
                <a:ea typeface="微软雅黑 Light" panose="020B0502040204020203" pitchFamily="34" charset="-122"/>
              </a:rPr>
              <a:t>fi</a:t>
            </a:r>
            <a:r>
              <a:rPr lang="zh-CN" altLang="en-US" dirty="0">
                <a:solidFill>
                  <a:srgbClr val="000000"/>
                </a:solidFill>
                <a:ea typeface="微软雅黑 Light" panose="020B0502040204020203" pitchFamily="34" charset="-122"/>
              </a:rPr>
              <a:t>，则不选择活动</a:t>
            </a:r>
            <a:r>
              <a:rPr lang="en-US" altLang="zh-CN" dirty="0" err="1">
                <a:solidFill>
                  <a:srgbClr val="000000"/>
                </a:solidFill>
                <a:ea typeface="微软雅黑 Light" panose="020B0502040204020203" pitchFamily="34" charset="-122"/>
              </a:rPr>
              <a:t>i</a:t>
            </a:r>
            <a:r>
              <a:rPr lang="zh-CN" altLang="en-US" dirty="0">
                <a:solidFill>
                  <a:srgbClr val="000000"/>
                </a:solidFill>
                <a:ea typeface="微软雅黑 Light" panose="020B0502040204020203" pitchFamily="34" charset="-122"/>
              </a:rPr>
              <a:t>，否则选择活动</a:t>
            </a:r>
            <a:r>
              <a:rPr lang="en-US" altLang="zh-CN" dirty="0" err="1">
                <a:solidFill>
                  <a:srgbClr val="000000"/>
                </a:solidFill>
                <a:ea typeface="微软雅黑 Light" panose="020B0502040204020203" pitchFamily="34" charset="-122"/>
              </a:rPr>
              <a:t>i</a:t>
            </a:r>
            <a:r>
              <a:rPr lang="zh-CN" altLang="en-US" dirty="0">
                <a:solidFill>
                  <a:srgbClr val="000000"/>
                </a:solidFill>
                <a:ea typeface="微软雅黑 Light" panose="020B0502040204020203" pitchFamily="34" charset="-122"/>
              </a:rPr>
              <a:t>加入集合</a:t>
            </a:r>
            <a:r>
              <a:rPr lang="en-US" altLang="zh-CN" dirty="0">
                <a:solidFill>
                  <a:srgbClr val="000000"/>
                </a:solidFill>
                <a:ea typeface="微软雅黑 Light" panose="020B0502040204020203" pitchFamily="34" charset="-122"/>
              </a:rPr>
              <a:t>A</a:t>
            </a:r>
            <a:r>
              <a:rPr lang="zh-CN" altLang="en-US" dirty="0">
                <a:solidFill>
                  <a:srgbClr val="000000"/>
                </a:solidFill>
                <a:ea typeface="微软雅黑 Light" panose="020B0502040204020203" pitchFamily="34" charset="-122"/>
              </a:rPr>
              <a:t>中</a:t>
            </a:r>
          </a:p>
        </p:txBody>
      </p:sp>
      <p:sp>
        <p:nvSpPr>
          <p:cNvPr id="8" name="AutoShape 12">
            <a:hlinkClick r:id="" action="ppaction://hlinkshowjump?jump=lastslideviewed" highlightClick="1"/>
            <a:extLst>
              <a:ext uri="{FF2B5EF4-FFF2-40B4-BE49-F238E27FC236}">
                <a16:creationId xmlns:a16="http://schemas.microsoft.com/office/drawing/2014/main" id="{2631C5FF-40D8-4486-B2F0-4E6D0C52A113}"/>
              </a:ext>
            </a:extLst>
          </p:cNvPr>
          <p:cNvSpPr>
            <a:spLocks noChangeArrowheads="1"/>
          </p:cNvSpPr>
          <p:nvPr/>
        </p:nvSpPr>
        <p:spPr bwMode="auto">
          <a:xfrm>
            <a:off x="8544560" y="6504740"/>
            <a:ext cx="479584" cy="137848"/>
          </a:xfrm>
          <a:prstGeom prst="actionButtonBackPrevious">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ea typeface="微软雅黑 Light" panose="020B0502040204020203" pitchFamily="34" charset="-122"/>
            </a:endParaRPr>
          </a:p>
        </p:txBody>
      </p:sp>
      <p:cxnSp>
        <p:nvCxnSpPr>
          <p:cNvPr id="9" name="直接连接符 2">
            <a:extLst>
              <a:ext uri="{FF2B5EF4-FFF2-40B4-BE49-F238E27FC236}">
                <a16:creationId xmlns:a16="http://schemas.microsoft.com/office/drawing/2014/main" id="{5FBB746F-7A21-48A3-8983-4FE876A7F077}"/>
              </a:ext>
            </a:extLst>
          </p:cNvPr>
          <p:cNvCxnSpPr>
            <a:cxnSpLocks noChangeShapeType="1"/>
          </p:cNvCxnSpPr>
          <p:nvPr/>
        </p:nvCxnSpPr>
        <p:spPr bwMode="auto">
          <a:xfrm flipV="1">
            <a:off x="1403350" y="392113"/>
            <a:ext cx="360363" cy="300037"/>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0" name="直接连接符 7">
            <a:extLst>
              <a:ext uri="{FF2B5EF4-FFF2-40B4-BE49-F238E27FC236}">
                <a16:creationId xmlns:a16="http://schemas.microsoft.com/office/drawing/2014/main" id="{28EFA546-DA92-4E41-9042-C93091E4215E}"/>
              </a:ext>
            </a:extLst>
          </p:cNvPr>
          <p:cNvCxnSpPr>
            <a:cxnSpLocks noChangeShapeType="1"/>
          </p:cNvCxnSpPr>
          <p:nvPr/>
        </p:nvCxnSpPr>
        <p:spPr bwMode="auto">
          <a:xfrm>
            <a:off x="1736725" y="392113"/>
            <a:ext cx="314325" cy="515937"/>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1" name="直接连接符 11">
            <a:extLst>
              <a:ext uri="{FF2B5EF4-FFF2-40B4-BE49-F238E27FC236}">
                <a16:creationId xmlns:a16="http://schemas.microsoft.com/office/drawing/2014/main" id="{7051CE45-4DB6-4BFB-8870-035B02270584}"/>
              </a:ext>
            </a:extLst>
          </p:cNvPr>
          <p:cNvCxnSpPr>
            <a:cxnSpLocks noChangeShapeType="1"/>
          </p:cNvCxnSpPr>
          <p:nvPr/>
        </p:nvCxnSpPr>
        <p:spPr bwMode="auto">
          <a:xfrm flipH="1" flipV="1">
            <a:off x="2051050" y="1052513"/>
            <a:ext cx="288925" cy="446087"/>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2" name="直接连接符 13">
            <a:extLst>
              <a:ext uri="{FF2B5EF4-FFF2-40B4-BE49-F238E27FC236}">
                <a16:creationId xmlns:a16="http://schemas.microsoft.com/office/drawing/2014/main" id="{EC07A686-197B-4F41-9178-B7E33A4D0ABC}"/>
              </a:ext>
            </a:extLst>
          </p:cNvPr>
          <p:cNvCxnSpPr>
            <a:cxnSpLocks noChangeShapeType="1"/>
          </p:cNvCxnSpPr>
          <p:nvPr/>
        </p:nvCxnSpPr>
        <p:spPr bwMode="auto">
          <a:xfrm>
            <a:off x="2373313" y="1649413"/>
            <a:ext cx="0" cy="339725"/>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3" name="直接连接符 15">
            <a:extLst>
              <a:ext uri="{FF2B5EF4-FFF2-40B4-BE49-F238E27FC236}">
                <a16:creationId xmlns:a16="http://schemas.microsoft.com/office/drawing/2014/main" id="{9E88B6F4-7C4C-47B4-9260-F246074A48D8}"/>
              </a:ext>
            </a:extLst>
          </p:cNvPr>
          <p:cNvCxnSpPr>
            <a:cxnSpLocks noChangeShapeType="1"/>
          </p:cNvCxnSpPr>
          <p:nvPr/>
        </p:nvCxnSpPr>
        <p:spPr bwMode="auto">
          <a:xfrm>
            <a:off x="2382838" y="2120900"/>
            <a:ext cx="676275" cy="587375"/>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4" name="直接连接符 17">
            <a:extLst>
              <a:ext uri="{FF2B5EF4-FFF2-40B4-BE49-F238E27FC236}">
                <a16:creationId xmlns:a16="http://schemas.microsoft.com/office/drawing/2014/main" id="{7544987E-BAE8-4756-B57A-57AE0123A4EC}"/>
              </a:ext>
            </a:extLst>
          </p:cNvPr>
          <p:cNvCxnSpPr>
            <a:cxnSpLocks noChangeShapeType="1"/>
          </p:cNvCxnSpPr>
          <p:nvPr/>
        </p:nvCxnSpPr>
        <p:spPr bwMode="auto">
          <a:xfrm>
            <a:off x="3036888" y="2859088"/>
            <a:ext cx="1679575" cy="2730500"/>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5" name="TextBox 16">
            <a:extLst>
              <a:ext uri="{FF2B5EF4-FFF2-40B4-BE49-F238E27FC236}">
                <a16:creationId xmlns:a16="http://schemas.microsoft.com/office/drawing/2014/main" id="{4C981C88-0CF8-4D5E-8D86-17D246449C0C}"/>
              </a:ext>
            </a:extLst>
          </p:cNvPr>
          <p:cNvSpPr txBox="1">
            <a:spLocks noChangeArrowheads="1"/>
          </p:cNvSpPr>
          <p:nvPr/>
        </p:nvSpPr>
        <p:spPr bwMode="auto">
          <a:xfrm>
            <a:off x="1985963" y="171204"/>
            <a:ext cx="3306763" cy="368300"/>
          </a:xfrm>
          <a:prstGeom prst="rect">
            <a:avLst/>
          </a:prstGeom>
          <a:solidFill>
            <a:srgbClr val="92D050"/>
          </a:solidFill>
          <a:ln w="9525">
            <a:solidFill>
              <a:srgbClr val="92D050"/>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活动按</a:t>
            </a:r>
            <a:r>
              <a:rPr lang="en-US" altLang="zh-CN">
                <a:latin typeface="+mn-lt"/>
                <a:ea typeface="微软雅黑 Light" panose="020B0502040204020203" pitchFamily="34" charset="-122"/>
                <a:cs typeface="Times New Roman" pitchFamily="18" charset="0"/>
              </a:rPr>
              <a:t>f</a:t>
            </a:r>
            <a:r>
              <a:rPr lang="en-US" altLang="zh-CN" baseline="-25000">
                <a:latin typeface="+mn-lt"/>
                <a:ea typeface="微软雅黑 Light" panose="020B0502040204020203" pitchFamily="34" charset="-122"/>
                <a:cs typeface="Times New Roman" pitchFamily="18" charset="0"/>
              </a:rPr>
              <a:t>j</a:t>
            </a:r>
            <a:r>
              <a:rPr lang="zh-CN" altLang="en-US">
                <a:latin typeface="+mn-lt"/>
                <a:ea typeface="微软雅黑 Light" panose="020B0502040204020203" pitchFamily="34" charset="-122"/>
              </a:rPr>
              <a:t>非递减、由小到大排序</a:t>
            </a:r>
          </a:p>
        </p:txBody>
      </p:sp>
    </p:spTree>
    <p:extLst>
      <p:ext uri="{BB962C8B-B14F-4D97-AF65-F5344CB8AC3E}">
        <p14:creationId xmlns:p14="http://schemas.microsoft.com/office/powerpoint/2010/main" val="1095186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76D35-FE23-4897-8E9D-6318B8E767AD}"/>
              </a:ext>
            </a:extLst>
          </p:cNvPr>
          <p:cNvSpPr>
            <a:spLocks noGrp="1"/>
          </p:cNvSpPr>
          <p:nvPr>
            <p:ph type="title"/>
          </p:nvPr>
        </p:nvSpPr>
        <p:spPr/>
        <p:txBody>
          <a:bodyPr/>
          <a:lstStyle/>
          <a:p>
            <a:r>
              <a:rPr lang="zh-CN" altLang="en-US" dirty="0"/>
              <a:t>活动安排问题的贪心选择性质</a:t>
            </a:r>
          </a:p>
        </p:txBody>
      </p:sp>
      <p:sp>
        <p:nvSpPr>
          <p:cNvPr id="3" name="内容占位符 2">
            <a:extLst>
              <a:ext uri="{FF2B5EF4-FFF2-40B4-BE49-F238E27FC236}">
                <a16:creationId xmlns:a16="http://schemas.microsoft.com/office/drawing/2014/main" id="{17547439-827E-42B1-A00B-EB18BAA4860E}"/>
              </a:ext>
            </a:extLst>
          </p:cNvPr>
          <p:cNvSpPr>
            <a:spLocks noGrp="1"/>
          </p:cNvSpPr>
          <p:nvPr>
            <p:ph idx="1"/>
          </p:nvPr>
        </p:nvSpPr>
        <p:spPr/>
        <p:txBody>
          <a:bodyPr>
            <a:normAutofit lnSpcReduction="10000"/>
          </a:bodyPr>
          <a:lstStyle/>
          <a:p>
            <a:r>
              <a:rPr lang="zh-CN" altLang="en-US" dirty="0">
                <a:solidFill>
                  <a:srgbClr val="000000"/>
                </a:solidFill>
              </a:rPr>
              <a:t>贪心算法不能保证对任意问题，一定求得问题的整体最优解</a:t>
            </a:r>
            <a:endParaRPr lang="en-US" altLang="zh-CN" dirty="0">
              <a:solidFill>
                <a:srgbClr val="000000"/>
              </a:solidFill>
            </a:endParaRPr>
          </a:p>
          <a:p>
            <a:r>
              <a:rPr lang="zh-CN" altLang="en-US" dirty="0">
                <a:solidFill>
                  <a:srgbClr val="000000"/>
                </a:solidFill>
              </a:rPr>
              <a:t>但活动安排问题满足贪心选择性质，算法</a:t>
            </a:r>
            <a:r>
              <a:rPr lang="en-US" altLang="zh-CN" dirty="0" err="1">
                <a:solidFill>
                  <a:srgbClr val="000000"/>
                </a:solidFill>
              </a:rPr>
              <a:t>greedySelector</a:t>
            </a:r>
            <a:r>
              <a:rPr lang="zh-CN" altLang="en-US" dirty="0">
                <a:solidFill>
                  <a:srgbClr val="000000"/>
                </a:solidFill>
              </a:rPr>
              <a:t>采用贪心选择策略，可以求得整体最优解</a:t>
            </a:r>
            <a:endParaRPr lang="en-US" altLang="zh-CN" dirty="0">
              <a:solidFill>
                <a:srgbClr val="000000"/>
              </a:solidFill>
            </a:endParaRPr>
          </a:p>
          <a:p>
            <a:r>
              <a:rPr lang="zh-CN" altLang="en-US" dirty="0">
                <a:solidFill>
                  <a:srgbClr val="FF0000"/>
                </a:solidFill>
              </a:rPr>
              <a:t>贪心选择性质</a:t>
            </a:r>
            <a:endParaRPr lang="en-US" altLang="zh-CN" dirty="0">
              <a:solidFill>
                <a:srgbClr val="FF0000"/>
              </a:solidFill>
            </a:endParaRPr>
          </a:p>
          <a:p>
            <a:pPr lvl="1"/>
            <a:r>
              <a:rPr lang="zh-CN" altLang="en-US" dirty="0">
                <a:solidFill>
                  <a:srgbClr val="000000"/>
                </a:solidFill>
              </a:rPr>
              <a:t>在每一步，按照</a:t>
            </a:r>
            <a:r>
              <a:rPr lang="zh-CN" altLang="en-US" dirty="0">
                <a:solidFill>
                  <a:srgbClr val="FF0000"/>
                </a:solidFill>
              </a:rPr>
              <a:t>最早结束时间</a:t>
            </a:r>
            <a:r>
              <a:rPr lang="en-US" altLang="zh-CN" dirty="0">
                <a:solidFill>
                  <a:srgbClr val="FF0000"/>
                </a:solidFill>
              </a:rPr>
              <a:t>f</a:t>
            </a:r>
            <a:r>
              <a:rPr lang="en-US" altLang="zh-CN" baseline="-25000" dirty="0">
                <a:solidFill>
                  <a:srgbClr val="FF0000"/>
                </a:solidFill>
              </a:rPr>
              <a:t>i</a:t>
            </a:r>
            <a:r>
              <a:rPr lang="zh-CN" altLang="en-US" dirty="0">
                <a:solidFill>
                  <a:srgbClr val="FF0000"/>
                </a:solidFill>
              </a:rPr>
              <a:t>的贪心选择策略</a:t>
            </a:r>
            <a:r>
              <a:rPr lang="zh-CN" altLang="en-US" dirty="0">
                <a:solidFill>
                  <a:srgbClr val="000000"/>
                </a:solidFill>
              </a:rPr>
              <a:t>，算法最终确定的</a:t>
            </a:r>
            <a:r>
              <a:rPr lang="zh-CN" altLang="en-US" dirty="0">
                <a:solidFill>
                  <a:srgbClr val="FF0000"/>
                </a:solidFill>
              </a:rPr>
              <a:t>相容活动集合</a:t>
            </a:r>
            <a:r>
              <a:rPr lang="en-US" altLang="zh-CN" dirty="0">
                <a:solidFill>
                  <a:srgbClr val="FF0000"/>
                </a:solidFill>
              </a:rPr>
              <a:t>A</a:t>
            </a:r>
            <a:r>
              <a:rPr lang="zh-CN" altLang="en-US" dirty="0">
                <a:solidFill>
                  <a:srgbClr val="FF0000"/>
                </a:solidFill>
              </a:rPr>
              <a:t>的规模最大，可安排的活动数最多</a:t>
            </a:r>
          </a:p>
          <a:p>
            <a:r>
              <a:rPr lang="zh-CN" altLang="en-US" dirty="0">
                <a:solidFill>
                  <a:srgbClr val="000000"/>
                </a:solidFill>
              </a:rPr>
              <a:t>证明：数学归纳法证明，分</a:t>
            </a:r>
            <a:r>
              <a:rPr lang="zh-CN" altLang="en-US" dirty="0">
                <a:solidFill>
                  <a:srgbClr val="0000FF"/>
                </a:solidFill>
              </a:rPr>
              <a:t>两步</a:t>
            </a:r>
            <a:endParaRPr lang="en-US" altLang="zh-CN" dirty="0">
              <a:solidFill>
                <a:srgbClr val="0000FF"/>
              </a:solidFill>
            </a:endParaRPr>
          </a:p>
          <a:p>
            <a:pPr lvl="1"/>
            <a:r>
              <a:rPr lang="en-US" altLang="zh-CN" dirty="0">
                <a:solidFill>
                  <a:srgbClr val="0000FF"/>
                </a:solidFill>
              </a:rPr>
              <a:t>Step1</a:t>
            </a:r>
            <a:r>
              <a:rPr lang="en-US" altLang="zh-CN" dirty="0">
                <a:solidFill>
                  <a:srgbClr val="000000"/>
                </a:solidFill>
              </a:rPr>
              <a:t>. </a:t>
            </a:r>
            <a:r>
              <a:rPr lang="zh-CN" altLang="en-US" dirty="0">
                <a:solidFill>
                  <a:srgbClr val="000000"/>
                </a:solidFill>
              </a:rPr>
              <a:t>存在以贪心选择开始的最优方案，即最早结束的活动一定在最优方案中</a:t>
            </a:r>
            <a:endParaRPr lang="en-US" altLang="zh-CN" dirty="0">
              <a:solidFill>
                <a:srgbClr val="000000"/>
              </a:solidFill>
            </a:endParaRPr>
          </a:p>
          <a:p>
            <a:pPr lvl="1"/>
            <a:r>
              <a:rPr lang="en-US" altLang="zh-CN" dirty="0">
                <a:solidFill>
                  <a:srgbClr val="0000FF"/>
                </a:solidFill>
              </a:rPr>
              <a:t>Step2</a:t>
            </a:r>
            <a:r>
              <a:rPr lang="en-US" altLang="zh-CN" dirty="0">
                <a:solidFill>
                  <a:srgbClr val="000000"/>
                </a:solidFill>
              </a:rPr>
              <a:t>. </a:t>
            </a:r>
            <a:r>
              <a:rPr lang="zh-CN" altLang="en-US" dirty="0">
                <a:solidFill>
                  <a:srgbClr val="000000"/>
                </a:solidFill>
              </a:rPr>
              <a:t>每步所做贪心选择，将问题化简为一个更小的、与原问题具有相同形式的子问题</a:t>
            </a:r>
            <a:endParaRPr lang="en-US" altLang="zh-CN" dirty="0">
              <a:solidFill>
                <a:srgbClr val="000000"/>
              </a:solidFill>
            </a:endParaRPr>
          </a:p>
          <a:p>
            <a:pPr marL="268287" lvl="1" indent="0">
              <a:buNone/>
            </a:pPr>
            <a:r>
              <a:rPr lang="zh-CN" altLang="en-US" dirty="0">
                <a:solidFill>
                  <a:srgbClr val="000000"/>
                </a:solidFill>
              </a:rPr>
              <a:t>，据此，对贪心选择次数做归纳，可以证明：贪心法产生原问题的最优解</a:t>
            </a:r>
          </a:p>
        </p:txBody>
      </p:sp>
      <p:sp>
        <p:nvSpPr>
          <p:cNvPr id="4" name="日期占位符 3">
            <a:extLst>
              <a:ext uri="{FF2B5EF4-FFF2-40B4-BE49-F238E27FC236}">
                <a16:creationId xmlns:a16="http://schemas.microsoft.com/office/drawing/2014/main" id="{19AF710F-4FF5-4F46-9643-84BF100D9449}"/>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3733928F-DF0F-4099-B65D-FE96DB7FB4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3008BA-B6D0-4E4B-B238-6E33F2382684}"/>
              </a:ext>
            </a:extLst>
          </p:cNvPr>
          <p:cNvSpPr>
            <a:spLocks noGrp="1"/>
          </p:cNvSpPr>
          <p:nvPr>
            <p:ph type="sldNum" sz="quarter" idx="12"/>
          </p:nvPr>
        </p:nvSpPr>
        <p:spPr/>
        <p:txBody>
          <a:bodyPr/>
          <a:lstStyle/>
          <a:p>
            <a:fld id="{EEA58A3B-43CE-4AA0-90B5-EB47AFAFEB34}" type="slidenum">
              <a:rPr lang="zh-CN" altLang="en-US" smtClean="0"/>
              <a:pPr/>
              <a:t>25</a:t>
            </a:fld>
            <a:endParaRPr lang="zh-CN" altLang="en-US" dirty="0"/>
          </a:p>
        </p:txBody>
      </p:sp>
    </p:spTree>
    <p:extLst>
      <p:ext uri="{BB962C8B-B14F-4D97-AF65-F5344CB8AC3E}">
        <p14:creationId xmlns:p14="http://schemas.microsoft.com/office/powerpoint/2010/main" val="215102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792F3-BB21-4A61-963F-67CED166B93A}"/>
              </a:ext>
            </a:extLst>
          </p:cNvPr>
          <p:cNvSpPr>
            <a:spLocks noGrp="1"/>
          </p:cNvSpPr>
          <p:nvPr>
            <p:ph type="title"/>
          </p:nvPr>
        </p:nvSpPr>
        <p:spPr/>
        <p:txBody>
          <a:bodyPr/>
          <a:lstStyle/>
          <a:p>
            <a:r>
              <a:rPr lang="zh-CN" altLang="en-US" dirty="0"/>
              <a:t>贪心选择性质证明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A782D2-8C4A-43A5-9297-B8C267BF3695}"/>
                  </a:ext>
                </a:extLst>
              </p:cNvPr>
              <p:cNvSpPr>
                <a:spLocks noGrp="1"/>
              </p:cNvSpPr>
              <p:nvPr>
                <p:ph idx="1"/>
              </p:nvPr>
            </p:nvSpPr>
            <p:spPr>
              <a:xfrm>
                <a:off x="123432" y="764364"/>
                <a:ext cx="8897136" cy="6077467"/>
              </a:xfrm>
            </p:spPr>
            <p:txBody>
              <a:bodyPr>
                <a:normAutofit fontScale="92500" lnSpcReduction="20000"/>
              </a:bodyPr>
              <a:lstStyle/>
              <a:p>
                <a:pPr marL="0" indent="0">
                  <a:buNone/>
                </a:pPr>
                <a:r>
                  <a:rPr lang="zh-CN" altLang="en-US" sz="2600" dirty="0">
                    <a:solidFill>
                      <a:srgbClr val="000000"/>
                    </a:solidFill>
                  </a:rPr>
                  <a:t>证明：</a:t>
                </a:r>
                <a:r>
                  <a:rPr lang="en-US" altLang="zh-CN" sz="2600" dirty="0">
                    <a:solidFill>
                      <a:srgbClr val="000000"/>
                    </a:solidFill>
                  </a:rPr>
                  <a:t>Step1. </a:t>
                </a:r>
                <a:r>
                  <a:rPr lang="zh-CN" altLang="en-US" sz="2600" dirty="0">
                    <a:solidFill>
                      <a:srgbClr val="000000"/>
                    </a:solidFill>
                  </a:rPr>
                  <a:t>存在以贪心选择开始的最优方案，该方案包括具有最早结束时间的活动</a:t>
                </a:r>
                <a:r>
                  <a:rPr lang="en-US" altLang="zh-CN" sz="2600" dirty="0">
                    <a:solidFill>
                      <a:srgbClr val="000000"/>
                    </a:solidFill>
                  </a:rPr>
                  <a:t>1</a:t>
                </a:r>
              </a:p>
              <a:p>
                <a:r>
                  <a:rPr lang="zh-CN" altLang="en-US" sz="2600" dirty="0">
                    <a:solidFill>
                      <a:srgbClr val="000000"/>
                    </a:solidFill>
                  </a:rPr>
                  <a:t>设</a:t>
                </a:r>
                <a:r>
                  <a:rPr lang="en-US" altLang="zh-CN" sz="2600" dirty="0">
                    <a:solidFill>
                      <a:srgbClr val="000000"/>
                    </a:solidFill>
                  </a:rPr>
                  <a:t>E={1, 2, 3, …,n}</a:t>
                </a:r>
                <a:r>
                  <a:rPr lang="zh-CN" altLang="en-US" sz="2600" dirty="0">
                    <a:solidFill>
                      <a:srgbClr val="000000"/>
                    </a:solidFill>
                  </a:rPr>
                  <a:t>为所给定的活动集合，且按结束时间非减序排列，活动</a:t>
                </a:r>
                <a:r>
                  <a:rPr lang="en-US" altLang="zh-CN" sz="2600" dirty="0">
                    <a:solidFill>
                      <a:srgbClr val="000000"/>
                    </a:solidFill>
                  </a:rPr>
                  <a:t>1</a:t>
                </a:r>
                <a:r>
                  <a:rPr lang="zh-CN" altLang="en-US" sz="2600" dirty="0">
                    <a:solidFill>
                      <a:srgbClr val="000000"/>
                    </a:solidFill>
                  </a:rPr>
                  <a:t>具有最早结束时间；</a:t>
                </a:r>
                <a:endParaRPr lang="en-US" altLang="zh-CN" sz="2600" dirty="0">
                  <a:solidFill>
                    <a:srgbClr val="000000"/>
                  </a:solidFill>
                </a:endParaRPr>
              </a:p>
              <a:p>
                <a:r>
                  <a:rPr lang="zh-CN" altLang="en-US" sz="2600" dirty="0">
                    <a:solidFill>
                      <a:srgbClr val="000000"/>
                    </a:solidFill>
                  </a:rPr>
                  <a:t>设</a:t>
                </a:r>
                <a:r>
                  <a:rPr lang="en-US" altLang="zh-CN" sz="2600" dirty="0">
                    <a:solidFill>
                      <a:srgbClr val="000000"/>
                    </a:solidFill>
                  </a:rPr>
                  <a:t>A={k, s, t, … }</a:t>
                </a:r>
                <a14:m>
                  <m:oMath xmlns:m="http://schemas.openxmlformats.org/officeDocument/2006/math">
                    <m:r>
                      <a:rPr lang="en-US" altLang="zh-CN" sz="2600" i="1" smtClean="0">
                        <a:solidFill>
                          <a:srgbClr val="000000"/>
                        </a:solidFill>
                        <a:latin typeface="Cambria Math" panose="02040503050406030204" pitchFamily="18" charset="0"/>
                        <a:ea typeface="Cambria Math"/>
                      </a:rPr>
                      <m:t>⊆</m:t>
                    </m:r>
                  </m:oMath>
                </a14:m>
                <a:r>
                  <a:rPr lang="en-US" altLang="zh-CN" sz="2600" dirty="0">
                    <a:solidFill>
                      <a:srgbClr val="000000"/>
                    </a:solidFill>
                  </a:rPr>
                  <a:t>E</a:t>
                </a:r>
                <a:r>
                  <a:rPr lang="zh-CN" altLang="en-US" sz="2600" dirty="0">
                    <a:solidFill>
                      <a:srgbClr val="000000"/>
                    </a:solidFill>
                  </a:rPr>
                  <a:t>是是问题的一个最优解，且</a:t>
                </a:r>
                <a:r>
                  <a:rPr lang="en-US" altLang="zh-CN" sz="2600" dirty="0">
                    <a:solidFill>
                      <a:srgbClr val="000000"/>
                    </a:solidFill>
                  </a:rPr>
                  <a:t>A</a:t>
                </a:r>
                <a:r>
                  <a:rPr lang="zh-CN" altLang="en-US" sz="2600" dirty="0">
                    <a:solidFill>
                      <a:srgbClr val="000000"/>
                    </a:solidFill>
                  </a:rPr>
                  <a:t>中的活动按照结束时间非递减排列，</a:t>
                </a:r>
                <a:r>
                  <a:rPr lang="en-US" altLang="zh-CN" sz="2600" dirty="0">
                    <a:solidFill>
                      <a:srgbClr val="000000"/>
                    </a:solidFill>
                  </a:rPr>
                  <a:t>A</a:t>
                </a:r>
                <a:r>
                  <a:rPr lang="zh-CN" altLang="en-US" sz="2600" dirty="0">
                    <a:solidFill>
                      <a:srgbClr val="000000"/>
                    </a:solidFill>
                  </a:rPr>
                  <a:t>中的第一个活动为</a:t>
                </a:r>
                <a:r>
                  <a:rPr lang="en-US" altLang="zh-CN" sz="2600" dirty="0">
                    <a:solidFill>
                      <a:srgbClr val="000000"/>
                    </a:solidFill>
                  </a:rPr>
                  <a:t>k</a:t>
                </a:r>
                <a:r>
                  <a:rPr lang="zh-CN" altLang="en-US" sz="2600" dirty="0">
                    <a:solidFill>
                      <a:srgbClr val="000000"/>
                    </a:solidFill>
                  </a:rPr>
                  <a:t>；</a:t>
                </a:r>
                <a:endParaRPr lang="en-US" altLang="zh-CN" sz="2600" dirty="0">
                  <a:solidFill>
                    <a:srgbClr val="000000"/>
                  </a:solidFill>
                </a:endParaRPr>
              </a:p>
              <a:p>
                <a:r>
                  <a:rPr lang="zh-CN" altLang="en-US" sz="2600" dirty="0">
                    <a:solidFill>
                      <a:srgbClr val="000000"/>
                    </a:solidFill>
                  </a:rPr>
                  <a:t>如果</a:t>
                </a:r>
                <a:r>
                  <a:rPr lang="en-US" altLang="zh-CN" sz="2600" dirty="0">
                    <a:solidFill>
                      <a:srgbClr val="000000"/>
                    </a:solidFill>
                  </a:rPr>
                  <a:t>k=1</a:t>
                </a:r>
                <a:r>
                  <a:rPr lang="zh-CN" altLang="en-US" sz="2600" dirty="0">
                    <a:solidFill>
                      <a:srgbClr val="000000"/>
                    </a:solidFill>
                  </a:rPr>
                  <a:t>，则</a:t>
                </a:r>
                <a:r>
                  <a:rPr lang="en-US" altLang="zh-CN" sz="2600" dirty="0">
                    <a:solidFill>
                      <a:srgbClr val="000000"/>
                    </a:solidFill>
                  </a:rPr>
                  <a:t>A</a:t>
                </a:r>
                <a:r>
                  <a:rPr lang="zh-CN" altLang="en-US" sz="2600" dirty="0">
                    <a:solidFill>
                      <a:srgbClr val="000000"/>
                    </a:solidFill>
                  </a:rPr>
                  <a:t>是一个以贪心选择开始的最优解；</a:t>
                </a:r>
                <a:endParaRPr lang="en-US" altLang="zh-CN" sz="2600" dirty="0">
                  <a:solidFill>
                    <a:srgbClr val="000000"/>
                  </a:solidFill>
                </a:endParaRPr>
              </a:p>
              <a:p>
                <a:r>
                  <a:rPr lang="zh-CN" altLang="en-US" sz="2600" dirty="0">
                    <a:solidFill>
                      <a:srgbClr val="000000"/>
                    </a:solidFill>
                  </a:rPr>
                  <a:t>如果</a:t>
                </a:r>
                <a:r>
                  <a:rPr lang="en-US" altLang="zh-CN" sz="2600" dirty="0">
                    <a:solidFill>
                      <a:srgbClr val="000000"/>
                    </a:solidFill>
                  </a:rPr>
                  <a:t>k&gt;1</a:t>
                </a:r>
                <a:r>
                  <a:rPr lang="zh-CN" altLang="en-US" sz="2600" dirty="0">
                    <a:solidFill>
                      <a:srgbClr val="000000"/>
                    </a:solidFill>
                  </a:rPr>
                  <a:t>，即</a:t>
                </a:r>
                <a:r>
                  <a:rPr lang="en-US" altLang="zh-CN" sz="2600" dirty="0">
                    <a:solidFill>
                      <a:srgbClr val="000000"/>
                    </a:solidFill>
                  </a:rPr>
                  <a:t>A</a:t>
                </a:r>
                <a:r>
                  <a:rPr lang="zh-CN" altLang="en-US" sz="2600" dirty="0">
                    <a:solidFill>
                      <a:srgbClr val="000000"/>
                    </a:solidFill>
                  </a:rPr>
                  <a:t>没有选择活动</a:t>
                </a:r>
                <a:r>
                  <a:rPr lang="en-US" altLang="zh-CN" sz="2600" dirty="0">
                    <a:solidFill>
                      <a:srgbClr val="000000"/>
                    </a:solidFill>
                  </a:rPr>
                  <a:t>1</a:t>
                </a:r>
                <a:r>
                  <a:rPr lang="zh-CN" altLang="en-US" sz="2600" dirty="0">
                    <a:solidFill>
                      <a:srgbClr val="000000"/>
                    </a:solidFill>
                  </a:rPr>
                  <a:t>，设</a:t>
                </a:r>
                <a:r>
                  <a:rPr lang="en-US" altLang="zh-CN" sz="2600" dirty="0">
                    <a:solidFill>
                      <a:srgbClr val="000000"/>
                    </a:solidFill>
                  </a:rPr>
                  <a:t>B=(A - {k}) </a:t>
                </a:r>
                <a14:m>
                  <m:oMath xmlns:m="http://schemas.openxmlformats.org/officeDocument/2006/math">
                    <m:r>
                      <a:rPr lang="en-US" altLang="zh-CN" sz="2600" i="1" smtClean="0">
                        <a:solidFill>
                          <a:srgbClr val="000000"/>
                        </a:solidFill>
                        <a:latin typeface="Cambria Math" panose="02040503050406030204" pitchFamily="18" charset="0"/>
                        <a:ea typeface="Cambria Math"/>
                      </a:rPr>
                      <m:t>∪</m:t>
                    </m:r>
                  </m:oMath>
                </a14:m>
                <a:r>
                  <a:rPr lang="en-US" altLang="zh-CN" sz="2600" dirty="0">
                    <a:solidFill>
                      <a:srgbClr val="000000"/>
                    </a:solidFill>
                  </a:rPr>
                  <a:t>{1}</a:t>
                </a:r>
                <a:r>
                  <a:rPr lang="zh-CN" altLang="en-US" sz="2600" dirty="0">
                    <a:solidFill>
                      <a:srgbClr val="000000"/>
                    </a:solidFill>
                  </a:rPr>
                  <a:t>为以活动</a:t>
                </a:r>
                <a:r>
                  <a:rPr lang="en-US" altLang="zh-CN" sz="2600" dirty="0">
                    <a:solidFill>
                      <a:srgbClr val="000000"/>
                    </a:solidFill>
                  </a:rPr>
                  <a:t>1</a:t>
                </a:r>
                <a:r>
                  <a:rPr lang="zh-CN" altLang="en-US" sz="2600" dirty="0">
                    <a:solidFill>
                      <a:srgbClr val="000000"/>
                    </a:solidFill>
                  </a:rPr>
                  <a:t>替代</a:t>
                </a:r>
                <a:r>
                  <a:rPr lang="en-US" altLang="zh-CN" sz="2600" dirty="0">
                    <a:solidFill>
                      <a:srgbClr val="000000"/>
                    </a:solidFill>
                  </a:rPr>
                  <a:t>k</a:t>
                </a:r>
                <a:r>
                  <a:rPr lang="zh-CN" altLang="en-US" sz="2600" dirty="0">
                    <a:solidFill>
                      <a:srgbClr val="000000"/>
                    </a:solidFill>
                  </a:rPr>
                  <a:t>后得到的另外一个活动安排</a:t>
                </a:r>
                <a:r>
                  <a:rPr lang="en-US" altLang="zh-CN" sz="2600" dirty="0">
                    <a:solidFill>
                      <a:srgbClr val="000000"/>
                    </a:solidFill>
                  </a:rPr>
                  <a:t>【</a:t>
                </a:r>
                <a:r>
                  <a:rPr lang="zh-CN" altLang="en-US" sz="2600" dirty="0">
                    <a:solidFill>
                      <a:srgbClr val="FF0000"/>
                    </a:solidFill>
                  </a:rPr>
                  <a:t>以</a:t>
                </a:r>
                <a:r>
                  <a:rPr lang="en-US" altLang="zh-CN" sz="2600" dirty="0">
                    <a:solidFill>
                      <a:srgbClr val="FF0000"/>
                    </a:solidFill>
                  </a:rPr>
                  <a:t>1</a:t>
                </a:r>
                <a:r>
                  <a:rPr lang="zh-CN" altLang="en-US" sz="2600" dirty="0">
                    <a:solidFill>
                      <a:srgbClr val="FF0000"/>
                    </a:solidFill>
                  </a:rPr>
                  <a:t>替换</a:t>
                </a:r>
                <a:r>
                  <a:rPr lang="en-US" altLang="zh-CN" sz="2600" dirty="0">
                    <a:solidFill>
                      <a:srgbClr val="FF0000"/>
                    </a:solidFill>
                  </a:rPr>
                  <a:t>k</a:t>
                </a:r>
                <a:r>
                  <a:rPr lang="en-US" altLang="zh-CN" sz="2600" dirty="0">
                    <a:solidFill>
                      <a:srgbClr val="000000"/>
                    </a:solidFill>
                  </a:rPr>
                  <a:t>】</a:t>
                </a:r>
              </a:p>
              <a:p>
                <a:pPr lvl="1"/>
                <a:r>
                  <a:rPr lang="zh-CN" altLang="en-US" sz="2600" dirty="0">
                    <a:solidFill>
                      <a:srgbClr val="000000"/>
                    </a:solidFill>
                  </a:rPr>
                  <a:t>由于</a:t>
                </a:r>
                <a14:m>
                  <m:oMath xmlns:m="http://schemas.openxmlformats.org/officeDocument/2006/math">
                    <m:sSub>
                      <m:sSubPr>
                        <m:ctrlPr>
                          <a:rPr lang="en-US" altLang="zh-CN" sz="2600" i="1" smtClean="0">
                            <a:solidFill>
                              <a:srgbClr val="000000"/>
                            </a:solidFill>
                            <a:latin typeface="Cambria Math" panose="02040503050406030204" pitchFamily="18" charset="0"/>
                          </a:rPr>
                        </m:ctrlPr>
                      </m:sSubPr>
                      <m:e>
                        <m:r>
                          <a:rPr lang="en-US" altLang="zh-CN" sz="2600" b="0" i="1" smtClean="0">
                            <a:solidFill>
                              <a:srgbClr val="000000"/>
                            </a:solidFill>
                            <a:latin typeface="Cambria Math" panose="02040503050406030204" pitchFamily="18" charset="0"/>
                          </a:rPr>
                          <m:t>𝑓</m:t>
                        </m:r>
                      </m:e>
                      <m:sub>
                        <m:r>
                          <a:rPr lang="en-US" altLang="zh-CN" sz="2600" b="0" i="1" smtClean="0">
                            <a:solidFill>
                              <a:srgbClr val="000000"/>
                            </a:solidFill>
                            <a:latin typeface="Cambria Math" panose="02040503050406030204" pitchFamily="18" charset="0"/>
                          </a:rPr>
                          <m:t>1</m:t>
                        </m:r>
                      </m:sub>
                    </m:sSub>
                    <m:r>
                      <a:rPr lang="en-US" altLang="zh-CN" sz="2600" i="1" smtClean="0">
                        <a:solidFill>
                          <a:srgbClr val="000000"/>
                        </a:solidFill>
                        <a:latin typeface="Cambria Math" panose="02040503050406030204" pitchFamily="18" charset="0"/>
                        <a:ea typeface="Cambria Math"/>
                      </a:rPr>
                      <m:t>≤</m:t>
                    </m:r>
                    <m:sSub>
                      <m:sSubPr>
                        <m:ctrlPr>
                          <a:rPr lang="en-US" altLang="zh-CN" sz="2600" i="1">
                            <a:solidFill>
                              <a:srgbClr val="000000"/>
                            </a:solidFill>
                            <a:latin typeface="Cambria Math" panose="02040503050406030204" pitchFamily="18" charset="0"/>
                          </a:rPr>
                        </m:ctrlPr>
                      </m:sSubPr>
                      <m:e>
                        <m:r>
                          <a:rPr lang="en-US" altLang="zh-CN" sz="2600" i="1">
                            <a:solidFill>
                              <a:srgbClr val="000000"/>
                            </a:solidFill>
                            <a:latin typeface="Cambria Math" panose="02040503050406030204" pitchFamily="18" charset="0"/>
                          </a:rPr>
                          <m:t>𝑓</m:t>
                        </m:r>
                      </m:e>
                      <m:sub>
                        <m:r>
                          <a:rPr lang="en-US" altLang="zh-CN" sz="2600" b="0" i="1" smtClean="0">
                            <a:solidFill>
                              <a:srgbClr val="000000"/>
                            </a:solidFill>
                            <a:latin typeface="Cambria Math" panose="02040503050406030204" pitchFamily="18" charset="0"/>
                          </a:rPr>
                          <m:t>𝑘</m:t>
                        </m:r>
                      </m:sub>
                    </m:sSub>
                  </m:oMath>
                </a14:m>
                <a:r>
                  <a:rPr lang="zh-CN" altLang="en-US" sz="2600" dirty="0"/>
                  <a:t>，且</a:t>
                </a:r>
                <a:r>
                  <a:rPr lang="en-US" altLang="zh-CN" sz="2600" dirty="0"/>
                  <a:t>A</a:t>
                </a:r>
                <a:r>
                  <a:rPr lang="zh-CN" altLang="en-US" sz="2600" dirty="0"/>
                  <a:t>中的活动是相容的，故</a:t>
                </a:r>
                <a:r>
                  <a:rPr lang="en-US" altLang="zh-CN" sz="2600" dirty="0">
                    <a:solidFill>
                      <a:srgbClr val="000000"/>
                    </a:solidFill>
                  </a:rPr>
                  <a:t>B</a:t>
                </a:r>
                <a:r>
                  <a:rPr lang="zh-CN" altLang="en-US" sz="2600" dirty="0"/>
                  <a:t>中的活动也相容</a:t>
                </a:r>
                <a:r>
                  <a:rPr lang="en-US" altLang="zh-CN" sz="2600" dirty="0"/>
                  <a:t>【</a:t>
                </a:r>
                <a:r>
                  <a:rPr lang="en-US" altLang="zh-CN" sz="2600" dirty="0">
                    <a:solidFill>
                      <a:srgbClr val="FF0000"/>
                    </a:solidFill>
                  </a:rPr>
                  <a:t> </a:t>
                </a:r>
                <a:r>
                  <a:rPr lang="zh-CN" altLang="en-US" sz="2600" dirty="0">
                    <a:solidFill>
                      <a:srgbClr val="FF0000"/>
                    </a:solidFill>
                  </a:rPr>
                  <a:t>活动</a:t>
                </a:r>
                <a14:m>
                  <m:oMath xmlns:m="http://schemas.openxmlformats.org/officeDocument/2006/math">
                    <m:r>
                      <a:rPr lang="en-US" altLang="zh-CN" sz="2600" b="0" i="0" smtClean="0">
                        <a:solidFill>
                          <a:srgbClr val="FF0000"/>
                        </a:solidFill>
                        <a:latin typeface="Cambria Math" panose="02040503050406030204" pitchFamily="18" charset="0"/>
                      </a:rPr>
                      <m:t>1</m:t>
                    </m:r>
                  </m:oMath>
                </a14:m>
                <a:r>
                  <a:rPr lang="zh-CN" altLang="en-US" sz="2600" dirty="0">
                    <a:solidFill>
                      <a:srgbClr val="FF0000"/>
                    </a:solidFill>
                  </a:rPr>
                  <a:t>不与</a:t>
                </a:r>
                <a:r>
                  <a:rPr lang="en-US" altLang="zh-CN" sz="2600" dirty="0">
                    <a:solidFill>
                      <a:srgbClr val="FF0000"/>
                    </a:solidFill>
                  </a:rPr>
                  <a:t>B</a:t>
                </a:r>
                <a:r>
                  <a:rPr lang="zh-CN" altLang="en-US" sz="2600" dirty="0">
                    <a:solidFill>
                      <a:srgbClr val="FF0000"/>
                    </a:solidFill>
                  </a:rPr>
                  <a:t>中其它活动冲突</a:t>
                </a:r>
                <a:r>
                  <a:rPr lang="en-US" altLang="zh-CN" sz="2600" dirty="0"/>
                  <a:t>】</a:t>
                </a:r>
              </a:p>
              <a:p>
                <a:pPr lvl="1"/>
                <a:r>
                  <a:rPr lang="zh-CN" altLang="en-US" sz="2600" dirty="0"/>
                  <a:t>同时，</a:t>
                </a:r>
                <a:r>
                  <a:rPr lang="en-US" altLang="zh-CN" sz="2600" dirty="0"/>
                  <a:t>A</a:t>
                </a:r>
                <a:r>
                  <a:rPr lang="zh-CN" altLang="en-US" sz="2600" dirty="0"/>
                  <a:t>、</a:t>
                </a:r>
                <a:r>
                  <a:rPr lang="en-US" altLang="zh-CN" sz="2600" dirty="0"/>
                  <a:t>B</a:t>
                </a:r>
                <a:r>
                  <a:rPr lang="zh-CN" altLang="en-US" sz="2600" dirty="0"/>
                  <a:t>中的活动总数相同，且</a:t>
                </a:r>
                <a:r>
                  <a:rPr lang="en-US" altLang="zh-CN" sz="2600" dirty="0"/>
                  <a:t>A</a:t>
                </a:r>
                <a:r>
                  <a:rPr lang="zh-CN" altLang="en-US" sz="2600" dirty="0"/>
                  <a:t>是最优的</a:t>
                </a:r>
                <a:r>
                  <a:rPr lang="en-US" altLang="zh-CN" sz="2600" dirty="0"/>
                  <a:t>—A</a:t>
                </a:r>
                <a:r>
                  <a:rPr lang="zh-CN" altLang="en-US" sz="2600" dirty="0"/>
                  <a:t>中相容的活动数目最多，故</a:t>
                </a:r>
                <a:r>
                  <a:rPr lang="en-US" altLang="zh-CN" sz="2600" dirty="0"/>
                  <a:t>B</a:t>
                </a:r>
                <a:r>
                  <a:rPr lang="zh-CN" altLang="en-US" sz="2600" dirty="0"/>
                  <a:t>也是最优的</a:t>
                </a:r>
                <a:endParaRPr lang="en-US" altLang="zh-CN" sz="2600" dirty="0"/>
              </a:p>
              <a:p>
                <a:pPr lvl="1"/>
                <a:r>
                  <a:rPr lang="zh-CN" altLang="en-US" sz="2600" dirty="0"/>
                  <a:t>由于</a:t>
                </a:r>
                <a:r>
                  <a:rPr lang="en-US" altLang="zh-CN" sz="2600" dirty="0"/>
                  <a:t>B</a:t>
                </a:r>
                <a:r>
                  <a:rPr lang="zh-CN" altLang="en-US" sz="2600" dirty="0"/>
                  <a:t>是以贪心策略开始，选择了第一个活动</a:t>
                </a:r>
                <a:r>
                  <a:rPr lang="en-US" altLang="zh-CN" sz="2600" dirty="0"/>
                  <a:t>1</a:t>
                </a:r>
                <a:r>
                  <a:rPr lang="zh-CN" altLang="en-US" sz="2600" dirty="0"/>
                  <a:t>，因此：</a:t>
                </a:r>
                <a:endParaRPr lang="en-US" altLang="zh-CN" sz="2600" dirty="0"/>
              </a:p>
              <a:p>
                <a:pPr marL="0" indent="0">
                  <a:buNone/>
                </a:pPr>
                <a:r>
                  <a:rPr lang="en-US" altLang="zh-CN" sz="2600" dirty="0"/>
                  <a:t>        </a:t>
                </a:r>
                <a:r>
                  <a:rPr lang="zh-CN" altLang="en-US" sz="2600" b="1" dirty="0">
                    <a:solidFill>
                      <a:srgbClr val="FF0000"/>
                    </a:solidFill>
                  </a:rPr>
                  <a:t>总是存在以贪心选择开始的最优方案</a:t>
                </a:r>
                <a:endParaRPr lang="zh-CN" altLang="en-US" sz="2600" dirty="0"/>
              </a:p>
              <a:p>
                <a:endParaRPr lang="zh-CN" altLang="en-US" dirty="0"/>
              </a:p>
            </p:txBody>
          </p:sp>
        </mc:Choice>
        <mc:Fallback xmlns="">
          <p:sp>
            <p:nvSpPr>
              <p:cNvPr id="3" name="内容占位符 2">
                <a:extLst>
                  <a:ext uri="{FF2B5EF4-FFF2-40B4-BE49-F238E27FC236}">
                    <a16:creationId xmlns:a16="http://schemas.microsoft.com/office/drawing/2014/main" id="{8EA782D2-8C4A-43A5-9297-B8C267BF3695}"/>
                  </a:ext>
                </a:extLst>
              </p:cNvPr>
              <p:cNvSpPr>
                <a:spLocks noGrp="1" noRot="1" noChangeAspect="1" noMove="1" noResize="1" noEditPoints="1" noAdjustHandles="1" noChangeArrowheads="1" noChangeShapeType="1" noTextEdit="1"/>
              </p:cNvSpPr>
              <p:nvPr>
                <p:ph idx="1"/>
              </p:nvPr>
            </p:nvSpPr>
            <p:spPr>
              <a:xfrm>
                <a:off x="123432" y="764364"/>
                <a:ext cx="8897136" cy="6077467"/>
              </a:xfrm>
              <a:blipFill>
                <a:blip r:embed="rId2"/>
                <a:stretch>
                  <a:fillRect l="-1027" t="-903" r="-27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303C649F-F3D9-492A-AE2D-829C2B286A28}"/>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8B5D2CEB-F783-43CC-AFFA-471941F2B0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15BDE8-2712-49BC-A572-F501F2FD10B3}"/>
              </a:ext>
            </a:extLst>
          </p:cNvPr>
          <p:cNvSpPr>
            <a:spLocks noGrp="1"/>
          </p:cNvSpPr>
          <p:nvPr>
            <p:ph type="sldNum" sz="quarter" idx="12"/>
          </p:nvPr>
        </p:nvSpPr>
        <p:spPr/>
        <p:txBody>
          <a:bodyPr/>
          <a:lstStyle/>
          <a:p>
            <a:fld id="{EEA58A3B-43CE-4AA0-90B5-EB47AFAFEB34}" type="slidenum">
              <a:rPr lang="zh-CN" altLang="en-US" smtClean="0"/>
              <a:pPr/>
              <a:t>26</a:t>
            </a:fld>
            <a:endParaRPr lang="zh-CN" altLang="en-US" dirty="0"/>
          </a:p>
        </p:txBody>
      </p:sp>
    </p:spTree>
    <p:extLst>
      <p:ext uri="{BB962C8B-B14F-4D97-AF65-F5344CB8AC3E}">
        <p14:creationId xmlns:p14="http://schemas.microsoft.com/office/powerpoint/2010/main" val="2431730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A5D6F-A046-44D6-8F2A-7A650C2A6C2C}"/>
              </a:ext>
            </a:extLst>
          </p:cNvPr>
          <p:cNvSpPr>
            <a:spLocks noGrp="1"/>
          </p:cNvSpPr>
          <p:nvPr>
            <p:ph type="title"/>
          </p:nvPr>
        </p:nvSpPr>
        <p:spPr/>
        <p:txBody>
          <a:bodyPr/>
          <a:lstStyle/>
          <a:p>
            <a:r>
              <a:rPr lang="zh-CN" altLang="en-US" dirty="0"/>
              <a:t>贪心选择性质证明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3E1450-6250-4EAB-B91B-D68F5190373E}"/>
                  </a:ext>
                </a:extLst>
              </p:cNvPr>
              <p:cNvSpPr>
                <a:spLocks noGrp="1"/>
              </p:cNvSpPr>
              <p:nvPr>
                <p:ph idx="1"/>
              </p:nvPr>
            </p:nvSpPr>
            <p:spPr>
              <a:xfrm>
                <a:off x="123432" y="764364"/>
                <a:ext cx="8897136" cy="6154596"/>
              </a:xfrm>
            </p:spPr>
            <p:txBody>
              <a:bodyPr>
                <a:noAutofit/>
              </a:bodyPr>
              <a:lstStyle/>
              <a:p>
                <a:pPr marL="0" indent="0">
                  <a:buNone/>
                </a:pPr>
                <a:r>
                  <a:rPr lang="zh-CN" altLang="en-US" dirty="0">
                    <a:solidFill>
                      <a:srgbClr val="000000"/>
                    </a:solidFill>
                  </a:rPr>
                  <a:t>证明</a:t>
                </a:r>
                <a:r>
                  <a:rPr lang="en-US" altLang="zh-CN" dirty="0">
                    <a:solidFill>
                      <a:srgbClr val="000000"/>
                    </a:solidFill>
                  </a:rPr>
                  <a:t>Step2. </a:t>
                </a:r>
                <a:r>
                  <a:rPr lang="zh-CN" altLang="en-US" dirty="0">
                    <a:solidFill>
                      <a:srgbClr val="000000"/>
                    </a:solidFill>
                  </a:rPr>
                  <a:t>每步所做贪心选择，将问题化简为一个更小的、与原问题具有相同形式的子问题</a:t>
                </a:r>
                <a:endParaRPr lang="en-US" altLang="zh-CN" dirty="0">
                  <a:solidFill>
                    <a:srgbClr val="000000"/>
                  </a:solidFill>
                </a:endParaRPr>
              </a:p>
              <a:p>
                <a:r>
                  <a:rPr lang="zh-CN" altLang="en-US" dirty="0">
                    <a:solidFill>
                      <a:srgbClr val="000000"/>
                    </a:solidFill>
                  </a:rPr>
                  <a:t>对问题</a:t>
                </a:r>
                <a:r>
                  <a:rPr lang="en-US" altLang="zh-CN" dirty="0">
                    <a:solidFill>
                      <a:srgbClr val="000000"/>
                    </a:solidFill>
                  </a:rPr>
                  <a:t>E={1, 2, 3, …,n}</a:t>
                </a:r>
                <a:r>
                  <a:rPr lang="zh-CN" altLang="en-US" dirty="0">
                    <a:solidFill>
                      <a:srgbClr val="000000"/>
                    </a:solidFill>
                  </a:rPr>
                  <a:t>，按照贪心选择选取活动</a:t>
                </a:r>
                <a:r>
                  <a:rPr lang="en-US" altLang="zh-CN" dirty="0">
                    <a:solidFill>
                      <a:srgbClr val="000000"/>
                    </a:solidFill>
                  </a:rPr>
                  <a:t>1</a:t>
                </a:r>
                <a:r>
                  <a:rPr lang="zh-CN" altLang="en-US" dirty="0">
                    <a:solidFill>
                      <a:srgbClr val="000000"/>
                    </a:solidFill>
                  </a:rPr>
                  <a:t>后，简化为对</a:t>
                </a:r>
                <a:r>
                  <a:rPr lang="en-US" altLang="zh-CN" dirty="0">
                    <a:solidFill>
                      <a:srgbClr val="000000"/>
                    </a:solidFill>
                  </a:rPr>
                  <a:t>E</a:t>
                </a:r>
                <a:r>
                  <a:rPr lang="zh-CN" altLang="en-US" dirty="0">
                    <a:solidFill>
                      <a:srgbClr val="000000"/>
                    </a:solidFill>
                  </a:rPr>
                  <a:t>中所有与</a:t>
                </a:r>
                <a:r>
                  <a:rPr lang="en-US" altLang="zh-CN" dirty="0">
                    <a:solidFill>
                      <a:srgbClr val="000000"/>
                    </a:solidFill>
                  </a:rPr>
                  <a:t>1</a:t>
                </a:r>
                <a:r>
                  <a:rPr lang="zh-CN" altLang="en-US" dirty="0">
                    <a:solidFill>
                      <a:srgbClr val="000000"/>
                    </a:solidFill>
                  </a:rPr>
                  <a:t>相容的活动组成的子问题</a:t>
                </a:r>
                <a:endParaRPr lang="en-US" altLang="zh-CN" dirty="0">
                  <a:solidFill>
                    <a:srgbClr val="000000"/>
                  </a:solidFill>
                </a:endParaRPr>
              </a:p>
              <a:p>
                <a:pPr marL="0" indent="0">
                  <a:buNone/>
                </a:pPr>
                <a:r>
                  <a:rPr lang="en-US" altLang="zh-CN" dirty="0">
                    <a:solidFill>
                      <a:srgbClr val="000000"/>
                    </a:solidFill>
                  </a:rPr>
                  <a:t>               </a:t>
                </a:r>
                <a14:m>
                  <m:oMath xmlns:m="http://schemas.openxmlformats.org/officeDocument/2006/math">
                    <m:sSup>
                      <m:sSupPr>
                        <m:ctrlPr>
                          <a:rPr lang="en-US" altLang="zh-CN" b="0" i="1" smtClean="0">
                            <a:solidFill>
                              <a:srgbClr val="000000"/>
                            </a:solidFill>
                            <a:latin typeface="Cambria Math" panose="02040503050406030204" pitchFamily="18" charset="0"/>
                            <a:ea typeface="Cambria Math"/>
                          </a:rPr>
                        </m:ctrlPr>
                      </m:sSupPr>
                      <m:e>
                        <m:r>
                          <m:rPr>
                            <m:sty m:val="p"/>
                          </m:rPr>
                          <a:rPr lang="en-US" altLang="zh-CN" b="0" i="0" smtClean="0">
                            <a:solidFill>
                              <a:srgbClr val="000000"/>
                            </a:solidFill>
                            <a:latin typeface="Cambria Math" panose="02040503050406030204" pitchFamily="18" charset="0"/>
                            <a:ea typeface="Cambria Math"/>
                          </a:rPr>
                          <m:t>E</m:t>
                        </m:r>
                      </m:e>
                      <m:sup>
                        <m:r>
                          <a:rPr lang="en-US" altLang="zh-CN" b="0" i="0" smtClean="0">
                            <a:solidFill>
                              <a:srgbClr val="000000"/>
                            </a:solidFill>
                            <a:latin typeface="Cambria Math" panose="02040503050406030204" pitchFamily="18" charset="0"/>
                            <a:ea typeface="Cambria Math"/>
                          </a:rPr>
                          <m:t>′</m:t>
                        </m:r>
                      </m:sup>
                    </m:sSup>
                    <m:r>
                      <a:rPr lang="en-US" altLang="zh-CN" b="0" i="0" smtClean="0">
                        <a:solidFill>
                          <a:srgbClr val="000000"/>
                        </a:solidFill>
                        <a:latin typeface="Cambria Math" panose="02040503050406030204" pitchFamily="18" charset="0"/>
                        <a:ea typeface="Cambria Math"/>
                      </a:rPr>
                      <m:t>={</m:t>
                    </m:r>
                    <m:r>
                      <m:rPr>
                        <m:sty m:val="p"/>
                      </m:rPr>
                      <a:rPr lang="en-US" altLang="zh-CN" b="0" i="0" smtClean="0">
                        <a:solidFill>
                          <a:srgbClr val="000000"/>
                        </a:solidFill>
                        <a:latin typeface="Cambria Math" panose="02040503050406030204" pitchFamily="18" charset="0"/>
                        <a:ea typeface="Cambria Math"/>
                      </a:rPr>
                      <m:t>i</m:t>
                    </m:r>
                    <m:r>
                      <a:rPr lang="en-US" altLang="zh-CN" i="1" smtClean="0">
                        <a:solidFill>
                          <a:srgbClr val="000000"/>
                        </a:solidFill>
                        <a:latin typeface="Cambria Math" panose="02040503050406030204" pitchFamily="18" charset="0"/>
                        <a:ea typeface="Cambria Math"/>
                      </a:rPr>
                      <m:t>∈</m:t>
                    </m:r>
                    <m:r>
                      <a:rPr lang="en-US" altLang="zh-CN" b="0" i="1" smtClean="0">
                        <a:solidFill>
                          <a:srgbClr val="000000"/>
                        </a:solidFill>
                        <a:latin typeface="Cambria Math" panose="02040503050406030204" pitchFamily="18" charset="0"/>
                        <a:ea typeface="Cambria Math"/>
                      </a:rPr>
                      <m:t>𝐸</m:t>
                    </m:r>
                    <m:r>
                      <a:rPr lang="en-US" altLang="zh-CN" b="0" i="1" smtClean="0">
                        <a:solidFill>
                          <a:srgbClr val="000000"/>
                        </a:solidFill>
                        <a:latin typeface="Cambria Math" panose="02040503050406030204" pitchFamily="18" charset="0"/>
                        <a:ea typeface="Cambria Math"/>
                      </a:rPr>
                      <m:t>:</m:t>
                    </m:r>
                    <m:sSub>
                      <m:sSubPr>
                        <m:ctrlPr>
                          <a:rPr lang="en-US" altLang="zh-CN" i="1">
                            <a:solidFill>
                              <a:srgbClr val="000000"/>
                            </a:solidFill>
                            <a:latin typeface="Cambria Math" panose="02040503050406030204" pitchFamily="18" charset="0"/>
                            <a:ea typeface="Cambria Math"/>
                          </a:rPr>
                        </m:ctrlPr>
                      </m:sSubPr>
                      <m:e>
                        <m:r>
                          <a:rPr lang="en-US" altLang="zh-CN" i="1">
                            <a:solidFill>
                              <a:srgbClr val="000000"/>
                            </a:solidFill>
                            <a:latin typeface="Cambria Math" panose="02040503050406030204" pitchFamily="18" charset="0"/>
                            <a:ea typeface="Cambria Math"/>
                          </a:rPr>
                          <m:t>𝑆</m:t>
                        </m:r>
                      </m:e>
                      <m:sub>
                        <m:r>
                          <a:rPr lang="en-US" altLang="zh-CN" i="1">
                            <a:solidFill>
                              <a:srgbClr val="000000"/>
                            </a:solidFill>
                            <a:latin typeface="Cambria Math" panose="02040503050406030204" pitchFamily="18" charset="0"/>
                            <a:ea typeface="Cambria Math"/>
                          </a:rPr>
                          <m:t>𝑖</m:t>
                        </m:r>
                      </m:sub>
                    </m:sSub>
                    <m:sSub>
                      <m:sSubPr>
                        <m:ctrlPr>
                          <a:rPr lang="en-US" altLang="zh-CN" i="1">
                            <a:solidFill>
                              <a:srgbClr val="000000"/>
                            </a:solidFill>
                            <a:latin typeface="Cambria Math" panose="02040503050406030204" pitchFamily="18" charset="0"/>
                            <a:ea typeface="Cambria Math"/>
                          </a:rPr>
                        </m:ctrlPr>
                      </m:sSubPr>
                      <m:e>
                        <m:r>
                          <a:rPr lang="en-US" altLang="zh-CN" i="1">
                            <a:solidFill>
                              <a:srgbClr val="000000"/>
                            </a:solidFill>
                            <a:latin typeface="Cambria Math" panose="02040503050406030204" pitchFamily="18" charset="0"/>
                            <a:ea typeface="Cambria Math"/>
                          </a:rPr>
                          <m:t>≥</m:t>
                        </m:r>
                        <m:r>
                          <a:rPr lang="en-US" altLang="zh-CN" i="1">
                            <a:solidFill>
                              <a:srgbClr val="000000"/>
                            </a:solidFill>
                            <a:latin typeface="Cambria Math" panose="02040503050406030204" pitchFamily="18" charset="0"/>
                            <a:ea typeface="Cambria Math"/>
                          </a:rPr>
                          <m:t>𝑓</m:t>
                        </m:r>
                      </m:e>
                      <m:sub>
                        <m:r>
                          <a:rPr lang="en-US" altLang="zh-CN" i="1">
                            <a:solidFill>
                              <a:srgbClr val="000000"/>
                            </a:solidFill>
                            <a:latin typeface="Cambria Math" panose="02040503050406030204" pitchFamily="18" charset="0"/>
                            <a:ea typeface="Cambria Math"/>
                          </a:rPr>
                          <m:t>1</m:t>
                        </m:r>
                      </m:sub>
                    </m:sSub>
                    <m:r>
                      <a:rPr lang="en-US" altLang="zh-CN" b="0" i="1" smtClean="0">
                        <a:solidFill>
                          <a:srgbClr val="000000"/>
                        </a:solidFill>
                        <a:latin typeface="Cambria Math" panose="02040503050406030204" pitchFamily="18" charset="0"/>
                        <a:ea typeface="Cambria Math"/>
                      </a:rPr>
                      <m:t>}</m:t>
                    </m:r>
                  </m:oMath>
                </a14:m>
                <a:endParaRPr lang="en-US" altLang="zh-CN" dirty="0">
                  <a:solidFill>
                    <a:srgbClr val="000000"/>
                  </a:solidFill>
                </a:endParaRPr>
              </a:p>
              <a:p>
                <a:pPr marL="0" indent="0">
                  <a:buNone/>
                </a:pPr>
                <a:r>
                  <a:rPr lang="zh-CN" altLang="en-US" dirty="0">
                    <a:solidFill>
                      <a:srgbClr val="000000"/>
                    </a:solidFill>
                  </a:rPr>
                  <a:t>，需要进一步证明，如果</a:t>
                </a:r>
                <a:r>
                  <a:rPr lang="en-US" altLang="zh-CN" dirty="0">
                    <a:solidFill>
                      <a:srgbClr val="000000"/>
                    </a:solidFill>
                  </a:rPr>
                  <a:t>A</a:t>
                </a:r>
                <a:r>
                  <a:rPr lang="zh-CN" altLang="en-US" dirty="0">
                    <a:solidFill>
                      <a:srgbClr val="000000"/>
                    </a:solidFill>
                  </a:rPr>
                  <a:t>是</a:t>
                </a:r>
                <a:r>
                  <a:rPr lang="en-US" altLang="zh-CN" dirty="0">
                    <a:solidFill>
                      <a:srgbClr val="000000"/>
                    </a:solidFill>
                  </a:rPr>
                  <a:t>E</a:t>
                </a:r>
                <a:r>
                  <a:rPr lang="zh-CN" altLang="en-US" dirty="0">
                    <a:solidFill>
                      <a:srgbClr val="000000"/>
                    </a:solidFill>
                  </a:rPr>
                  <a:t>的最优解，则</a:t>
                </a:r>
                <a:r>
                  <a:rPr lang="en-US" altLang="zh-CN" dirty="0">
                    <a:solidFill>
                      <a:srgbClr val="000000"/>
                    </a:solidFill>
                  </a:rPr>
                  <a:t>A’=A-{1}</a:t>
                </a:r>
                <a:r>
                  <a:rPr lang="zh-CN" altLang="en-US" dirty="0">
                    <a:solidFill>
                      <a:srgbClr val="000000"/>
                    </a:solidFill>
                  </a:rPr>
                  <a:t>是</a:t>
                </a:r>
                <a14:m>
                  <m:oMath xmlns:m="http://schemas.openxmlformats.org/officeDocument/2006/math">
                    <m:sSup>
                      <m:sSupPr>
                        <m:ctrlPr>
                          <a:rPr lang="en-US" altLang="zh-CN" i="1">
                            <a:solidFill>
                              <a:srgbClr val="000000"/>
                            </a:solidFill>
                            <a:latin typeface="Cambria Math" panose="02040503050406030204" pitchFamily="18" charset="0"/>
                            <a:ea typeface="Cambria Math"/>
                          </a:rPr>
                        </m:ctrlPr>
                      </m:sSupPr>
                      <m:e>
                        <m:r>
                          <m:rPr>
                            <m:sty m:val="p"/>
                          </m:rPr>
                          <a:rPr lang="en-US" altLang="zh-CN">
                            <a:solidFill>
                              <a:srgbClr val="000000"/>
                            </a:solidFill>
                            <a:latin typeface="Cambria Math" panose="02040503050406030204" pitchFamily="18" charset="0"/>
                            <a:ea typeface="Cambria Math"/>
                          </a:rPr>
                          <m:t>E</m:t>
                        </m:r>
                      </m:e>
                      <m:sup>
                        <m:r>
                          <a:rPr lang="en-US" altLang="zh-CN">
                            <a:solidFill>
                              <a:srgbClr val="000000"/>
                            </a:solidFill>
                            <a:latin typeface="Cambria Math" panose="02040503050406030204" pitchFamily="18" charset="0"/>
                            <a:ea typeface="Cambria Math"/>
                          </a:rPr>
                          <m:t>′</m:t>
                        </m:r>
                      </m:sup>
                    </m:sSup>
                  </m:oMath>
                </a14:m>
                <a:r>
                  <a:rPr lang="zh-CN" altLang="en-US" dirty="0">
                    <a:solidFill>
                      <a:srgbClr val="000000"/>
                    </a:solidFill>
                  </a:rPr>
                  <a:t>的最优解，采用反证法：</a:t>
                </a:r>
                <a:endParaRPr lang="en-US" altLang="zh-CN" dirty="0">
                  <a:solidFill>
                    <a:srgbClr val="000000"/>
                  </a:solidFill>
                </a:endParaRPr>
              </a:p>
              <a:p>
                <a:pPr lvl="1"/>
                <a:r>
                  <a:rPr lang="zh-CN" altLang="en-US" dirty="0">
                    <a:solidFill>
                      <a:srgbClr val="000000"/>
                    </a:solidFill>
                  </a:rPr>
                  <a:t>假设存在</a:t>
                </a:r>
                <a14:m>
                  <m:oMath xmlns:m="http://schemas.openxmlformats.org/officeDocument/2006/math">
                    <m:sSup>
                      <m:sSupPr>
                        <m:ctrlPr>
                          <a:rPr lang="en-US" altLang="zh-CN" i="1">
                            <a:solidFill>
                              <a:srgbClr val="000000"/>
                            </a:solidFill>
                            <a:latin typeface="Cambria Math" panose="02040503050406030204" pitchFamily="18" charset="0"/>
                            <a:ea typeface="Cambria Math"/>
                          </a:rPr>
                        </m:ctrlPr>
                      </m:sSupPr>
                      <m:e>
                        <m:r>
                          <m:rPr>
                            <m:sty m:val="p"/>
                          </m:rPr>
                          <a:rPr lang="en-US" altLang="zh-CN">
                            <a:solidFill>
                              <a:srgbClr val="000000"/>
                            </a:solidFill>
                            <a:latin typeface="Cambria Math" panose="02040503050406030204" pitchFamily="18" charset="0"/>
                            <a:ea typeface="Cambria Math"/>
                          </a:rPr>
                          <m:t>E</m:t>
                        </m:r>
                      </m:e>
                      <m:sup>
                        <m:r>
                          <a:rPr lang="en-US" altLang="zh-CN">
                            <a:solidFill>
                              <a:srgbClr val="000000"/>
                            </a:solidFill>
                            <a:latin typeface="Cambria Math" panose="02040503050406030204" pitchFamily="18" charset="0"/>
                            <a:ea typeface="Cambria Math"/>
                          </a:rPr>
                          <m:t>′</m:t>
                        </m:r>
                      </m:sup>
                    </m:sSup>
                  </m:oMath>
                </a14:m>
                <a:r>
                  <a:rPr lang="zh-CN" altLang="en-US" dirty="0">
                    <a:solidFill>
                      <a:srgbClr val="000000"/>
                    </a:solidFill>
                  </a:rPr>
                  <a:t>的另一个最优解</a:t>
                </a:r>
                <a:r>
                  <a:rPr lang="en-US" altLang="zh-CN" dirty="0">
                    <a:solidFill>
                      <a:srgbClr val="000000"/>
                    </a:solidFill>
                  </a:rPr>
                  <a:t>B’</a:t>
                </a:r>
                <a:r>
                  <a:rPr lang="zh-CN" altLang="en-US" dirty="0">
                    <a:solidFill>
                      <a:srgbClr val="000000"/>
                    </a:solidFill>
                  </a:rPr>
                  <a:t>，包含比</a:t>
                </a:r>
                <a:r>
                  <a:rPr lang="en-US" altLang="zh-CN" dirty="0">
                    <a:solidFill>
                      <a:srgbClr val="000000"/>
                    </a:solidFill>
                  </a:rPr>
                  <a:t>A’</a:t>
                </a:r>
                <a14:m>
                  <m:oMath xmlns:m="http://schemas.openxmlformats.org/officeDocument/2006/math">
                    <m:r>
                      <a:rPr lang="en-US" altLang="zh-CN" i="1" smtClean="0">
                        <a:solidFill>
                          <a:srgbClr val="000000"/>
                        </a:solidFill>
                        <a:latin typeface="Cambria Math" panose="02040503050406030204" pitchFamily="18" charset="0"/>
                        <a:ea typeface="Cambria Math"/>
                      </a:rPr>
                      <m:t> </m:t>
                    </m:r>
                  </m:oMath>
                </a14:m>
                <a:r>
                  <a:rPr lang="zh-CN" altLang="en-US" dirty="0">
                    <a:solidFill>
                      <a:srgbClr val="000000"/>
                    </a:solidFill>
                  </a:rPr>
                  <a:t>更多的活动</a:t>
                </a:r>
                <a:endParaRPr lang="en-US" altLang="zh-CN" dirty="0">
                  <a:solidFill>
                    <a:srgbClr val="000000"/>
                  </a:solidFill>
                </a:endParaRPr>
              </a:p>
              <a:p>
                <a:pPr lvl="1"/>
                <a:r>
                  <a:rPr lang="zh-CN" altLang="en-US" dirty="0">
                    <a:solidFill>
                      <a:srgbClr val="000000"/>
                    </a:solidFill>
                  </a:rPr>
                  <a:t>将活动</a:t>
                </a:r>
                <a:r>
                  <a:rPr lang="en-US" altLang="zh-CN" dirty="0">
                    <a:solidFill>
                      <a:srgbClr val="000000"/>
                    </a:solidFill>
                  </a:rPr>
                  <a:t>1</a:t>
                </a:r>
                <a:r>
                  <a:rPr lang="zh-CN" altLang="en-US" dirty="0">
                    <a:solidFill>
                      <a:srgbClr val="000000"/>
                    </a:solidFill>
                  </a:rPr>
                  <a:t>加到</a:t>
                </a:r>
                <a14:m>
                  <m:oMath xmlns:m="http://schemas.openxmlformats.org/officeDocument/2006/math">
                    <m:sSup>
                      <m:sSupPr>
                        <m:ctrlPr>
                          <a:rPr lang="en-US" altLang="zh-CN" i="1">
                            <a:solidFill>
                              <a:srgbClr val="000000"/>
                            </a:solidFill>
                            <a:latin typeface="Cambria Math" panose="02040503050406030204" pitchFamily="18" charset="0"/>
                            <a:ea typeface="Cambria Math"/>
                          </a:rPr>
                        </m:ctrlPr>
                      </m:sSupPr>
                      <m:e>
                        <m:r>
                          <a:rPr lang="en-US" altLang="zh-CN" i="1">
                            <a:solidFill>
                              <a:srgbClr val="000000"/>
                            </a:solidFill>
                            <a:latin typeface="Cambria Math" panose="02040503050406030204" pitchFamily="18" charset="0"/>
                            <a:ea typeface="Cambria Math"/>
                          </a:rPr>
                          <m:t>𝐵</m:t>
                        </m:r>
                      </m:e>
                      <m:sup>
                        <m:r>
                          <a:rPr lang="en-US" altLang="zh-CN">
                            <a:solidFill>
                              <a:srgbClr val="000000"/>
                            </a:solidFill>
                            <a:latin typeface="Cambria Math" panose="02040503050406030204" pitchFamily="18" charset="0"/>
                            <a:ea typeface="Cambria Math"/>
                          </a:rPr>
                          <m:t>′</m:t>
                        </m:r>
                      </m:sup>
                    </m:sSup>
                  </m:oMath>
                </a14:m>
                <a:r>
                  <a:rPr lang="zh-CN" altLang="en-US" dirty="0">
                    <a:solidFill>
                      <a:srgbClr val="000000"/>
                    </a:solidFill>
                  </a:rPr>
                  <a:t>中，得到</a:t>
                </a:r>
                <a:r>
                  <a:rPr lang="en-US" altLang="zh-CN" dirty="0">
                    <a:solidFill>
                      <a:srgbClr val="000000"/>
                    </a:solidFill>
                  </a:rPr>
                  <a:t> B=B’</a:t>
                </a:r>
                <a14:m>
                  <m:oMath xmlns:m="http://schemas.openxmlformats.org/officeDocument/2006/math">
                    <m:r>
                      <a:rPr lang="en-US" altLang="zh-CN" i="1">
                        <a:solidFill>
                          <a:srgbClr val="000000"/>
                        </a:solidFill>
                        <a:latin typeface="Cambria Math" panose="02040503050406030204" pitchFamily="18" charset="0"/>
                        <a:ea typeface="Cambria Math"/>
                      </a:rPr>
                      <m:t>∪</m:t>
                    </m:r>
                  </m:oMath>
                </a14:m>
                <a:r>
                  <a:rPr lang="en-US" altLang="zh-CN" dirty="0">
                    <a:solidFill>
                      <a:srgbClr val="000000"/>
                    </a:solidFill>
                  </a:rPr>
                  <a:t>{1}</a:t>
                </a:r>
                <a:r>
                  <a:rPr lang="zh-CN" altLang="en-US" dirty="0">
                    <a:solidFill>
                      <a:srgbClr val="000000"/>
                    </a:solidFill>
                  </a:rPr>
                  <a:t>也是</a:t>
                </a:r>
                <a:r>
                  <a:rPr lang="en-US" altLang="zh-CN" dirty="0">
                    <a:solidFill>
                      <a:srgbClr val="000000"/>
                    </a:solidFill>
                  </a:rPr>
                  <a:t>E</a:t>
                </a:r>
                <a:r>
                  <a:rPr lang="zh-CN" altLang="en-US" dirty="0">
                    <a:solidFill>
                      <a:srgbClr val="000000"/>
                    </a:solidFill>
                  </a:rPr>
                  <a:t>的一个最优解。但</a:t>
                </a:r>
                <a:r>
                  <a:rPr lang="en-US" altLang="zh-CN" dirty="0">
                    <a:solidFill>
                      <a:srgbClr val="000000"/>
                    </a:solidFill>
                  </a:rPr>
                  <a:t>B</a:t>
                </a:r>
                <a:r>
                  <a:rPr lang="zh-CN" altLang="en-US" dirty="0">
                    <a:solidFill>
                      <a:srgbClr val="000000"/>
                    </a:solidFill>
                  </a:rPr>
                  <a:t>中的活动比</a:t>
                </a:r>
                <a:r>
                  <a:rPr lang="en-US" altLang="zh-CN" dirty="0">
                    <a:solidFill>
                      <a:srgbClr val="000000"/>
                    </a:solidFill>
                  </a:rPr>
                  <a:t>A</a:t>
                </a:r>
                <a:r>
                  <a:rPr lang="zh-CN" altLang="en-US" dirty="0">
                    <a:solidFill>
                      <a:srgbClr val="000000"/>
                    </a:solidFill>
                  </a:rPr>
                  <a:t>多，与</a:t>
                </a:r>
                <a:r>
                  <a:rPr lang="en-US" altLang="zh-CN" dirty="0">
                    <a:solidFill>
                      <a:srgbClr val="000000"/>
                    </a:solidFill>
                  </a:rPr>
                  <a:t>A</a:t>
                </a:r>
                <a:r>
                  <a:rPr lang="zh-CN" altLang="en-US" dirty="0">
                    <a:solidFill>
                      <a:srgbClr val="000000"/>
                    </a:solidFill>
                  </a:rPr>
                  <a:t>是</a:t>
                </a:r>
                <a:r>
                  <a:rPr lang="en-US" altLang="zh-CN" dirty="0">
                    <a:solidFill>
                      <a:srgbClr val="000000"/>
                    </a:solidFill>
                  </a:rPr>
                  <a:t>E</a:t>
                </a:r>
                <a:r>
                  <a:rPr lang="zh-CN" altLang="en-US" dirty="0">
                    <a:solidFill>
                      <a:srgbClr val="000000"/>
                    </a:solidFill>
                  </a:rPr>
                  <a:t>的最优解相矛盾！</a:t>
                </a:r>
                <a:endParaRPr lang="en-US" altLang="zh-CN" dirty="0">
                  <a:solidFill>
                    <a:srgbClr val="000000"/>
                  </a:solidFill>
                </a:endParaRPr>
              </a:p>
            </p:txBody>
          </p:sp>
        </mc:Choice>
        <mc:Fallback xmlns="">
          <p:sp>
            <p:nvSpPr>
              <p:cNvPr id="3" name="内容占位符 2">
                <a:extLst>
                  <a:ext uri="{FF2B5EF4-FFF2-40B4-BE49-F238E27FC236}">
                    <a16:creationId xmlns:a16="http://schemas.microsoft.com/office/drawing/2014/main" id="{8A3E1450-6250-4EAB-B91B-D68F5190373E}"/>
                  </a:ext>
                </a:extLst>
              </p:cNvPr>
              <p:cNvSpPr>
                <a:spLocks noGrp="1" noRot="1" noChangeAspect="1" noMove="1" noResize="1" noEditPoints="1" noAdjustHandles="1" noChangeArrowheads="1" noChangeShapeType="1" noTextEdit="1"/>
              </p:cNvSpPr>
              <p:nvPr>
                <p:ph idx="1"/>
              </p:nvPr>
            </p:nvSpPr>
            <p:spPr>
              <a:xfrm>
                <a:off x="123432" y="764364"/>
                <a:ext cx="8897136" cy="6154596"/>
              </a:xfrm>
              <a:blipFill>
                <a:blip r:embed="rId2"/>
                <a:stretch>
                  <a:fillRect l="-1027" t="-198" r="-445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E64249C3-29F7-4D86-A0DB-4BBD8A798B1D}"/>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676A1252-243E-4A00-9F94-29F9AD05C3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A56226-E26C-4BDF-980D-56BF23EB5253}"/>
              </a:ext>
            </a:extLst>
          </p:cNvPr>
          <p:cNvSpPr>
            <a:spLocks noGrp="1"/>
          </p:cNvSpPr>
          <p:nvPr>
            <p:ph type="sldNum" sz="quarter" idx="12"/>
          </p:nvPr>
        </p:nvSpPr>
        <p:spPr/>
        <p:txBody>
          <a:bodyPr/>
          <a:lstStyle/>
          <a:p>
            <a:fld id="{EEA58A3B-43CE-4AA0-90B5-EB47AFAFEB34}" type="slidenum">
              <a:rPr lang="zh-CN" altLang="en-US" smtClean="0"/>
              <a:pPr/>
              <a:t>27</a:t>
            </a:fld>
            <a:endParaRPr lang="zh-CN" altLang="en-US" dirty="0"/>
          </a:p>
        </p:txBody>
      </p:sp>
    </p:spTree>
    <p:extLst>
      <p:ext uri="{BB962C8B-B14F-4D97-AF65-F5344CB8AC3E}">
        <p14:creationId xmlns:p14="http://schemas.microsoft.com/office/powerpoint/2010/main" val="1245333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1FF14-3ECE-482A-8E96-667303E9BABF}"/>
              </a:ext>
            </a:extLst>
          </p:cNvPr>
          <p:cNvSpPr>
            <a:spLocks noGrp="1"/>
          </p:cNvSpPr>
          <p:nvPr>
            <p:ph type="title"/>
          </p:nvPr>
        </p:nvSpPr>
        <p:spPr/>
        <p:txBody>
          <a:bodyPr/>
          <a:lstStyle/>
          <a:p>
            <a:r>
              <a:rPr lang="zh-CN" altLang="en-US" dirty="0"/>
              <a:t>活动安排问题的最优子结构性质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C2C353A-A77F-4C78-ABD2-600F2B1DCEA4}"/>
                  </a:ext>
                </a:extLst>
              </p:cNvPr>
              <p:cNvSpPr>
                <a:spLocks noGrp="1"/>
              </p:cNvSpPr>
              <p:nvPr>
                <p:ph idx="1"/>
              </p:nvPr>
            </p:nvSpPr>
            <p:spPr/>
            <p:txBody>
              <a:bodyPr/>
              <a:lstStyle/>
              <a:p>
                <a:r>
                  <a:rPr lang="zh-CN" altLang="en-US" dirty="0"/>
                  <a:t>最优子结构性质</a:t>
                </a:r>
                <a:endParaRPr lang="en-US" altLang="zh-CN" dirty="0"/>
              </a:p>
              <a:p>
                <a:pPr lvl="1"/>
                <a:r>
                  <a:rPr lang="zh-CN" altLang="en-US" dirty="0"/>
                  <a:t>一个问题的最优解包含了其子问题的最优解</a:t>
                </a:r>
                <a:endParaRPr lang="en-US" altLang="zh-CN" dirty="0"/>
              </a:p>
              <a:p>
                <a:r>
                  <a:rPr lang="zh-CN" altLang="en-US" dirty="0"/>
                  <a:t>例</a:t>
                </a:r>
                <a:r>
                  <a:rPr lang="en-US" altLang="zh-CN" dirty="0"/>
                  <a:t>1. </a:t>
                </a:r>
                <a:r>
                  <a:rPr lang="zh-CN" altLang="en-US" dirty="0"/>
                  <a:t>对结束时间非递减排序的活动集合</a:t>
                </a:r>
                <a:r>
                  <a:rPr lang="en-US" altLang="zh-CN" dirty="0"/>
                  <a:t>E={</a:t>
                </a:r>
                <a:r>
                  <a:rPr lang="en-US" altLang="zh-CN" sz="2800" b="1" dirty="0">
                    <a:solidFill>
                      <a:srgbClr val="FF0000"/>
                    </a:solidFill>
                  </a:rPr>
                  <a:t>1</a:t>
                </a:r>
                <a:r>
                  <a:rPr lang="en-US" altLang="zh-CN" dirty="0"/>
                  <a:t>,</a:t>
                </a:r>
                <a:r>
                  <a:rPr lang="zh-CN" altLang="en-US" dirty="0"/>
                  <a:t> </a:t>
                </a:r>
                <a:r>
                  <a:rPr lang="en-US" altLang="zh-CN" dirty="0"/>
                  <a:t>2,</a:t>
                </a:r>
                <a:r>
                  <a:rPr lang="zh-CN" altLang="en-US" dirty="0"/>
                  <a:t> </a:t>
                </a:r>
                <a:r>
                  <a:rPr lang="en-US" altLang="zh-CN" dirty="0"/>
                  <a:t>3,…,n}</a:t>
                </a:r>
                <a:r>
                  <a:rPr lang="zh-CN" altLang="en-US" dirty="0"/>
                  <a:t>，如果</a:t>
                </a:r>
                <a:endParaRPr lang="en-US" altLang="zh-CN" dirty="0"/>
              </a:p>
              <a:p>
                <a:pPr marL="0" indent="0">
                  <a:buNone/>
                </a:pPr>
                <a:r>
                  <a:rPr lang="en-US" altLang="zh-CN" dirty="0"/>
                  <a:t>                A={</a:t>
                </a:r>
                <a:r>
                  <a:rPr lang="en-US" altLang="zh-CN" sz="2800" b="1" dirty="0">
                    <a:solidFill>
                      <a:srgbClr val="FF0000"/>
                    </a:solidFill>
                  </a:rPr>
                  <a:t>1</a:t>
                </a:r>
                <a:r>
                  <a:rPr lang="en-US" altLang="zh-CN" dirty="0"/>
                  <a:t>,</a:t>
                </a:r>
                <a:r>
                  <a:rPr lang="zh-CN" altLang="en-US" dirty="0"/>
                  <a:t> </a:t>
                </a:r>
                <a:r>
                  <a:rPr lang="en-US" altLang="zh-CN" dirty="0"/>
                  <a:t>i</a:t>
                </a:r>
                <a:r>
                  <a:rPr lang="en-US" altLang="zh-CN" baseline="-25000" dirty="0"/>
                  <a:t>1</a:t>
                </a:r>
                <a:r>
                  <a:rPr lang="en-US" altLang="zh-CN" dirty="0"/>
                  <a:t>,</a:t>
                </a:r>
                <a:r>
                  <a:rPr lang="zh-CN" altLang="en-US" dirty="0"/>
                  <a:t> </a:t>
                </a:r>
                <a:r>
                  <a:rPr lang="en-US" altLang="zh-CN" dirty="0"/>
                  <a:t>i</a:t>
                </a:r>
                <a:r>
                  <a:rPr lang="en-US" altLang="zh-CN" baseline="-25000" dirty="0"/>
                  <a:t>2</a:t>
                </a:r>
                <a:r>
                  <a:rPr lang="en-US" altLang="zh-CN" dirty="0"/>
                  <a:t>,</a:t>
                </a:r>
                <a:r>
                  <a:rPr lang="zh-CN" altLang="en-US" dirty="0"/>
                  <a:t> </a:t>
                </a:r>
                <a:r>
                  <a:rPr lang="en-US" altLang="zh-CN" dirty="0"/>
                  <a:t>…,</a:t>
                </a:r>
                <a:r>
                  <a:rPr lang="zh-CN" altLang="en-US" dirty="0"/>
                  <a:t> </a:t>
                </a:r>
                <a:r>
                  <a:rPr lang="en-US" altLang="zh-CN" dirty="0"/>
                  <a:t>i</a:t>
                </a:r>
                <a:r>
                  <a:rPr lang="en-US" altLang="zh-CN" baseline="-25000" dirty="0"/>
                  <a:t>k-1</a:t>
                </a:r>
                <a:r>
                  <a:rPr lang="en-US" altLang="zh-CN" dirty="0"/>
                  <a:t>,</a:t>
                </a:r>
                <a:r>
                  <a:rPr lang="zh-CN" altLang="en-US" dirty="0"/>
                  <a:t> </a:t>
                </a:r>
                <a:r>
                  <a:rPr lang="en-US" altLang="zh-CN" dirty="0" err="1"/>
                  <a:t>i</a:t>
                </a:r>
                <a:r>
                  <a:rPr lang="en-US" altLang="zh-CN" baseline="-25000" dirty="0" err="1"/>
                  <a:t>k</a:t>
                </a:r>
                <a:r>
                  <a:rPr lang="en-US" altLang="zh-CN" dirty="0"/>
                  <a:t>}</a:t>
                </a:r>
              </a:p>
              <a:p>
                <a:pPr marL="0" indent="0">
                  <a:buNone/>
                </a:pPr>
                <a:r>
                  <a:rPr lang="zh-CN" altLang="en-US" dirty="0"/>
                  <a:t>    是一个最大相容集合，则</a:t>
                </a:r>
                <a:endParaRPr lang="en-US" altLang="zh-CN" dirty="0"/>
              </a:p>
              <a:p>
                <a:pPr marL="0" indent="0">
                  <a:buNone/>
                </a:pPr>
                <a:r>
                  <a:rPr lang="en-US" altLang="zh-CN" dirty="0"/>
                  <a:t>               A’=A-{1}= ={i</a:t>
                </a:r>
                <a:r>
                  <a:rPr lang="en-US" altLang="zh-CN" baseline="-25000" dirty="0"/>
                  <a:t>1</a:t>
                </a:r>
                <a:r>
                  <a:rPr lang="en-US" altLang="zh-CN" dirty="0"/>
                  <a:t>,</a:t>
                </a:r>
                <a:r>
                  <a:rPr lang="zh-CN" altLang="en-US" dirty="0"/>
                  <a:t> </a:t>
                </a:r>
                <a:r>
                  <a:rPr lang="en-US" altLang="zh-CN" dirty="0"/>
                  <a:t>i</a:t>
                </a:r>
                <a:r>
                  <a:rPr lang="en-US" altLang="zh-CN" baseline="-25000" dirty="0"/>
                  <a:t>2</a:t>
                </a:r>
                <a:r>
                  <a:rPr lang="en-US" altLang="zh-CN" dirty="0"/>
                  <a:t>,</a:t>
                </a:r>
                <a:r>
                  <a:rPr lang="zh-CN" altLang="en-US" dirty="0"/>
                  <a:t> </a:t>
                </a:r>
                <a:r>
                  <a:rPr lang="en-US" altLang="zh-CN" dirty="0"/>
                  <a:t>…,</a:t>
                </a:r>
                <a:r>
                  <a:rPr lang="zh-CN" altLang="en-US" dirty="0"/>
                  <a:t> </a:t>
                </a:r>
                <a:r>
                  <a:rPr lang="en-US" altLang="zh-CN" dirty="0"/>
                  <a:t>i</a:t>
                </a:r>
                <a:r>
                  <a:rPr lang="en-US" altLang="zh-CN" baseline="-25000" dirty="0"/>
                  <a:t>k-1</a:t>
                </a:r>
                <a:r>
                  <a:rPr lang="en-US" altLang="zh-CN" dirty="0"/>
                  <a:t>,</a:t>
                </a:r>
                <a:r>
                  <a:rPr lang="zh-CN" altLang="en-US" dirty="0"/>
                  <a:t> </a:t>
                </a:r>
                <a:r>
                  <a:rPr lang="en-US" altLang="zh-CN" dirty="0" err="1"/>
                  <a:t>i</a:t>
                </a:r>
                <a:r>
                  <a:rPr lang="en-US" altLang="zh-CN" baseline="-25000" dirty="0" err="1"/>
                  <a:t>k</a:t>
                </a:r>
                <a:r>
                  <a:rPr lang="en-US" altLang="zh-CN" dirty="0"/>
                  <a:t>}</a:t>
                </a:r>
              </a:p>
              <a:p>
                <a:pPr marL="0" indent="0">
                  <a:buNone/>
                </a:pPr>
                <a:r>
                  <a:rPr lang="en-US" altLang="zh-CN" dirty="0"/>
                  <a:t>    </a:t>
                </a:r>
                <a:r>
                  <a:rPr lang="zh-CN" altLang="en-US" dirty="0"/>
                  <a:t>是子问题</a:t>
                </a:r>
                <a:endParaRPr lang="en-US" altLang="zh-CN" dirty="0"/>
              </a:p>
              <a:p>
                <a:pPr marL="0" indent="0">
                  <a:buNone/>
                </a:pPr>
                <a:r>
                  <a:rPr lang="en-US" altLang="zh-CN" dirty="0"/>
                  <a:t>               E’={</a:t>
                </a:r>
                <a:r>
                  <a:rPr lang="en-US" altLang="zh-CN" dirty="0" err="1"/>
                  <a:t>i</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E, </a:t>
                </a:r>
                <a:r>
                  <a:rPr lang="en-US" altLang="zh-CN" dirty="0" err="1"/>
                  <a:t>s</a:t>
                </a:r>
                <a:r>
                  <a:rPr lang="en-US" altLang="zh-CN" baseline="-25000" dirty="0" err="1"/>
                  <a:t>i</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f</a:t>
                </a:r>
                <a:r>
                  <a:rPr lang="en-US" altLang="zh-CN" baseline="-25000" dirty="0"/>
                  <a:t>1</a:t>
                </a:r>
                <a:r>
                  <a:rPr lang="en-US" altLang="zh-CN" dirty="0"/>
                  <a:t>}=E-{j</a:t>
                </a:r>
                <a14:m>
                  <m:oMath xmlns:m="http://schemas.openxmlformats.org/officeDocument/2006/math">
                    <m:r>
                      <a:rPr lang="en-US" altLang="zh-CN" i="1">
                        <a:latin typeface="Cambria Math" panose="02040503050406030204" pitchFamily="18" charset="0"/>
                        <a:ea typeface="Cambria Math" panose="02040503050406030204" pitchFamily="18" charset="0"/>
                      </a:rPr>
                      <m:t>∈ </m:t>
                    </m:r>
                  </m:oMath>
                </a14:m>
                <a:r>
                  <a:rPr lang="en-US" altLang="zh-CN" dirty="0" err="1"/>
                  <a:t>E</a:t>
                </a:r>
                <a:r>
                  <a:rPr lang="en-US" altLang="zh-CN" dirty="0"/>
                  <a:t>, </a:t>
                </a:r>
                <a:r>
                  <a:rPr lang="en-US" altLang="zh-CN" dirty="0" err="1"/>
                  <a:t>s</a:t>
                </a:r>
                <a:r>
                  <a:rPr lang="en-US" altLang="zh-CN" baseline="-25000" dirty="0" err="1"/>
                  <a:t>j</a:t>
                </a:r>
                <a:r>
                  <a:rPr lang="en-US" altLang="zh-CN" dirty="0"/>
                  <a:t>&lt;f</a:t>
                </a:r>
                <a:r>
                  <a:rPr lang="en-US" altLang="zh-CN" baseline="-25000" dirty="0"/>
                  <a:t>1</a:t>
                </a:r>
                <a:r>
                  <a:rPr lang="en-US" altLang="zh-CN" dirty="0"/>
                  <a:t>}</a:t>
                </a:r>
              </a:p>
              <a:p>
                <a:pPr marL="0" indent="0">
                  <a:buNone/>
                </a:pPr>
                <a:r>
                  <a:rPr lang="en-US" altLang="zh-CN" dirty="0"/>
                  <a:t>    </a:t>
                </a:r>
                <a:r>
                  <a:rPr lang="zh-CN" altLang="en-US" dirty="0"/>
                  <a:t>的最优解</a:t>
                </a:r>
                <a:endParaRPr lang="en-US" altLang="zh-CN" dirty="0"/>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C2C353A-A77F-4C78-ABD2-600F2B1DCEA4}"/>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EBD6CBA-B938-4C1F-951C-3D98FA48A77C}"/>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881D15FF-BD94-4B6D-845E-22765CD1E3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DE6399-D533-4528-8B9F-9741D159E854}"/>
              </a:ext>
            </a:extLst>
          </p:cNvPr>
          <p:cNvSpPr>
            <a:spLocks noGrp="1"/>
          </p:cNvSpPr>
          <p:nvPr>
            <p:ph type="sldNum" sz="quarter" idx="12"/>
          </p:nvPr>
        </p:nvSpPr>
        <p:spPr/>
        <p:txBody>
          <a:bodyPr/>
          <a:lstStyle/>
          <a:p>
            <a:fld id="{EEA58A3B-43CE-4AA0-90B5-EB47AFAFEB34}" type="slidenum">
              <a:rPr lang="zh-CN" altLang="en-US" smtClean="0"/>
              <a:pPr/>
              <a:t>28</a:t>
            </a:fld>
            <a:endParaRPr lang="zh-CN" altLang="en-US" dirty="0"/>
          </a:p>
        </p:txBody>
      </p:sp>
      <p:sp>
        <p:nvSpPr>
          <p:cNvPr id="7" name="TextBox 2">
            <a:extLst>
              <a:ext uri="{FF2B5EF4-FFF2-40B4-BE49-F238E27FC236}">
                <a16:creationId xmlns:a16="http://schemas.microsoft.com/office/drawing/2014/main" id="{CC2EAFCA-E50E-42C9-A258-5AF753B44B9E}"/>
              </a:ext>
            </a:extLst>
          </p:cNvPr>
          <p:cNvSpPr txBox="1"/>
          <p:nvPr/>
        </p:nvSpPr>
        <p:spPr>
          <a:xfrm>
            <a:off x="0" y="5875260"/>
            <a:ext cx="9144000" cy="707886"/>
          </a:xfrm>
          <a:prstGeom prst="rect">
            <a:avLst/>
          </a:prstGeom>
          <a:solidFill>
            <a:srgbClr val="FFFF00"/>
          </a:solidFill>
        </p:spPr>
        <p:txBody>
          <a:bodyPr wrap="square" rtlCol="0">
            <a:spAutoFit/>
          </a:bodyPr>
          <a:lstStyle/>
          <a:p>
            <a:r>
              <a:rPr lang="en-US" altLang="zh-CN" sz="2000" dirty="0">
                <a:ea typeface="微软雅黑 Light" panose="020B0502040204020203" pitchFamily="34" charset="-122"/>
                <a:cs typeface="Times New Roman" pitchFamily="18" charset="0"/>
              </a:rPr>
              <a:t>j</a:t>
            </a:r>
            <a:r>
              <a:rPr lang="zh-CN" altLang="en-US" sz="2000" dirty="0">
                <a:ea typeface="微软雅黑 Light" panose="020B0502040204020203" pitchFamily="34" charset="-122"/>
                <a:cs typeface="Times New Roman" pitchFamily="18" charset="0"/>
              </a:rPr>
              <a:t>的开始时间在</a:t>
            </a:r>
            <a:r>
              <a:rPr lang="en-US" altLang="zh-CN" sz="2000" dirty="0">
                <a:ea typeface="微软雅黑 Light" panose="020B0502040204020203" pitchFamily="34" charset="-122"/>
                <a:cs typeface="Times New Roman" pitchFamily="18" charset="0"/>
              </a:rPr>
              <a:t>1</a:t>
            </a:r>
            <a:r>
              <a:rPr lang="zh-CN" altLang="en-US" sz="2000" dirty="0">
                <a:ea typeface="微软雅黑 Light" panose="020B0502040204020203" pitchFamily="34" charset="-122"/>
                <a:cs typeface="Times New Roman" pitchFamily="18" charset="0"/>
              </a:rPr>
              <a:t>结束之前，</a:t>
            </a:r>
            <a:r>
              <a:rPr lang="en-US" altLang="zh-CN" sz="2000" dirty="0" err="1">
                <a:ea typeface="微软雅黑 Light" panose="020B0502040204020203" pitchFamily="34" charset="-122"/>
                <a:cs typeface="Times New Roman" pitchFamily="18" charset="0"/>
              </a:rPr>
              <a:t>s</a:t>
            </a:r>
            <a:r>
              <a:rPr lang="en-US" altLang="zh-CN" sz="2000" baseline="-25000" dirty="0" err="1">
                <a:ea typeface="微软雅黑 Light" panose="020B0502040204020203" pitchFamily="34" charset="-122"/>
                <a:cs typeface="Times New Roman" pitchFamily="18" charset="0"/>
              </a:rPr>
              <a:t>j</a:t>
            </a:r>
            <a:r>
              <a:rPr lang="en-US" altLang="zh-CN" sz="2000" dirty="0">
                <a:ea typeface="微软雅黑 Light" panose="020B0502040204020203" pitchFamily="34" charset="-122"/>
                <a:cs typeface="Times New Roman" pitchFamily="18" charset="0"/>
              </a:rPr>
              <a:t>&lt;f</a:t>
            </a:r>
            <a:r>
              <a:rPr lang="en-US" altLang="zh-CN" sz="2000" baseline="-25000" dirty="0">
                <a:ea typeface="微软雅黑 Light" panose="020B0502040204020203" pitchFamily="34" charset="-122"/>
                <a:cs typeface="Times New Roman" pitchFamily="18" charset="0"/>
              </a:rPr>
              <a:t>1</a:t>
            </a:r>
            <a:r>
              <a:rPr lang="en-US" altLang="zh-CN"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 j</a:t>
            </a:r>
            <a:r>
              <a:rPr lang="zh-CN" altLang="en-US"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的结束时间在</a:t>
            </a:r>
            <a:r>
              <a:rPr lang="zh-CN" altLang="en-US" sz="2000" dirty="0">
                <a:ea typeface="微软雅黑 Light" panose="020B0502040204020203" pitchFamily="34" charset="-122"/>
                <a:cs typeface="Times New Roman" pitchFamily="18" charset="0"/>
              </a:rPr>
              <a:t>活动</a:t>
            </a:r>
            <a:r>
              <a:rPr lang="en-US" altLang="zh-CN" sz="2000" dirty="0">
                <a:ea typeface="微软雅黑 Light" panose="020B0502040204020203" pitchFamily="34" charset="-122"/>
                <a:cs typeface="Times New Roman" pitchFamily="18" charset="0"/>
              </a:rPr>
              <a:t>1</a:t>
            </a:r>
            <a:r>
              <a:rPr lang="zh-CN" altLang="en-US" sz="2000" dirty="0">
                <a:ea typeface="微软雅黑 Light" panose="020B0502040204020203" pitchFamily="34" charset="-122"/>
                <a:cs typeface="Times New Roman" pitchFamily="18" charset="0"/>
              </a:rPr>
              <a:t>结束之后，</a:t>
            </a:r>
            <a:r>
              <a:rPr lang="en-US" altLang="zh-CN" sz="2000" dirty="0" err="1">
                <a:ea typeface="微软雅黑 Light" panose="020B0502040204020203" pitchFamily="34" charset="-122"/>
                <a:cs typeface="Times New Roman" pitchFamily="18" charset="0"/>
              </a:rPr>
              <a:t>f</a:t>
            </a:r>
            <a:r>
              <a:rPr lang="en-US" altLang="zh-CN" sz="2000" baseline="-25000" dirty="0" err="1">
                <a:ea typeface="微软雅黑 Light" panose="020B0502040204020203" pitchFamily="34" charset="-122"/>
                <a:cs typeface="Times New Roman" pitchFamily="18" charset="0"/>
              </a:rPr>
              <a:t>j</a:t>
            </a:r>
            <a:r>
              <a:rPr lang="en-US" altLang="zh-CN" sz="2000" dirty="0">
                <a:ea typeface="微软雅黑 Light" panose="020B0502040204020203" pitchFamily="34" charset="-122"/>
                <a:cs typeface="Times New Roman" pitchFamily="18" charset="0"/>
              </a:rPr>
              <a:t>&gt;f</a:t>
            </a:r>
            <a:r>
              <a:rPr lang="en-US" altLang="zh-CN" sz="2000" baseline="-25000" dirty="0">
                <a:ea typeface="微软雅黑 Light" panose="020B0502040204020203" pitchFamily="34" charset="-122"/>
                <a:cs typeface="Times New Roman" pitchFamily="18" charset="0"/>
              </a:rPr>
              <a:t>1 </a:t>
            </a:r>
          </a:p>
          <a:p>
            <a:r>
              <a:rPr lang="en-US" altLang="zh-CN" sz="2000" dirty="0">
                <a:ea typeface="微软雅黑 Light" panose="020B0502040204020203" pitchFamily="34" charset="-122"/>
                <a:cs typeface="Times New Roman" pitchFamily="18" charset="0"/>
              </a:rPr>
              <a:t>—</a:t>
            </a:r>
            <a:r>
              <a:rPr lang="zh-CN" altLang="en-US" sz="2000" dirty="0">
                <a:ea typeface="微软雅黑 Light" panose="020B0502040204020203" pitchFamily="34" charset="-122"/>
                <a:cs typeface="Times New Roman" pitchFamily="18" charset="0"/>
              </a:rPr>
              <a:t>活动</a:t>
            </a:r>
            <a:r>
              <a:rPr lang="en-US" altLang="zh-CN" sz="2000" dirty="0">
                <a:ea typeface="微软雅黑 Light" panose="020B0502040204020203" pitchFamily="34" charset="-122"/>
                <a:cs typeface="Times New Roman" pitchFamily="18" charset="0"/>
              </a:rPr>
              <a:t>1</a:t>
            </a:r>
            <a:r>
              <a:rPr lang="zh-CN" altLang="en-US" sz="2000" dirty="0">
                <a:ea typeface="微软雅黑 Light" panose="020B0502040204020203" pitchFamily="34" charset="-122"/>
                <a:cs typeface="Times New Roman" pitchFamily="18" charset="0"/>
              </a:rPr>
              <a:t>最早结束</a:t>
            </a:r>
            <a:r>
              <a:rPr lang="en-US" altLang="zh-CN" sz="2000" dirty="0">
                <a:ea typeface="微软雅黑 Light" panose="020B0502040204020203" pitchFamily="34" charset="-122"/>
                <a:cs typeface="Times New Roman" pitchFamily="18" charset="0"/>
              </a:rPr>
              <a:t> </a:t>
            </a:r>
            <a:r>
              <a:rPr lang="zh-CN" altLang="en-US" sz="2000" dirty="0">
                <a:ea typeface="微软雅黑 Light" panose="020B0502040204020203" pitchFamily="34" charset="-122"/>
                <a:cs typeface="Times New Roman" pitchFamily="18" charset="0"/>
              </a:rPr>
              <a:t>，</a:t>
            </a:r>
            <a:r>
              <a:rPr lang="en-US" altLang="zh-CN" sz="2000" dirty="0">
                <a:ea typeface="微软雅黑 Light" panose="020B0502040204020203" pitchFamily="34" charset="-122"/>
                <a:cs typeface="Times New Roman" pitchFamily="18" charset="0"/>
              </a:rPr>
              <a:t>f</a:t>
            </a:r>
            <a:r>
              <a:rPr lang="en-US" altLang="zh-CN" sz="2000" baseline="-25000" dirty="0">
                <a:ea typeface="微软雅黑 Light" panose="020B0502040204020203" pitchFamily="34" charset="-122"/>
                <a:cs typeface="Times New Roman" pitchFamily="18" charset="0"/>
              </a:rPr>
              <a:t>1</a:t>
            </a:r>
            <a:r>
              <a:rPr lang="zh-CN" altLang="en-US" sz="2000" dirty="0">
                <a:ea typeface="微软雅黑 Light" panose="020B0502040204020203" pitchFamily="34" charset="-122"/>
                <a:cs typeface="Times New Roman" pitchFamily="18" charset="0"/>
              </a:rPr>
              <a:t>最小</a:t>
            </a:r>
            <a:r>
              <a:rPr lang="zh-CN" altLang="en-US"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a:t>
            </a:r>
            <a:r>
              <a:rPr lang="en-US" altLang="zh-CN"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j</a:t>
            </a:r>
            <a:r>
              <a:rPr lang="zh-CN" altLang="en-US"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与</a:t>
            </a:r>
            <a:r>
              <a:rPr lang="en-US" altLang="zh-CN"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1</a:t>
            </a:r>
            <a:r>
              <a:rPr lang="zh-CN" altLang="en-US" sz="2000" dirty="0">
                <a:solidFill>
                  <a:srgbClr val="000000"/>
                </a:solidFill>
                <a:effectLst>
                  <a:outerShdw blurRad="38100" dist="38100" dir="2700000" algn="tl">
                    <a:srgbClr val="C0C0C0"/>
                  </a:outerShdw>
                </a:effectLst>
                <a:ea typeface="微软雅黑 Light" panose="020B0502040204020203" pitchFamily="34" charset="-122"/>
                <a:cs typeface="Times New Roman" pitchFamily="18" charset="0"/>
              </a:rPr>
              <a:t>不相容</a:t>
            </a:r>
            <a:r>
              <a:rPr lang="en-US" altLang="zh-CN" sz="2000" dirty="0">
                <a:ea typeface="微软雅黑 Light" panose="020B0502040204020203" pitchFamily="34" charset="-122"/>
                <a:cs typeface="Times New Roman" pitchFamily="18" charset="0"/>
              </a:rPr>
              <a:t>;    i</a:t>
            </a:r>
            <a:r>
              <a:rPr lang="zh-CN" altLang="en-US" sz="2000" dirty="0">
                <a:ea typeface="微软雅黑 Light" panose="020B0502040204020203" pitchFamily="34" charset="-122"/>
                <a:cs typeface="Times New Roman" pitchFamily="18" charset="0"/>
              </a:rPr>
              <a:t>的开始时间</a:t>
            </a:r>
            <a:r>
              <a:rPr lang="en-US" altLang="zh-CN" sz="2000" dirty="0">
                <a:ea typeface="微软雅黑 Light" panose="020B0502040204020203" pitchFamily="34" charset="-122"/>
                <a:cs typeface="Times New Roman" pitchFamily="18" charset="0"/>
              </a:rPr>
              <a:t>f</a:t>
            </a:r>
            <a:r>
              <a:rPr lang="en-US" altLang="zh-CN" sz="2000" baseline="-25000" dirty="0">
                <a:ea typeface="微软雅黑 Light" panose="020B0502040204020203" pitchFamily="34" charset="-122"/>
                <a:cs typeface="Times New Roman" pitchFamily="18" charset="0"/>
              </a:rPr>
              <a:t>i</a:t>
            </a:r>
            <a:r>
              <a:rPr lang="zh-CN" altLang="en-US" sz="2000" dirty="0">
                <a:ea typeface="微软雅黑 Light" panose="020B0502040204020203" pitchFamily="34" charset="-122"/>
                <a:cs typeface="Times New Roman" pitchFamily="18" charset="0"/>
              </a:rPr>
              <a:t>在活动</a:t>
            </a:r>
            <a:r>
              <a:rPr lang="en-US" altLang="zh-CN" sz="2000" dirty="0">
                <a:ea typeface="微软雅黑 Light" panose="020B0502040204020203" pitchFamily="34" charset="-122"/>
                <a:cs typeface="Times New Roman" pitchFamily="18" charset="0"/>
              </a:rPr>
              <a:t>1</a:t>
            </a:r>
            <a:r>
              <a:rPr lang="zh-CN" altLang="en-US" sz="2000" dirty="0">
                <a:ea typeface="微软雅黑 Light" panose="020B0502040204020203" pitchFamily="34" charset="-122"/>
                <a:cs typeface="Times New Roman" pitchFamily="18" charset="0"/>
              </a:rPr>
              <a:t>结束之后，</a:t>
            </a:r>
            <a:r>
              <a:rPr lang="en-US" altLang="zh-CN" sz="2000" dirty="0" err="1">
                <a:ea typeface="微软雅黑 Light" panose="020B0502040204020203" pitchFamily="34" charset="-122"/>
                <a:cs typeface="Times New Roman" pitchFamily="18" charset="0"/>
              </a:rPr>
              <a:t>s</a:t>
            </a:r>
            <a:r>
              <a:rPr lang="en-US" altLang="zh-CN" sz="2000" baseline="-25000" dirty="0" err="1">
                <a:ea typeface="微软雅黑 Light" panose="020B0502040204020203" pitchFamily="34" charset="-122"/>
                <a:cs typeface="Times New Roman" pitchFamily="18" charset="0"/>
              </a:rPr>
              <a:t>i</a:t>
            </a:r>
            <a:r>
              <a:rPr lang="en-US" altLang="zh-CN" sz="2000" dirty="0">
                <a:ea typeface="微软雅黑 Light" panose="020B0502040204020203" pitchFamily="34" charset="-122"/>
                <a:cs typeface="Times New Roman" pitchFamily="18" charset="0"/>
              </a:rPr>
              <a:t>&gt;=f</a:t>
            </a:r>
            <a:r>
              <a:rPr lang="en-US" altLang="zh-CN" sz="2000" baseline="-25000" dirty="0">
                <a:ea typeface="微软雅黑 Light" panose="020B0502040204020203" pitchFamily="34" charset="-122"/>
                <a:cs typeface="Times New Roman" pitchFamily="18" charset="0"/>
              </a:rPr>
              <a:t>1</a:t>
            </a:r>
            <a:endParaRPr lang="zh-CN" altLang="en-US" sz="2000" baseline="-25000" dirty="0">
              <a:ea typeface="微软雅黑 Light" panose="020B0502040204020203" pitchFamily="34" charset="-122"/>
              <a:cs typeface="Times New Roman" pitchFamily="18" charset="0"/>
            </a:endParaRPr>
          </a:p>
        </p:txBody>
      </p:sp>
      <p:sp>
        <p:nvSpPr>
          <p:cNvPr id="8" name="TextBox 1">
            <a:extLst>
              <a:ext uri="{FF2B5EF4-FFF2-40B4-BE49-F238E27FC236}">
                <a16:creationId xmlns:a16="http://schemas.microsoft.com/office/drawing/2014/main" id="{45ECBCCE-1466-42F1-AB8D-3D0B0872E590}"/>
              </a:ext>
            </a:extLst>
          </p:cNvPr>
          <p:cNvSpPr txBox="1"/>
          <p:nvPr/>
        </p:nvSpPr>
        <p:spPr>
          <a:xfrm>
            <a:off x="6752492" y="2348880"/>
            <a:ext cx="2391508" cy="3046988"/>
          </a:xfrm>
          <a:prstGeom prst="rect">
            <a:avLst/>
          </a:prstGeom>
          <a:solidFill>
            <a:schemeClr val="bg1">
              <a:lumMod val="85000"/>
            </a:schemeClr>
          </a:solidFill>
        </p:spPr>
        <p:txBody>
          <a:bodyPr wrap="square">
            <a:spAutoFit/>
          </a:bodyPr>
          <a:lstStyle/>
          <a:p>
            <a:pPr>
              <a:defRPr/>
            </a:pPr>
            <a:r>
              <a:rPr lang="en-US" altLang="zh-CN" sz="2400" dirty="0">
                <a:solidFill>
                  <a:srgbClr val="1C1C1C"/>
                </a:solidFill>
                <a:ea typeface="微软雅黑 Light" panose="020B0502040204020203" pitchFamily="34" charset="-122"/>
              </a:rPr>
              <a:t>1. </a:t>
            </a:r>
            <a:r>
              <a:rPr lang="zh-CN" altLang="en-US" sz="2400" dirty="0">
                <a:solidFill>
                  <a:srgbClr val="1C1C1C"/>
                </a:solidFill>
                <a:ea typeface="微软雅黑 Light" panose="020B0502040204020203" pitchFamily="34" charset="-122"/>
              </a:rPr>
              <a:t>活动</a:t>
            </a:r>
            <a:r>
              <a:rPr lang="en-US" altLang="zh-CN" sz="2400" b="1" dirty="0">
                <a:solidFill>
                  <a:srgbClr val="FF0000"/>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一定在最优解</a:t>
            </a:r>
            <a:r>
              <a:rPr lang="en-US" altLang="zh-CN" sz="2400" dirty="0">
                <a:solidFill>
                  <a:srgbClr val="1C1C1C"/>
                </a:solidFill>
                <a:ea typeface="微软雅黑 Light" panose="020B0502040204020203" pitchFamily="34" charset="-122"/>
              </a:rPr>
              <a:t>A</a:t>
            </a:r>
            <a:r>
              <a:rPr lang="zh-CN" altLang="en-US" sz="2400" dirty="0">
                <a:solidFill>
                  <a:srgbClr val="1C1C1C"/>
                </a:solidFill>
                <a:ea typeface="微软雅黑 Light" panose="020B0502040204020203" pitchFamily="34" charset="-122"/>
              </a:rPr>
              <a:t>中</a:t>
            </a:r>
          </a:p>
          <a:p>
            <a:pPr>
              <a:defRPr/>
            </a:pPr>
            <a:r>
              <a:rPr lang="en-US" altLang="zh-CN" sz="2400" dirty="0">
                <a:solidFill>
                  <a:srgbClr val="1C1C1C"/>
                </a:solidFill>
                <a:ea typeface="微软雅黑 Light" panose="020B0502040204020203" pitchFamily="34" charset="-122"/>
              </a:rPr>
              <a:t>2. </a:t>
            </a:r>
            <a:r>
              <a:rPr lang="zh-CN" altLang="en-US" sz="2400" dirty="0">
                <a:solidFill>
                  <a:srgbClr val="1C1C1C"/>
                </a:solidFill>
                <a:ea typeface="微软雅黑 Light" panose="020B0502040204020203" pitchFamily="34" charset="-122"/>
              </a:rPr>
              <a:t>去除在活动</a:t>
            </a:r>
            <a:r>
              <a:rPr lang="en-US" altLang="zh-CN" sz="2400" b="1" dirty="0">
                <a:solidFill>
                  <a:srgbClr val="FF0000"/>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结束前开始的、与</a:t>
            </a:r>
            <a:r>
              <a:rPr lang="en-US" altLang="zh-CN" sz="2400" dirty="0">
                <a:solidFill>
                  <a:srgbClr val="1C1C1C"/>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不相容的活动</a:t>
            </a:r>
            <a:r>
              <a:rPr lang="en-US" altLang="zh-CN" sz="2400" dirty="0">
                <a:solidFill>
                  <a:srgbClr val="1C1C1C"/>
                </a:solidFill>
                <a:ea typeface="微软雅黑 Light" panose="020B0502040204020203" pitchFamily="34" charset="-122"/>
              </a:rPr>
              <a:t>j</a:t>
            </a:r>
            <a:r>
              <a:rPr lang="zh-CN" altLang="en-US" sz="2400" dirty="0">
                <a:solidFill>
                  <a:srgbClr val="1C1C1C"/>
                </a:solidFill>
                <a:ea typeface="微软雅黑 Light" panose="020B0502040204020203" pitchFamily="34" charset="-122"/>
              </a:rPr>
              <a:t>，得到子问题</a:t>
            </a:r>
            <a:endParaRPr lang="en-US" altLang="zh-CN" sz="2400" dirty="0">
              <a:solidFill>
                <a:srgbClr val="1C1C1C"/>
              </a:solidFill>
              <a:ea typeface="微软雅黑 Light" panose="020B0502040204020203" pitchFamily="34" charset="-122"/>
            </a:endParaRPr>
          </a:p>
          <a:p>
            <a:pPr>
              <a:defRPr/>
            </a:pPr>
            <a:r>
              <a:rPr lang="en-US" altLang="zh-CN" sz="2400" dirty="0">
                <a:solidFill>
                  <a:srgbClr val="1C1C1C"/>
                </a:solidFill>
                <a:ea typeface="微软雅黑 Light" panose="020B0502040204020203" pitchFamily="34" charset="-122"/>
              </a:rPr>
              <a:t>3. </a:t>
            </a:r>
            <a:r>
              <a:rPr lang="zh-CN" altLang="en-US" sz="2400" dirty="0">
                <a:solidFill>
                  <a:srgbClr val="1C1C1C"/>
                </a:solidFill>
                <a:ea typeface="微软雅黑 Light" panose="020B0502040204020203" pitchFamily="34" charset="-122"/>
              </a:rPr>
              <a:t>只保留与</a:t>
            </a:r>
            <a:r>
              <a:rPr lang="en-US" altLang="zh-CN" sz="2400" dirty="0">
                <a:solidFill>
                  <a:srgbClr val="1C1C1C"/>
                </a:solidFill>
                <a:ea typeface="微软雅黑 Light" panose="020B0502040204020203" pitchFamily="34" charset="-122"/>
              </a:rPr>
              <a:t>1</a:t>
            </a:r>
            <a:r>
              <a:rPr lang="zh-CN" altLang="en-US" sz="2400" dirty="0">
                <a:solidFill>
                  <a:srgbClr val="1C1C1C"/>
                </a:solidFill>
                <a:ea typeface="微软雅黑 Light" panose="020B0502040204020203" pitchFamily="34" charset="-122"/>
              </a:rPr>
              <a:t>相容的活动</a:t>
            </a:r>
            <a:r>
              <a:rPr lang="en-US" altLang="zh-CN" sz="2400" dirty="0">
                <a:solidFill>
                  <a:srgbClr val="1C1C1C"/>
                </a:solidFill>
                <a:ea typeface="微软雅黑 Light" panose="020B0502040204020203" pitchFamily="34" charset="-122"/>
              </a:rPr>
              <a:t>i</a:t>
            </a:r>
          </a:p>
        </p:txBody>
      </p:sp>
    </p:spTree>
    <p:extLst>
      <p:ext uri="{BB962C8B-B14F-4D97-AF65-F5344CB8AC3E}">
        <p14:creationId xmlns:p14="http://schemas.microsoft.com/office/powerpoint/2010/main" val="2154888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4A18AD0-4D7C-4FA2-A45A-44A0BC7DE975}"/>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80E6D04E-9025-4C3F-A585-EEF97A431C4F}"/>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5288062-EE89-44AD-976F-52F30749F525}"/>
              </a:ext>
            </a:extLst>
          </p:cNvPr>
          <p:cNvSpPr>
            <a:spLocks noGrp="1"/>
          </p:cNvSpPr>
          <p:nvPr>
            <p:ph type="sldNum" sz="quarter" idx="12"/>
          </p:nvPr>
        </p:nvSpPr>
        <p:spPr/>
        <p:txBody>
          <a:bodyPr/>
          <a:lstStyle/>
          <a:p>
            <a:fld id="{EEA58A3B-43CE-4AA0-90B5-EB47AFAFEB34}" type="slidenum">
              <a:rPr lang="zh-CN" altLang="en-US" smtClean="0"/>
              <a:pPr/>
              <a:t>29</a:t>
            </a:fld>
            <a:endParaRPr lang="zh-CN" altLang="en-US" dirty="0"/>
          </a:p>
        </p:txBody>
      </p:sp>
      <p:pic>
        <p:nvPicPr>
          <p:cNvPr id="6" name="Picture 4" descr="t41">
            <a:extLst>
              <a:ext uri="{FF2B5EF4-FFF2-40B4-BE49-F238E27FC236}">
                <a16:creationId xmlns:a16="http://schemas.microsoft.com/office/drawing/2014/main" id="{3B6E57DB-6B3E-4A8F-AEB9-53B1F7332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480"/>
            <a:ext cx="52276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a16="http://schemas.microsoft.com/office/drawing/2014/main" id="{C8E6826D-6F68-4866-A031-DC0EC72D48FF}"/>
              </a:ext>
            </a:extLst>
          </p:cNvPr>
          <p:cNvSpPr txBox="1">
            <a:spLocks noChangeArrowheads="1"/>
          </p:cNvSpPr>
          <p:nvPr/>
        </p:nvSpPr>
        <p:spPr bwMode="auto">
          <a:xfrm>
            <a:off x="4896937" y="822422"/>
            <a:ext cx="4109904" cy="5632311"/>
          </a:xfrm>
          <a:prstGeom prst="rect">
            <a:avLst/>
          </a:prstGeom>
          <a:noFill/>
          <a:ln>
            <a:solidFill>
              <a:srgbClr val="FF0000"/>
            </a:solidFill>
          </a:ln>
          <a:effectLst/>
        </p:spPr>
        <p:txBody>
          <a:bodyPr wrap="square">
            <a:spAutoFit/>
          </a:bodyPr>
          <a:lstStyle/>
          <a:p>
            <a:pPr>
              <a:defRPr/>
            </a:pPr>
            <a:r>
              <a:rPr lang="en-US" altLang="zh-CN" sz="2400" dirty="0">
                <a:solidFill>
                  <a:srgbClr val="000000"/>
                </a:solidFill>
                <a:ea typeface="微软雅黑 Light" panose="020B0502040204020203" pitchFamily="34" charset="-122"/>
              </a:rPr>
              <a:t>E.g.1 </a:t>
            </a:r>
          </a:p>
          <a:p>
            <a:pPr>
              <a:defRPr/>
            </a:pPr>
            <a:r>
              <a:rPr lang="zh-CN" altLang="en-US" sz="2400" dirty="0">
                <a:solidFill>
                  <a:srgbClr val="000000"/>
                </a:solidFill>
                <a:ea typeface="微软雅黑 Light" panose="020B0502040204020203" pitchFamily="34" charset="-122"/>
              </a:rPr>
              <a:t>原问题：</a:t>
            </a:r>
          </a:p>
          <a:p>
            <a:pPr>
              <a:defRPr/>
            </a:pPr>
            <a:r>
              <a:rPr lang="en-US" altLang="zh-CN" sz="2400" dirty="0">
                <a:solidFill>
                  <a:srgbClr val="000000"/>
                </a:solidFill>
                <a:ea typeface="微软雅黑 Light" panose="020B0502040204020203" pitchFamily="34" charset="-122"/>
              </a:rPr>
              <a:t>E={</a:t>
            </a:r>
            <a:r>
              <a:rPr lang="en-US" altLang="zh-CN" sz="2400" b="1" u="sng" dirty="0">
                <a:solidFill>
                  <a:srgbClr val="FF0000"/>
                </a:solidFill>
                <a:ea typeface="微软雅黑 Light" panose="020B0502040204020203" pitchFamily="34" charset="-122"/>
              </a:rPr>
              <a:t>1</a:t>
            </a:r>
            <a:r>
              <a:rPr lang="en-US" altLang="zh-CN" sz="2400" dirty="0">
                <a:solidFill>
                  <a:srgbClr val="000000"/>
                </a:solidFill>
                <a:ea typeface="微软雅黑 Light" panose="020B0502040204020203" pitchFamily="34" charset="-122"/>
              </a:rPr>
              <a:t>, 2,…,8, 9, </a:t>
            </a:r>
            <a:r>
              <a:rPr lang="en-US" altLang="zh-CN" sz="2400" dirty="0">
                <a:ea typeface="微软雅黑 Light" panose="020B0502040204020203" pitchFamily="34" charset="-122"/>
              </a:rPr>
              <a:t>10</a:t>
            </a:r>
            <a:r>
              <a:rPr lang="en-US" altLang="zh-CN" sz="2400" dirty="0">
                <a:solidFill>
                  <a:srgbClr val="000000"/>
                </a:solidFill>
                <a:ea typeface="微软雅黑 Light" panose="020B0502040204020203" pitchFamily="34" charset="-122"/>
              </a:rPr>
              <a:t>, </a:t>
            </a:r>
            <a:r>
              <a:rPr lang="en-US" altLang="zh-CN" sz="2400" dirty="0">
                <a:solidFill>
                  <a:srgbClr val="000066"/>
                </a:solidFill>
                <a:ea typeface="微软雅黑 Light" panose="020B0502040204020203" pitchFamily="34" charset="-122"/>
              </a:rPr>
              <a:t>11</a:t>
            </a:r>
            <a:r>
              <a:rPr lang="en-US" altLang="zh-CN" sz="2400" dirty="0">
                <a:solidFill>
                  <a:srgbClr val="000000"/>
                </a:solidFill>
                <a:ea typeface="微软雅黑 Light" panose="020B0502040204020203" pitchFamily="34" charset="-122"/>
              </a:rPr>
              <a:t>}</a:t>
            </a:r>
          </a:p>
          <a:p>
            <a:pPr>
              <a:defRPr/>
            </a:pPr>
            <a:r>
              <a:rPr lang="zh-CN" altLang="en-US" sz="2400" dirty="0">
                <a:solidFill>
                  <a:srgbClr val="000000"/>
                </a:solidFill>
                <a:ea typeface="微软雅黑 Light" panose="020B0502040204020203" pitchFamily="34" charset="-122"/>
              </a:rPr>
              <a:t>最大相容集</a:t>
            </a:r>
            <a:r>
              <a:rPr lang="en-US" altLang="zh-CN" sz="2400" dirty="0">
                <a:solidFill>
                  <a:srgbClr val="000000"/>
                </a:solidFill>
                <a:ea typeface="微软雅黑 Light" panose="020B0502040204020203" pitchFamily="34" charset="-122"/>
              </a:rPr>
              <a:t>{</a:t>
            </a:r>
            <a:r>
              <a:rPr lang="en-US" altLang="zh-CN" sz="2400" u="sng" dirty="0">
                <a:solidFill>
                  <a:srgbClr val="9900FF"/>
                </a:solidFill>
                <a:ea typeface="微软雅黑 Light" panose="020B0502040204020203" pitchFamily="34" charset="-122"/>
              </a:rPr>
              <a:t>1</a:t>
            </a:r>
            <a:r>
              <a:rPr lang="en-US" altLang="zh-CN" sz="2400" dirty="0">
                <a:solidFill>
                  <a:srgbClr val="9900FF"/>
                </a:solidFill>
                <a:ea typeface="微软雅黑 Light" panose="020B0502040204020203" pitchFamily="34" charset="-122"/>
              </a:rPr>
              <a:t>, 4, 8</a:t>
            </a:r>
            <a:r>
              <a:rPr lang="en-US" altLang="zh-CN" sz="2400" dirty="0">
                <a:solidFill>
                  <a:srgbClr val="000000"/>
                </a:solidFill>
                <a:ea typeface="微软雅黑 Light" panose="020B0502040204020203" pitchFamily="34" charset="-122"/>
              </a:rPr>
              <a:t>, </a:t>
            </a:r>
            <a:r>
              <a:rPr lang="en-US" altLang="zh-CN" sz="2400" dirty="0">
                <a:solidFill>
                  <a:srgbClr val="000066"/>
                </a:solidFill>
                <a:ea typeface="微软雅黑 Light" panose="020B0502040204020203" pitchFamily="34" charset="-122"/>
              </a:rPr>
              <a:t>11</a:t>
            </a:r>
            <a:r>
              <a:rPr lang="en-US" altLang="zh-CN" sz="2400" dirty="0">
                <a:solidFill>
                  <a:srgbClr val="000000"/>
                </a:solidFill>
                <a:ea typeface="微软雅黑 Light" panose="020B0502040204020203" pitchFamily="34" charset="-122"/>
              </a:rPr>
              <a:t>}</a:t>
            </a:r>
          </a:p>
          <a:p>
            <a:pPr>
              <a:defRPr/>
            </a:pPr>
            <a:endParaRPr lang="en-US" altLang="zh-CN" sz="2400" dirty="0">
              <a:solidFill>
                <a:srgbClr val="000000"/>
              </a:solidFill>
              <a:ea typeface="微软雅黑 Light" panose="020B0502040204020203" pitchFamily="34" charset="-122"/>
            </a:endParaRPr>
          </a:p>
          <a:p>
            <a:pPr>
              <a:defRPr/>
            </a:pPr>
            <a:endParaRPr lang="en-US" altLang="zh-CN" sz="2400" dirty="0">
              <a:solidFill>
                <a:srgbClr val="000000"/>
              </a:solidFill>
              <a:ea typeface="微软雅黑 Light" panose="020B0502040204020203" pitchFamily="34" charset="-122"/>
            </a:endParaRPr>
          </a:p>
          <a:p>
            <a:pPr>
              <a:defRPr/>
            </a:pPr>
            <a:r>
              <a:rPr lang="zh-CN" altLang="en-US" sz="2400" dirty="0">
                <a:solidFill>
                  <a:srgbClr val="000000"/>
                </a:solidFill>
                <a:ea typeface="微软雅黑 Light" panose="020B0502040204020203" pitchFamily="34" charset="-122"/>
              </a:rPr>
              <a:t>子问题：</a:t>
            </a:r>
          </a:p>
          <a:p>
            <a:pPr>
              <a:defRPr/>
            </a:pPr>
            <a:r>
              <a:rPr lang="en-US" altLang="zh-CN" sz="2400" dirty="0">
                <a:solidFill>
                  <a:srgbClr val="000000"/>
                </a:solidFill>
                <a:ea typeface="微软雅黑 Light" panose="020B0502040204020203" pitchFamily="34" charset="-122"/>
              </a:rPr>
              <a:t>E’={</a:t>
            </a:r>
            <a:r>
              <a:rPr lang="en-US" altLang="zh-CN" sz="2400" u="sng" dirty="0">
                <a:solidFill>
                  <a:srgbClr val="FF0000"/>
                </a:solidFill>
                <a:ea typeface="微软雅黑 Light" panose="020B0502040204020203" pitchFamily="34" charset="-122"/>
              </a:rPr>
              <a:t>4</a:t>
            </a:r>
            <a:r>
              <a:rPr lang="en-US" altLang="zh-CN" sz="2400" dirty="0">
                <a:solidFill>
                  <a:srgbClr val="000000"/>
                </a:solidFill>
                <a:ea typeface="微软雅黑 Light" panose="020B0502040204020203" pitchFamily="34" charset="-122"/>
              </a:rPr>
              <a:t>,6,7,8,9,11}=E-{1,2,3,5,10}</a:t>
            </a:r>
          </a:p>
          <a:p>
            <a:pPr>
              <a:defRPr/>
            </a:pPr>
            <a:r>
              <a:rPr lang="zh-CN" altLang="en-US" sz="2400" dirty="0">
                <a:solidFill>
                  <a:srgbClr val="000000"/>
                </a:solidFill>
                <a:ea typeface="微软雅黑 Light" panose="020B0502040204020203" pitchFamily="34" charset="-122"/>
              </a:rPr>
              <a:t>最大相容集</a:t>
            </a:r>
            <a:r>
              <a:rPr lang="en-US" altLang="zh-CN" sz="2400" dirty="0">
                <a:solidFill>
                  <a:srgbClr val="000000"/>
                </a:solidFill>
                <a:ea typeface="微软雅黑 Light" panose="020B0502040204020203" pitchFamily="34" charset="-122"/>
              </a:rPr>
              <a:t>{</a:t>
            </a:r>
            <a:r>
              <a:rPr lang="en-US" altLang="zh-CN" sz="2400" u="sng" dirty="0">
                <a:solidFill>
                  <a:srgbClr val="FF0000"/>
                </a:solidFill>
                <a:ea typeface="微软雅黑 Light" panose="020B0502040204020203" pitchFamily="34" charset="-122"/>
              </a:rPr>
              <a:t>4</a:t>
            </a:r>
            <a:r>
              <a:rPr lang="en-US" altLang="zh-CN" sz="2400" dirty="0">
                <a:solidFill>
                  <a:srgbClr val="9900FF"/>
                </a:solidFill>
                <a:ea typeface="微软雅黑 Light" panose="020B0502040204020203" pitchFamily="34" charset="-122"/>
              </a:rPr>
              <a:t>, 8,11</a:t>
            </a:r>
            <a:r>
              <a:rPr lang="en-US" altLang="zh-CN" sz="2400" dirty="0">
                <a:solidFill>
                  <a:srgbClr val="000000"/>
                </a:solidFill>
                <a:ea typeface="微软雅黑 Light" panose="020B0502040204020203" pitchFamily="34" charset="-122"/>
              </a:rPr>
              <a:t>}</a:t>
            </a:r>
          </a:p>
          <a:p>
            <a:pPr>
              <a:defRPr/>
            </a:pPr>
            <a:endParaRPr lang="en-US" altLang="zh-CN" sz="2400" dirty="0">
              <a:solidFill>
                <a:srgbClr val="000000"/>
              </a:solidFill>
              <a:ea typeface="微软雅黑 Light" panose="020B0502040204020203" pitchFamily="34" charset="-122"/>
            </a:endParaRPr>
          </a:p>
          <a:p>
            <a:pPr>
              <a:defRPr/>
            </a:pPr>
            <a:r>
              <a:rPr lang="en-US" altLang="zh-CN" sz="2400" dirty="0">
                <a:solidFill>
                  <a:srgbClr val="000000"/>
                </a:solidFill>
                <a:ea typeface="微软雅黑 Light" panose="020B0502040204020203" pitchFamily="34" charset="-122"/>
              </a:rPr>
              <a:t>f</a:t>
            </a:r>
            <a:r>
              <a:rPr lang="en-US" altLang="zh-CN" sz="2400" baseline="-25000" dirty="0">
                <a:solidFill>
                  <a:srgbClr val="000000"/>
                </a:solidFill>
                <a:ea typeface="微软雅黑 Light" panose="020B0502040204020203" pitchFamily="34" charset="-122"/>
              </a:rPr>
              <a:t>1</a:t>
            </a:r>
            <a:r>
              <a:rPr lang="en-US" altLang="zh-CN" sz="2400" dirty="0">
                <a:solidFill>
                  <a:srgbClr val="000000"/>
                </a:solidFill>
                <a:ea typeface="微软雅黑 Light" panose="020B0502040204020203" pitchFamily="34" charset="-122"/>
              </a:rPr>
              <a:t>=4,  </a:t>
            </a:r>
          </a:p>
          <a:p>
            <a:pPr>
              <a:defRPr/>
            </a:pP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2</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3,</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5</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10 </a:t>
            </a:r>
            <a:r>
              <a:rPr lang="en-US" altLang="zh-CN" sz="2400" dirty="0">
                <a:solidFill>
                  <a:srgbClr val="000000"/>
                </a:solidFill>
                <a:ea typeface="微软雅黑 Light" panose="020B0502040204020203" pitchFamily="34" charset="-122"/>
              </a:rPr>
              <a:t>&lt;= f</a:t>
            </a:r>
            <a:r>
              <a:rPr lang="en-US" altLang="zh-CN" sz="2400" baseline="-250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，在</a:t>
            </a:r>
            <a:r>
              <a:rPr lang="en-US" altLang="zh-CN" sz="24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结束前开始，与</a:t>
            </a:r>
            <a:r>
              <a:rPr lang="en-US" altLang="zh-CN" sz="24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不相容</a:t>
            </a:r>
            <a:r>
              <a:rPr lang="en-US" altLang="zh-CN" sz="2400" dirty="0">
                <a:solidFill>
                  <a:srgbClr val="000000"/>
                </a:solidFill>
                <a:ea typeface="微软雅黑 Light" panose="020B0502040204020203" pitchFamily="34" charset="-122"/>
              </a:rPr>
              <a:t>—</a:t>
            </a:r>
            <a:r>
              <a:rPr lang="zh-CN" altLang="en-US" sz="2400" dirty="0">
                <a:solidFill>
                  <a:srgbClr val="000000"/>
                </a:solidFill>
                <a:ea typeface="微软雅黑 Light" panose="020B0502040204020203" pitchFamily="34" charset="-122"/>
              </a:rPr>
              <a:t>去掉；</a:t>
            </a:r>
            <a:endParaRPr lang="en-US" altLang="zh-CN" sz="2400" dirty="0">
              <a:solidFill>
                <a:srgbClr val="000000"/>
              </a:solidFill>
              <a:ea typeface="微软雅黑 Light" panose="020B0502040204020203" pitchFamily="34" charset="-122"/>
            </a:endParaRPr>
          </a:p>
          <a:p>
            <a:pPr>
              <a:defRPr/>
            </a:pP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4</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6</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7</a:t>
            </a:r>
            <a:r>
              <a:rPr lang="en-US" altLang="zh-CN" sz="2400" dirty="0">
                <a:solidFill>
                  <a:srgbClr val="000000"/>
                </a:solidFill>
                <a:ea typeface="微软雅黑 Light" panose="020B0502040204020203" pitchFamily="34" charset="-122"/>
              </a:rPr>
              <a:t>, s</a:t>
            </a:r>
            <a:r>
              <a:rPr lang="en-US" altLang="zh-CN" sz="2400" baseline="-25000" dirty="0">
                <a:solidFill>
                  <a:srgbClr val="000000"/>
                </a:solidFill>
                <a:ea typeface="微软雅黑 Light" panose="020B0502040204020203" pitchFamily="34" charset="-122"/>
              </a:rPr>
              <a:t>8</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9</a:t>
            </a:r>
            <a:r>
              <a:rPr lang="en-US" altLang="zh-CN" sz="2400" dirty="0">
                <a:solidFill>
                  <a:srgbClr val="000000"/>
                </a:solidFill>
                <a:ea typeface="微软雅黑 Light" panose="020B0502040204020203" pitchFamily="34" charset="-122"/>
              </a:rPr>
              <a:t>,s</a:t>
            </a:r>
            <a:r>
              <a:rPr lang="en-US" altLang="zh-CN" sz="2400" baseline="-25000" dirty="0">
                <a:solidFill>
                  <a:srgbClr val="000000"/>
                </a:solidFill>
                <a:ea typeface="微软雅黑 Light" panose="020B0502040204020203" pitchFamily="34" charset="-122"/>
              </a:rPr>
              <a:t>11 </a:t>
            </a:r>
            <a:r>
              <a:rPr lang="en-US" altLang="zh-CN" sz="2400" dirty="0">
                <a:solidFill>
                  <a:srgbClr val="000000"/>
                </a:solidFill>
                <a:ea typeface="微软雅黑 Light" panose="020B0502040204020203" pitchFamily="34" charset="-122"/>
              </a:rPr>
              <a:t>&gt; f</a:t>
            </a:r>
            <a:r>
              <a:rPr lang="en-US" altLang="zh-CN" sz="2400" baseline="-25000" dirty="0">
                <a:solidFill>
                  <a:srgbClr val="000000"/>
                </a:solidFill>
                <a:ea typeface="微软雅黑 Light" panose="020B0502040204020203" pitchFamily="34" charset="-122"/>
              </a:rPr>
              <a:t>1</a:t>
            </a:r>
            <a:r>
              <a:rPr lang="zh-CN" altLang="en-US" sz="2400" dirty="0">
                <a:solidFill>
                  <a:srgbClr val="000000"/>
                </a:solidFill>
                <a:ea typeface="微软雅黑 Light" panose="020B0502040204020203" pitchFamily="34" charset="-122"/>
              </a:rPr>
              <a:t>，组成需要考虑的子问题；</a:t>
            </a:r>
            <a:endParaRPr lang="en-US" altLang="zh-CN" sz="2400" dirty="0">
              <a:solidFill>
                <a:srgbClr val="000000"/>
              </a:solidFill>
              <a:ea typeface="微软雅黑 Light" panose="020B0502040204020203" pitchFamily="34" charset="-122"/>
            </a:endParaRPr>
          </a:p>
        </p:txBody>
      </p:sp>
      <p:sp>
        <p:nvSpPr>
          <p:cNvPr id="8" name="Line 6">
            <a:extLst>
              <a:ext uri="{FF2B5EF4-FFF2-40B4-BE49-F238E27FC236}">
                <a16:creationId xmlns:a16="http://schemas.microsoft.com/office/drawing/2014/main" id="{575CB918-BC90-4FC8-8704-F7A2F7D5A0EB}"/>
              </a:ext>
            </a:extLst>
          </p:cNvPr>
          <p:cNvSpPr>
            <a:spLocks noChangeShapeType="1"/>
          </p:cNvSpPr>
          <p:nvPr/>
        </p:nvSpPr>
        <p:spPr bwMode="auto">
          <a:xfrm flipH="1" flipV="1">
            <a:off x="7885113" y="2291080"/>
            <a:ext cx="215900" cy="28733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 name="Text Box 7">
            <a:extLst>
              <a:ext uri="{FF2B5EF4-FFF2-40B4-BE49-F238E27FC236}">
                <a16:creationId xmlns:a16="http://schemas.microsoft.com/office/drawing/2014/main" id="{BF8B82BD-CB22-4772-825E-9BDEE736C3EA}"/>
              </a:ext>
            </a:extLst>
          </p:cNvPr>
          <p:cNvSpPr txBox="1">
            <a:spLocks noChangeArrowheads="1"/>
          </p:cNvSpPr>
          <p:nvPr/>
        </p:nvSpPr>
        <p:spPr bwMode="auto">
          <a:xfrm>
            <a:off x="8008938" y="2526030"/>
            <a:ext cx="376237" cy="46355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Times New Roman" pitchFamily="18" charset="0"/>
              </a:rPr>
              <a:t>i</a:t>
            </a:r>
            <a:r>
              <a:rPr lang="en-US" altLang="zh-CN" sz="2400" baseline="-25000">
                <a:latin typeface="Times New Roman" pitchFamily="18" charset="0"/>
              </a:rPr>
              <a:t>k</a:t>
            </a:r>
          </a:p>
        </p:txBody>
      </p:sp>
      <p:sp>
        <p:nvSpPr>
          <p:cNvPr id="10" name="Line 10">
            <a:extLst>
              <a:ext uri="{FF2B5EF4-FFF2-40B4-BE49-F238E27FC236}">
                <a16:creationId xmlns:a16="http://schemas.microsoft.com/office/drawing/2014/main" id="{8DADC02B-2009-44BD-AE54-623130253970}"/>
              </a:ext>
            </a:extLst>
          </p:cNvPr>
          <p:cNvSpPr>
            <a:spLocks noChangeShapeType="1"/>
          </p:cNvSpPr>
          <p:nvPr/>
        </p:nvSpPr>
        <p:spPr bwMode="auto">
          <a:xfrm>
            <a:off x="5724525" y="1930718"/>
            <a:ext cx="1800225" cy="0"/>
          </a:xfrm>
          <a:prstGeom prst="line">
            <a:avLst/>
          </a:prstGeom>
          <a:noFill/>
          <a:ln w="28575">
            <a:solidFill>
              <a:schemeClr val="folHlink"/>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 name="Line 11">
            <a:extLst>
              <a:ext uri="{FF2B5EF4-FFF2-40B4-BE49-F238E27FC236}">
                <a16:creationId xmlns:a16="http://schemas.microsoft.com/office/drawing/2014/main" id="{42978D44-F4CB-47D4-ACB1-0C88EE82855E}"/>
              </a:ext>
            </a:extLst>
          </p:cNvPr>
          <p:cNvSpPr>
            <a:spLocks noChangeShapeType="1"/>
          </p:cNvSpPr>
          <p:nvPr/>
        </p:nvSpPr>
        <p:spPr bwMode="auto">
          <a:xfrm>
            <a:off x="3851275" y="157480"/>
            <a:ext cx="0" cy="6858000"/>
          </a:xfrm>
          <a:prstGeom prst="line">
            <a:avLst/>
          </a:prstGeom>
          <a:noFill/>
          <a:ln w="28575">
            <a:solidFill>
              <a:schemeClr val="folHlink"/>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cxnSp>
        <p:nvCxnSpPr>
          <p:cNvPr id="12" name="直接连接符 2">
            <a:extLst>
              <a:ext uri="{FF2B5EF4-FFF2-40B4-BE49-F238E27FC236}">
                <a16:creationId xmlns:a16="http://schemas.microsoft.com/office/drawing/2014/main" id="{328AE17F-CA97-43D3-BA89-B99CF3A6EFBB}"/>
              </a:ext>
            </a:extLst>
          </p:cNvPr>
          <p:cNvCxnSpPr>
            <a:cxnSpLocks noChangeShapeType="1"/>
          </p:cNvCxnSpPr>
          <p:nvPr/>
        </p:nvCxnSpPr>
        <p:spPr bwMode="auto">
          <a:xfrm>
            <a:off x="1403350" y="57467"/>
            <a:ext cx="0" cy="6958013"/>
          </a:xfrm>
          <a:prstGeom prst="line">
            <a:avLst/>
          </a:prstGeom>
          <a:noFill/>
          <a:ln w="19050"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3" name="TextBox 3">
            <a:extLst>
              <a:ext uri="{FF2B5EF4-FFF2-40B4-BE49-F238E27FC236}">
                <a16:creationId xmlns:a16="http://schemas.microsoft.com/office/drawing/2014/main" id="{C8E4763D-E896-465D-AC4D-BAAE6993E038}"/>
              </a:ext>
            </a:extLst>
          </p:cNvPr>
          <p:cNvSpPr txBox="1">
            <a:spLocks noRot="1" noChangeAspect="1" noMove="1" noResize="1" noEditPoints="1" noAdjustHandles="1" noChangeArrowheads="1" noChangeShapeType="1" noTextEdit="1"/>
          </p:cNvSpPr>
          <p:nvPr/>
        </p:nvSpPr>
        <p:spPr>
          <a:xfrm>
            <a:off x="2259452" y="1075029"/>
            <a:ext cx="401071" cy="389979"/>
          </a:xfrm>
          <a:prstGeom prst="rect">
            <a:avLst/>
          </a:prstGeom>
          <a:blipFill rotWithShape="1">
            <a:blip r:embed="rId3"/>
            <a:stretch>
              <a:fillRect b="-4545"/>
            </a:stretch>
          </a:blipFill>
          <a:ln>
            <a:solidFill>
              <a:schemeClr val="tx1"/>
            </a:solidFill>
          </a:ln>
        </p:spPr>
        <p:txBody>
          <a:bodyPr/>
          <a:lstStyle/>
          <a:p>
            <a:pPr>
              <a:defRPr/>
            </a:pPr>
            <a:r>
              <a:rPr lang="zh-CN" altLang="en-US">
                <a:noFill/>
              </a:rPr>
              <a:t> </a:t>
            </a:r>
          </a:p>
        </p:txBody>
      </p:sp>
      <p:sp>
        <p:nvSpPr>
          <p:cNvPr id="14" name="TextBox 12">
            <a:extLst>
              <a:ext uri="{FF2B5EF4-FFF2-40B4-BE49-F238E27FC236}">
                <a16:creationId xmlns:a16="http://schemas.microsoft.com/office/drawing/2014/main" id="{17A86DFD-45D3-4B5D-B99B-AEA25ED20183}"/>
              </a:ext>
            </a:extLst>
          </p:cNvPr>
          <p:cNvSpPr txBox="1">
            <a:spLocks noRot="1" noChangeAspect="1" noMove="1" noResize="1" noEditPoints="1" noAdjustHandles="1" noChangeArrowheads="1" noChangeShapeType="1" noTextEdit="1"/>
          </p:cNvSpPr>
          <p:nvPr/>
        </p:nvSpPr>
        <p:spPr>
          <a:xfrm>
            <a:off x="2648581" y="2358261"/>
            <a:ext cx="401071" cy="389979"/>
          </a:xfrm>
          <a:prstGeom prst="rect">
            <a:avLst/>
          </a:prstGeom>
          <a:blipFill rotWithShape="1">
            <a:blip r:embed="rId4"/>
            <a:stretch>
              <a:fillRect b="-4545"/>
            </a:stretch>
          </a:blipFill>
          <a:ln>
            <a:solidFill>
              <a:schemeClr val="tx1"/>
            </a:solidFill>
          </a:ln>
        </p:spPr>
        <p:txBody>
          <a:bodyPr/>
          <a:lstStyle/>
          <a:p>
            <a:pPr>
              <a:defRPr/>
            </a:pPr>
            <a:r>
              <a:rPr lang="zh-CN" altLang="en-US">
                <a:noFill/>
              </a:rPr>
              <a:t> </a:t>
            </a:r>
          </a:p>
        </p:txBody>
      </p:sp>
      <p:sp>
        <p:nvSpPr>
          <p:cNvPr id="15" name="TextBox 13">
            <a:extLst>
              <a:ext uri="{FF2B5EF4-FFF2-40B4-BE49-F238E27FC236}">
                <a16:creationId xmlns:a16="http://schemas.microsoft.com/office/drawing/2014/main" id="{85D11F2B-1E09-4069-8FA4-E6E86F9516E0}"/>
              </a:ext>
            </a:extLst>
          </p:cNvPr>
          <p:cNvSpPr txBox="1">
            <a:spLocks noRot="1" noChangeAspect="1" noMove="1" noResize="1" noEditPoints="1" noAdjustHandles="1" noChangeArrowheads="1" noChangeShapeType="1" noTextEdit="1"/>
          </p:cNvSpPr>
          <p:nvPr/>
        </p:nvSpPr>
        <p:spPr>
          <a:xfrm>
            <a:off x="3049652" y="3033268"/>
            <a:ext cx="401071" cy="389979"/>
          </a:xfrm>
          <a:prstGeom prst="rect">
            <a:avLst/>
          </a:prstGeom>
          <a:blipFill rotWithShape="1">
            <a:blip r:embed="rId5"/>
            <a:stretch>
              <a:fillRect b="-4545"/>
            </a:stretch>
          </a:blipFill>
          <a:ln>
            <a:solidFill>
              <a:schemeClr val="tx1"/>
            </a:solidFill>
          </a:ln>
        </p:spPr>
        <p:txBody>
          <a:bodyPr/>
          <a:lstStyle/>
          <a:p>
            <a:pPr>
              <a:defRPr/>
            </a:pPr>
            <a:r>
              <a:rPr lang="zh-CN" altLang="en-US">
                <a:noFill/>
              </a:rPr>
              <a:t> </a:t>
            </a:r>
          </a:p>
        </p:txBody>
      </p:sp>
      <p:sp>
        <p:nvSpPr>
          <p:cNvPr id="16" name="TextBox 14">
            <a:extLst>
              <a:ext uri="{FF2B5EF4-FFF2-40B4-BE49-F238E27FC236}">
                <a16:creationId xmlns:a16="http://schemas.microsoft.com/office/drawing/2014/main" id="{7E003D39-F777-4A59-9E25-F900BDE79194}"/>
              </a:ext>
            </a:extLst>
          </p:cNvPr>
          <p:cNvSpPr txBox="1">
            <a:spLocks noRot="1" noChangeAspect="1" noMove="1" noResize="1" noEditPoints="1" noAdjustHandles="1" noChangeArrowheads="1" noChangeShapeType="1" noTextEdit="1"/>
          </p:cNvSpPr>
          <p:nvPr/>
        </p:nvSpPr>
        <p:spPr>
          <a:xfrm>
            <a:off x="3491880" y="3573016"/>
            <a:ext cx="401071" cy="389979"/>
          </a:xfrm>
          <a:prstGeom prst="rect">
            <a:avLst/>
          </a:prstGeom>
          <a:blipFill rotWithShape="1">
            <a:blip r:embed="rId6"/>
            <a:stretch>
              <a:fillRect b="-4545"/>
            </a:stretch>
          </a:blipFill>
          <a:ln>
            <a:solidFill>
              <a:schemeClr val="tx1"/>
            </a:solidFill>
          </a:ln>
        </p:spPr>
        <p:txBody>
          <a:bodyPr/>
          <a:lstStyle/>
          <a:p>
            <a:pPr>
              <a:defRPr/>
            </a:pPr>
            <a:r>
              <a:rPr lang="zh-CN" altLang="en-US">
                <a:noFill/>
              </a:rPr>
              <a:t> </a:t>
            </a:r>
          </a:p>
        </p:txBody>
      </p:sp>
      <p:sp>
        <p:nvSpPr>
          <p:cNvPr id="17" name="TextBox 15">
            <a:extLst>
              <a:ext uri="{FF2B5EF4-FFF2-40B4-BE49-F238E27FC236}">
                <a16:creationId xmlns:a16="http://schemas.microsoft.com/office/drawing/2014/main" id="{C6ACA8D9-04FD-4AD3-9D8D-EA0F97BF230F}"/>
              </a:ext>
            </a:extLst>
          </p:cNvPr>
          <p:cNvSpPr txBox="1">
            <a:spLocks noRot="1" noChangeAspect="1" noMove="1" noResize="1" noEditPoints="1" noAdjustHandles="1" noChangeArrowheads="1" noChangeShapeType="1" noTextEdit="1"/>
          </p:cNvSpPr>
          <p:nvPr/>
        </p:nvSpPr>
        <p:spPr>
          <a:xfrm>
            <a:off x="3913162" y="3949497"/>
            <a:ext cx="401071" cy="389979"/>
          </a:xfrm>
          <a:prstGeom prst="rect">
            <a:avLst/>
          </a:prstGeom>
          <a:blipFill rotWithShape="1">
            <a:blip r:embed="rId7"/>
            <a:stretch>
              <a:fillRect b="-4545"/>
            </a:stretch>
          </a:blipFill>
          <a:ln>
            <a:solidFill>
              <a:schemeClr val="tx1"/>
            </a:solidFill>
          </a:ln>
        </p:spPr>
        <p:txBody>
          <a:bodyPr/>
          <a:lstStyle/>
          <a:p>
            <a:pPr>
              <a:defRPr/>
            </a:pPr>
            <a:r>
              <a:rPr lang="zh-CN" altLang="en-US">
                <a:noFill/>
              </a:rPr>
              <a:t> </a:t>
            </a:r>
          </a:p>
        </p:txBody>
      </p:sp>
      <p:sp>
        <p:nvSpPr>
          <p:cNvPr id="18" name="TextBox 16">
            <a:extLst>
              <a:ext uri="{FF2B5EF4-FFF2-40B4-BE49-F238E27FC236}">
                <a16:creationId xmlns:a16="http://schemas.microsoft.com/office/drawing/2014/main" id="{45EFD533-1EBF-4410-A1B1-F0D55A2DD3EC}"/>
              </a:ext>
            </a:extLst>
          </p:cNvPr>
          <p:cNvSpPr txBox="1">
            <a:spLocks noRot="1" noChangeAspect="1" noMove="1" noResize="1" noEditPoints="1" noAdjustHandles="1" noChangeArrowheads="1" noChangeShapeType="1" noTextEdit="1"/>
          </p:cNvSpPr>
          <p:nvPr/>
        </p:nvSpPr>
        <p:spPr>
          <a:xfrm>
            <a:off x="4499992" y="5158325"/>
            <a:ext cx="401071" cy="389979"/>
          </a:xfrm>
          <a:prstGeom prst="rect">
            <a:avLst/>
          </a:prstGeom>
          <a:blipFill rotWithShape="1">
            <a:blip r:embed="rId8"/>
            <a:stretch>
              <a:fillRect b="-4545"/>
            </a:stretch>
          </a:blipFill>
          <a:ln>
            <a:solidFill>
              <a:schemeClr val="tx1"/>
            </a:solidFill>
          </a:ln>
        </p:spPr>
        <p:txBody>
          <a:bodyPr/>
          <a:lstStyle/>
          <a:p>
            <a:pPr>
              <a:defRPr/>
            </a:pPr>
            <a:r>
              <a:rPr lang="zh-CN" altLang="en-US">
                <a:noFill/>
              </a:rPr>
              <a:t> </a:t>
            </a:r>
          </a:p>
        </p:txBody>
      </p:sp>
    </p:spTree>
    <p:extLst>
      <p:ext uri="{BB962C8B-B14F-4D97-AF65-F5344CB8AC3E}">
        <p14:creationId xmlns:p14="http://schemas.microsoft.com/office/powerpoint/2010/main" val="4286908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E3E3A-F4B5-4D7C-8068-856BB3ED5F3E}"/>
              </a:ext>
            </a:extLst>
          </p:cNvPr>
          <p:cNvSpPr>
            <a:spLocks noGrp="1"/>
          </p:cNvSpPr>
          <p:nvPr>
            <p:ph type="title"/>
          </p:nvPr>
        </p:nvSpPr>
        <p:spPr/>
        <p:txBody>
          <a:bodyPr/>
          <a:lstStyle/>
          <a:p>
            <a:r>
              <a:rPr lang="en-US" altLang="zh-CN" dirty="0">
                <a:latin typeface="Times New Roman" pitchFamily="18" charset="0"/>
              </a:rPr>
              <a:t>4.0 </a:t>
            </a:r>
            <a:r>
              <a:rPr lang="zh-CN" altLang="en-US" dirty="0">
                <a:latin typeface="Times New Roman" pitchFamily="18" charset="0"/>
              </a:rPr>
              <a:t>贪心算法概念及原理</a:t>
            </a:r>
            <a:endParaRPr lang="zh-CN" altLang="en-US" dirty="0"/>
          </a:p>
        </p:txBody>
      </p:sp>
      <p:sp>
        <p:nvSpPr>
          <p:cNvPr id="3" name="内容占位符 2">
            <a:extLst>
              <a:ext uri="{FF2B5EF4-FFF2-40B4-BE49-F238E27FC236}">
                <a16:creationId xmlns:a16="http://schemas.microsoft.com/office/drawing/2014/main" id="{B89FAFEE-6F92-44E5-A97D-F878C212F2A5}"/>
              </a:ext>
            </a:extLst>
          </p:cNvPr>
          <p:cNvSpPr>
            <a:spLocks noGrp="1"/>
          </p:cNvSpPr>
          <p:nvPr>
            <p:ph idx="1"/>
          </p:nvPr>
        </p:nvSpPr>
        <p:spPr>
          <a:xfrm>
            <a:off x="123432" y="764364"/>
            <a:ext cx="8897136" cy="5856243"/>
          </a:xfrm>
        </p:spPr>
        <p:txBody>
          <a:bodyPr>
            <a:normAutofit lnSpcReduction="10000"/>
          </a:bodyPr>
          <a:lstStyle/>
          <a:p>
            <a:r>
              <a:rPr lang="zh-CN" altLang="en-US" sz="2400" dirty="0"/>
              <a:t>目标</a:t>
            </a:r>
            <a:endParaRPr lang="en-US" altLang="zh-CN" dirty="0"/>
          </a:p>
          <a:p>
            <a:pPr lvl="1"/>
            <a:r>
              <a:rPr lang="zh-CN" altLang="en-US" dirty="0"/>
              <a:t>以付款问题为例，问题形式化表示、比较不同求解方法效率</a:t>
            </a:r>
            <a:endParaRPr lang="en-US" altLang="zh-CN" dirty="0"/>
          </a:p>
          <a:p>
            <a:pPr eaLnBrk="1" hangingPunct="1"/>
            <a:r>
              <a:rPr lang="zh-CN" altLang="en-US" sz="2400" dirty="0"/>
              <a:t>付款问题</a:t>
            </a:r>
            <a:endParaRPr lang="en-US" altLang="zh-CN" sz="2400" dirty="0"/>
          </a:p>
          <a:p>
            <a:pPr lvl="1"/>
            <a:r>
              <a:rPr lang="zh-CN" altLang="en-US" dirty="0"/>
              <a:t>有</a:t>
            </a:r>
            <a:r>
              <a:rPr lang="en-US" altLang="zh-CN" dirty="0"/>
              <a:t>5</a:t>
            </a:r>
            <a:r>
              <a:rPr lang="zh-CN" altLang="en-US" dirty="0"/>
              <a:t>元、</a:t>
            </a:r>
            <a:r>
              <a:rPr lang="en-US" altLang="zh-CN" dirty="0"/>
              <a:t>2</a:t>
            </a:r>
            <a:r>
              <a:rPr lang="zh-CN" altLang="en-US" dirty="0"/>
              <a:t>元、</a:t>
            </a:r>
            <a:r>
              <a:rPr lang="en-US" altLang="zh-CN" dirty="0"/>
              <a:t>1</a:t>
            </a:r>
            <a:r>
              <a:rPr lang="zh-CN" altLang="en-US" dirty="0"/>
              <a:t>元、</a:t>
            </a:r>
            <a:r>
              <a:rPr lang="en-US" altLang="zh-CN" dirty="0"/>
              <a:t>5</a:t>
            </a:r>
            <a:r>
              <a:rPr lang="zh-CN" altLang="en-US" dirty="0"/>
              <a:t>角、</a:t>
            </a:r>
            <a:r>
              <a:rPr lang="en-US" altLang="zh-CN" dirty="0"/>
              <a:t>2</a:t>
            </a:r>
            <a:r>
              <a:rPr lang="zh-CN" altLang="en-US" dirty="0"/>
              <a:t>角、</a:t>
            </a:r>
            <a:r>
              <a:rPr lang="en-US" altLang="zh-CN" dirty="0"/>
              <a:t>1</a:t>
            </a:r>
            <a:r>
              <a:rPr lang="zh-CN" altLang="en-US" dirty="0"/>
              <a:t>角面值的货币多张，假设每种面值</a:t>
            </a:r>
            <a:r>
              <a:rPr lang="en-US" altLang="zh-CN" dirty="0"/>
              <a:t>/</a:t>
            </a:r>
            <a:r>
              <a:rPr lang="zh-CN" altLang="en-US" dirty="0"/>
              <a:t>币值的货币的张数都足够多，需要找给客户</a:t>
            </a:r>
            <a:r>
              <a:rPr lang="en-US" altLang="zh-CN" dirty="0"/>
              <a:t>4</a:t>
            </a:r>
            <a:r>
              <a:rPr lang="zh-CN" altLang="en-US" dirty="0"/>
              <a:t>元</a:t>
            </a:r>
            <a:r>
              <a:rPr lang="en-US" altLang="zh-CN" dirty="0"/>
              <a:t>6</a:t>
            </a:r>
            <a:r>
              <a:rPr lang="zh-CN" altLang="en-US" dirty="0"/>
              <a:t>角</a:t>
            </a:r>
            <a:endParaRPr lang="en-US" altLang="zh-CN" dirty="0"/>
          </a:p>
          <a:p>
            <a:pPr lvl="1"/>
            <a:r>
              <a:rPr lang="zh-CN" altLang="en-US" sz="2400" dirty="0"/>
              <a:t>问题</a:t>
            </a:r>
            <a:endParaRPr lang="en-US" altLang="zh-CN" sz="2400" dirty="0"/>
          </a:p>
          <a:p>
            <a:pPr lvl="2"/>
            <a:r>
              <a:rPr lang="zh-CN" altLang="en-US" dirty="0"/>
              <a:t>如何挑选合适的面值</a:t>
            </a:r>
            <a:r>
              <a:rPr lang="en-US" altLang="zh-CN" dirty="0"/>
              <a:t>/</a:t>
            </a:r>
            <a:r>
              <a:rPr lang="zh-CN" altLang="en-US" dirty="0"/>
              <a:t>币值及其张数，使得付给客户的货币总张数最少？</a:t>
            </a:r>
          </a:p>
          <a:p>
            <a:r>
              <a:rPr lang="zh-CN" altLang="en-US" sz="2400" dirty="0"/>
              <a:t>多种答案：  </a:t>
            </a:r>
          </a:p>
          <a:p>
            <a:pPr eaLnBrk="1" hangingPunct="1">
              <a:lnSpc>
                <a:spcPct val="110000"/>
              </a:lnSpc>
              <a:buFontTx/>
              <a:buNone/>
            </a:pPr>
            <a:r>
              <a:rPr lang="en-US" altLang="zh-CN" sz="2400" dirty="0"/>
              <a:t>               </a:t>
            </a:r>
            <a:r>
              <a:rPr lang="en-US" altLang="zh-CN" sz="2400" dirty="0">
                <a:solidFill>
                  <a:srgbClr val="FF0000"/>
                </a:solidFill>
              </a:rPr>
              <a:t>4</a:t>
            </a:r>
            <a:r>
              <a:rPr lang="zh-CN" altLang="en-US" sz="2400" dirty="0">
                <a:solidFill>
                  <a:srgbClr val="FF0000"/>
                </a:solidFill>
              </a:rPr>
              <a:t>元</a:t>
            </a:r>
            <a:r>
              <a:rPr lang="en-US" altLang="zh-CN" sz="2400" dirty="0">
                <a:solidFill>
                  <a:srgbClr val="FF0000"/>
                </a:solidFill>
              </a:rPr>
              <a:t>6</a:t>
            </a:r>
            <a:r>
              <a:rPr lang="zh-CN" altLang="en-US" sz="2400" dirty="0">
                <a:solidFill>
                  <a:srgbClr val="FF0000"/>
                </a:solidFill>
              </a:rPr>
              <a:t>角</a:t>
            </a:r>
            <a:r>
              <a:rPr lang="en-US" altLang="zh-CN" sz="2400" dirty="0">
                <a:solidFill>
                  <a:srgbClr val="FF0000"/>
                </a:solidFill>
              </a:rPr>
              <a:t>= 2</a:t>
            </a:r>
            <a:r>
              <a:rPr lang="zh-CN" altLang="en-US" sz="2400" dirty="0">
                <a:solidFill>
                  <a:srgbClr val="FF0000"/>
                </a:solidFill>
              </a:rPr>
              <a:t>元*</a:t>
            </a:r>
            <a:r>
              <a:rPr lang="en-US" altLang="zh-CN" sz="2400" dirty="0">
                <a:solidFill>
                  <a:srgbClr val="FF0000"/>
                </a:solidFill>
              </a:rPr>
              <a:t>2 + 5</a:t>
            </a:r>
            <a:r>
              <a:rPr lang="zh-CN" altLang="en-US" sz="2400" dirty="0">
                <a:solidFill>
                  <a:srgbClr val="FF0000"/>
                </a:solidFill>
              </a:rPr>
              <a:t>角*</a:t>
            </a:r>
            <a:r>
              <a:rPr lang="en-US" altLang="zh-CN" sz="2400" dirty="0">
                <a:solidFill>
                  <a:srgbClr val="FF0000"/>
                </a:solidFill>
              </a:rPr>
              <a:t>1 + 1</a:t>
            </a:r>
            <a:r>
              <a:rPr lang="zh-CN" altLang="en-US" sz="2400" dirty="0">
                <a:solidFill>
                  <a:srgbClr val="FF0000"/>
                </a:solidFill>
              </a:rPr>
              <a:t>角*</a:t>
            </a:r>
            <a:r>
              <a:rPr lang="en-US" altLang="zh-CN" sz="2400" dirty="0">
                <a:solidFill>
                  <a:srgbClr val="FF0000"/>
                </a:solidFill>
              </a:rPr>
              <a:t>1  ——4</a:t>
            </a:r>
            <a:r>
              <a:rPr lang="zh-CN" altLang="en-US" sz="2400" dirty="0">
                <a:solidFill>
                  <a:srgbClr val="FF0000"/>
                </a:solidFill>
              </a:rPr>
              <a:t>张</a:t>
            </a:r>
          </a:p>
          <a:p>
            <a:pPr eaLnBrk="1" hangingPunct="1">
              <a:lnSpc>
                <a:spcPct val="110000"/>
              </a:lnSpc>
              <a:buFontTx/>
              <a:buNone/>
            </a:pPr>
            <a:r>
              <a:rPr lang="en-US" altLang="zh-CN" sz="2400" dirty="0"/>
              <a:t>               4</a:t>
            </a:r>
            <a:r>
              <a:rPr lang="zh-CN" altLang="en-US" sz="2400" dirty="0"/>
              <a:t>元</a:t>
            </a:r>
            <a:r>
              <a:rPr lang="en-US" altLang="zh-CN" sz="2400" dirty="0"/>
              <a:t>6</a:t>
            </a:r>
            <a:r>
              <a:rPr lang="zh-CN" altLang="en-US" sz="2400" dirty="0"/>
              <a:t>角</a:t>
            </a:r>
            <a:r>
              <a:rPr lang="en-US" altLang="zh-CN" sz="2400" dirty="0"/>
              <a:t>= 1</a:t>
            </a:r>
            <a:r>
              <a:rPr lang="zh-CN" altLang="en-US" sz="2400" dirty="0"/>
              <a:t>元*</a:t>
            </a:r>
            <a:r>
              <a:rPr lang="en-US" altLang="zh-CN" sz="2400" dirty="0"/>
              <a:t>4 + 2</a:t>
            </a:r>
            <a:r>
              <a:rPr lang="zh-CN" altLang="en-US" sz="2400" dirty="0"/>
              <a:t>角*</a:t>
            </a:r>
            <a:r>
              <a:rPr lang="en-US" altLang="zh-CN" sz="2400" dirty="0"/>
              <a:t>2 + 1</a:t>
            </a:r>
            <a:r>
              <a:rPr lang="zh-CN" altLang="en-US" sz="2400" dirty="0"/>
              <a:t>角*</a:t>
            </a:r>
            <a:r>
              <a:rPr lang="en-US" altLang="zh-CN" sz="2400" dirty="0"/>
              <a:t>2  ——8</a:t>
            </a:r>
            <a:r>
              <a:rPr lang="zh-CN" altLang="en-US" sz="2400" dirty="0"/>
              <a:t>张</a:t>
            </a:r>
          </a:p>
          <a:p>
            <a:pPr eaLnBrk="1" hangingPunct="1">
              <a:lnSpc>
                <a:spcPct val="90000"/>
              </a:lnSpc>
              <a:buFontTx/>
              <a:buNone/>
            </a:pPr>
            <a:r>
              <a:rPr lang="zh-CN" altLang="en-US" sz="2400" dirty="0"/>
              <a:t>                        </a:t>
            </a:r>
            <a:r>
              <a:rPr lang="en-US" altLang="zh-CN" sz="2400" dirty="0"/>
              <a:t>………..</a:t>
            </a:r>
          </a:p>
          <a:p>
            <a:r>
              <a:rPr lang="zh-CN" altLang="en-US" dirty="0"/>
              <a:t>多种求解方法：</a:t>
            </a:r>
            <a:r>
              <a:rPr lang="zh-CN" altLang="en-US" sz="2400" dirty="0"/>
              <a:t>枚举、分治、动态规划、贪心</a:t>
            </a:r>
            <a:endParaRPr lang="en-US" altLang="zh-CN" dirty="0"/>
          </a:p>
          <a:p>
            <a:endParaRPr lang="zh-CN" altLang="en-US" dirty="0"/>
          </a:p>
          <a:p>
            <a:endParaRPr lang="en-US" altLang="zh-CN" dirty="0"/>
          </a:p>
          <a:p>
            <a:endParaRPr lang="zh-CN" altLang="en-US" dirty="0"/>
          </a:p>
        </p:txBody>
      </p:sp>
      <p:sp>
        <p:nvSpPr>
          <p:cNvPr id="4" name="日期占位符 3">
            <a:extLst>
              <a:ext uri="{FF2B5EF4-FFF2-40B4-BE49-F238E27FC236}">
                <a16:creationId xmlns:a16="http://schemas.microsoft.com/office/drawing/2014/main" id="{AEF97405-C30D-49E1-BEDA-93BC4B90F199}"/>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0E2EC36A-23C5-4A79-B90F-9093F144B1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9256AB-1EEB-4C9A-BEF3-47D7CA10808B}"/>
              </a:ext>
            </a:extLst>
          </p:cNvPr>
          <p:cNvSpPr>
            <a:spLocks noGrp="1"/>
          </p:cNvSpPr>
          <p:nvPr>
            <p:ph type="sldNum" sz="quarter" idx="12"/>
          </p:nvPr>
        </p:nvSpPr>
        <p:spPr/>
        <p:txBody>
          <a:bodyPr/>
          <a:lstStyle/>
          <a:p>
            <a:fld id="{EEA58A3B-43CE-4AA0-90B5-EB47AFAFEB34}" type="slidenum">
              <a:rPr lang="zh-CN" altLang="en-US" smtClean="0"/>
              <a:pPr/>
              <a:t>3</a:t>
            </a:fld>
            <a:endParaRPr lang="zh-CN" altLang="en-US" dirty="0"/>
          </a:p>
        </p:txBody>
      </p:sp>
    </p:spTree>
    <p:extLst>
      <p:ext uri="{BB962C8B-B14F-4D97-AF65-F5344CB8AC3E}">
        <p14:creationId xmlns:p14="http://schemas.microsoft.com/office/powerpoint/2010/main" val="2663694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30DE9-5EEE-4810-97D2-E6D3D96FEB19}"/>
              </a:ext>
            </a:extLst>
          </p:cNvPr>
          <p:cNvSpPr>
            <a:spLocks noGrp="1"/>
          </p:cNvSpPr>
          <p:nvPr>
            <p:ph type="title"/>
          </p:nvPr>
        </p:nvSpPr>
        <p:spPr/>
        <p:txBody>
          <a:bodyPr/>
          <a:lstStyle/>
          <a:p>
            <a:r>
              <a:rPr lang="en-US" altLang="zh-CN" dirty="0"/>
              <a:t>4.2 </a:t>
            </a:r>
            <a:r>
              <a:rPr lang="zh-CN" altLang="en-US" dirty="0"/>
              <a:t>贪心算法的基本要素</a:t>
            </a:r>
          </a:p>
        </p:txBody>
      </p:sp>
      <p:sp>
        <p:nvSpPr>
          <p:cNvPr id="3" name="内容占位符 2">
            <a:extLst>
              <a:ext uri="{FF2B5EF4-FFF2-40B4-BE49-F238E27FC236}">
                <a16:creationId xmlns:a16="http://schemas.microsoft.com/office/drawing/2014/main" id="{88C90D8B-8911-4D02-AF14-48B3F6FF9D2F}"/>
              </a:ext>
            </a:extLst>
          </p:cNvPr>
          <p:cNvSpPr>
            <a:spLocks noGrp="1"/>
          </p:cNvSpPr>
          <p:nvPr>
            <p:ph idx="1"/>
          </p:nvPr>
        </p:nvSpPr>
        <p:spPr/>
        <p:txBody>
          <a:bodyPr/>
          <a:lstStyle/>
          <a:p>
            <a:r>
              <a:rPr lang="zh-CN" altLang="en-US" sz="2400" dirty="0">
                <a:solidFill>
                  <a:srgbClr val="000000"/>
                </a:solidFill>
                <a:latin typeface="Times New Roman" pitchFamily="18" charset="0"/>
              </a:rPr>
              <a:t>一个具体问题可以采用贪心算法求解，获得</a:t>
            </a:r>
            <a:r>
              <a:rPr lang="zh-CN" altLang="en-US" sz="2400" b="1" dirty="0">
                <a:solidFill>
                  <a:srgbClr val="FF0000"/>
                </a:solidFill>
                <a:latin typeface="Times New Roman" pitchFamily="18" charset="0"/>
              </a:rPr>
              <a:t>最优解</a:t>
            </a:r>
            <a:r>
              <a:rPr lang="zh-CN" altLang="en-US" sz="2400" dirty="0">
                <a:solidFill>
                  <a:srgbClr val="000000"/>
                </a:solidFill>
                <a:latin typeface="Times New Roman" pitchFamily="18" charset="0"/>
              </a:rPr>
              <a:t>，需要具有</a:t>
            </a:r>
            <a:r>
              <a:rPr lang="en-US" altLang="zh-CN" sz="2400" dirty="0">
                <a:solidFill>
                  <a:srgbClr val="000000"/>
                </a:solidFill>
                <a:latin typeface="Times New Roman" pitchFamily="18" charset="0"/>
              </a:rPr>
              <a:t>2</a:t>
            </a:r>
            <a:r>
              <a:rPr lang="zh-CN" altLang="en-US" sz="2400" dirty="0">
                <a:solidFill>
                  <a:srgbClr val="000000"/>
                </a:solidFill>
                <a:latin typeface="Times New Roman" pitchFamily="18" charset="0"/>
              </a:rPr>
              <a:t>个性质</a:t>
            </a:r>
            <a:endParaRPr lang="en-US" altLang="zh-CN" sz="2400" dirty="0">
              <a:solidFill>
                <a:srgbClr val="000000"/>
              </a:solidFill>
              <a:latin typeface="Times New Roman" pitchFamily="18" charset="0"/>
            </a:endParaRPr>
          </a:p>
          <a:p>
            <a:pPr lvl="1"/>
            <a:r>
              <a:rPr lang="zh-CN" altLang="en-US" dirty="0">
                <a:solidFill>
                  <a:srgbClr val="000000"/>
                </a:solidFill>
                <a:latin typeface="Times New Roman" pitchFamily="18" charset="0"/>
              </a:rPr>
              <a:t>贪心选择性质：局部贪心策略可以获得最优解</a:t>
            </a:r>
            <a:endParaRPr lang="en-US" altLang="zh-CN" dirty="0">
              <a:solidFill>
                <a:srgbClr val="000000"/>
              </a:solidFill>
              <a:latin typeface="Times New Roman" pitchFamily="18" charset="0"/>
            </a:endParaRPr>
          </a:p>
          <a:p>
            <a:pPr lvl="1"/>
            <a:r>
              <a:rPr lang="zh-CN" altLang="en-US" dirty="0">
                <a:solidFill>
                  <a:srgbClr val="000000"/>
                </a:solidFill>
                <a:latin typeface="Times New Roman" pitchFamily="18" charset="0"/>
              </a:rPr>
              <a:t>最优子结构性质</a:t>
            </a:r>
            <a:r>
              <a:rPr lang="en-US" altLang="zh-CN" dirty="0">
                <a:solidFill>
                  <a:srgbClr val="000000"/>
                </a:solidFill>
                <a:latin typeface="Times New Roman" pitchFamily="18" charset="0"/>
              </a:rPr>
              <a:t>——</a:t>
            </a:r>
            <a:r>
              <a:rPr lang="zh-CN" altLang="en-US" dirty="0">
                <a:solidFill>
                  <a:srgbClr val="000000"/>
                </a:solidFill>
                <a:latin typeface="Times New Roman" pitchFamily="18" charset="0"/>
              </a:rPr>
              <a:t>原问题最优解中包括了子问题的最优解</a:t>
            </a:r>
            <a:endParaRPr lang="en-US" altLang="zh-CN" dirty="0"/>
          </a:p>
          <a:p>
            <a:endParaRPr lang="en-US" altLang="zh-CN" dirty="0"/>
          </a:p>
          <a:p>
            <a:r>
              <a:rPr lang="zh-CN" altLang="en-US" sz="2400" dirty="0">
                <a:solidFill>
                  <a:srgbClr val="000000"/>
                </a:solidFill>
                <a:latin typeface="Times New Roman" pitchFamily="18" charset="0"/>
              </a:rPr>
              <a:t>贪心选择性质</a:t>
            </a:r>
            <a:endParaRPr lang="en-US" altLang="zh-CN" dirty="0"/>
          </a:p>
          <a:p>
            <a:endParaRPr lang="zh-CN" altLang="en-US" dirty="0"/>
          </a:p>
        </p:txBody>
      </p:sp>
      <p:sp>
        <p:nvSpPr>
          <p:cNvPr id="4" name="日期占位符 3">
            <a:extLst>
              <a:ext uri="{FF2B5EF4-FFF2-40B4-BE49-F238E27FC236}">
                <a16:creationId xmlns:a16="http://schemas.microsoft.com/office/drawing/2014/main" id="{FB164A11-9D34-4684-8137-975C194E48FE}"/>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2B08C64B-0AEB-4A85-B318-29F118425D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222C40-B004-4BFC-AAFC-8E13B0D15579}"/>
              </a:ext>
            </a:extLst>
          </p:cNvPr>
          <p:cNvSpPr>
            <a:spLocks noGrp="1"/>
          </p:cNvSpPr>
          <p:nvPr>
            <p:ph type="sldNum" sz="quarter" idx="12"/>
          </p:nvPr>
        </p:nvSpPr>
        <p:spPr/>
        <p:txBody>
          <a:bodyPr/>
          <a:lstStyle/>
          <a:p>
            <a:fld id="{EEA58A3B-43CE-4AA0-90B5-EB47AFAFEB34}" type="slidenum">
              <a:rPr lang="zh-CN" altLang="en-US" smtClean="0"/>
              <a:pPr/>
              <a:t>30</a:t>
            </a:fld>
            <a:endParaRPr lang="zh-CN" altLang="en-US" dirty="0"/>
          </a:p>
        </p:txBody>
      </p:sp>
    </p:spTree>
    <p:extLst>
      <p:ext uri="{BB962C8B-B14F-4D97-AF65-F5344CB8AC3E}">
        <p14:creationId xmlns:p14="http://schemas.microsoft.com/office/powerpoint/2010/main" val="1355349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B95AF-3404-4FE6-8912-2C96395A9A77}"/>
              </a:ext>
            </a:extLst>
          </p:cNvPr>
          <p:cNvSpPr>
            <a:spLocks noGrp="1"/>
          </p:cNvSpPr>
          <p:nvPr>
            <p:ph type="title"/>
          </p:nvPr>
        </p:nvSpPr>
        <p:spPr/>
        <p:txBody>
          <a:bodyPr/>
          <a:lstStyle/>
          <a:p>
            <a:r>
              <a:rPr lang="zh-CN" altLang="en-US" dirty="0"/>
              <a:t>贪心选择性质</a:t>
            </a:r>
          </a:p>
        </p:txBody>
      </p:sp>
      <p:sp>
        <p:nvSpPr>
          <p:cNvPr id="3" name="内容占位符 2">
            <a:extLst>
              <a:ext uri="{FF2B5EF4-FFF2-40B4-BE49-F238E27FC236}">
                <a16:creationId xmlns:a16="http://schemas.microsoft.com/office/drawing/2014/main" id="{09E8B8CC-B624-4163-92AA-B8A43D2E12FF}"/>
              </a:ext>
            </a:extLst>
          </p:cNvPr>
          <p:cNvSpPr>
            <a:spLocks noGrp="1"/>
          </p:cNvSpPr>
          <p:nvPr>
            <p:ph idx="1"/>
          </p:nvPr>
        </p:nvSpPr>
        <p:spPr>
          <a:xfrm>
            <a:off x="123432" y="764364"/>
            <a:ext cx="8897136" cy="6004078"/>
          </a:xfrm>
        </p:spPr>
        <p:txBody>
          <a:bodyPr>
            <a:normAutofit/>
          </a:bodyPr>
          <a:lstStyle/>
          <a:p>
            <a:pPr eaLnBrk="1" hangingPunct="1">
              <a:spcBef>
                <a:spcPts val="600"/>
              </a:spcBef>
            </a:pPr>
            <a:r>
              <a:rPr lang="zh-CN" altLang="en-US" sz="2400" b="1" dirty="0">
                <a:solidFill>
                  <a:srgbClr val="000000"/>
                </a:solidFill>
                <a:latin typeface="Times New Roman" pitchFamily="18" charset="0"/>
                <a:cs typeface="Times New Roman" pitchFamily="18" charset="0"/>
              </a:rPr>
              <a:t>贪心选择性质</a:t>
            </a:r>
            <a:endParaRPr lang="en-US" altLang="zh-CN" sz="2400" b="1"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问题的</a:t>
            </a:r>
            <a:r>
              <a:rPr lang="zh-CN" altLang="en-US" dirty="0">
                <a:solidFill>
                  <a:srgbClr val="FF0000"/>
                </a:solidFill>
                <a:latin typeface="Times New Roman" pitchFamily="18" charset="0"/>
                <a:cs typeface="Times New Roman" pitchFamily="18" charset="0"/>
              </a:rPr>
              <a:t>全局</a:t>
            </a:r>
            <a:r>
              <a:rPr lang="en-US" altLang="zh-CN" dirty="0">
                <a:solidFill>
                  <a:srgbClr val="FF0000"/>
                </a:solidFill>
                <a:latin typeface="Times New Roman" pitchFamily="18" charset="0"/>
                <a:cs typeface="Times New Roman" pitchFamily="18" charset="0"/>
              </a:rPr>
              <a:t>/</a:t>
            </a:r>
            <a:r>
              <a:rPr lang="zh-CN" altLang="en-US" dirty="0">
                <a:solidFill>
                  <a:srgbClr val="FF0000"/>
                </a:solidFill>
                <a:latin typeface="Times New Roman" pitchFamily="18" charset="0"/>
                <a:cs typeface="Times New Roman" pitchFamily="18" charset="0"/>
              </a:rPr>
              <a:t>整体最优解</a:t>
            </a:r>
            <a:r>
              <a:rPr lang="zh-CN" altLang="en-US" dirty="0">
                <a:solidFill>
                  <a:srgbClr val="000000"/>
                </a:solidFill>
                <a:latin typeface="Times New Roman" pitchFamily="18" charset="0"/>
                <a:cs typeface="Times New Roman" pitchFamily="18" charset="0"/>
              </a:rPr>
              <a:t>可以通过采用一系列</a:t>
            </a:r>
            <a:r>
              <a:rPr lang="zh-CN" altLang="en-US" b="1" dirty="0">
                <a:solidFill>
                  <a:srgbClr val="000000"/>
                </a:solidFill>
                <a:latin typeface="Times New Roman" pitchFamily="18" charset="0"/>
                <a:cs typeface="Times New Roman" pitchFamily="18" charset="0"/>
              </a:rPr>
              <a:t>局部最优</a:t>
            </a:r>
            <a:r>
              <a:rPr lang="zh-CN" altLang="en-US" dirty="0">
                <a:solidFill>
                  <a:srgbClr val="000000"/>
                </a:solidFill>
                <a:latin typeface="Times New Roman" pitchFamily="18" charset="0"/>
                <a:cs typeface="Times New Roman" pitchFamily="18" charset="0"/>
              </a:rPr>
              <a:t>的选择，即贪心选择，来获得</a:t>
            </a:r>
            <a:endParaRPr lang="en-US" altLang="zh-CN" dirty="0">
              <a:solidFill>
                <a:srgbClr val="000000"/>
              </a:solidFill>
              <a:latin typeface="Times New Roman" pitchFamily="18" charset="0"/>
              <a:cs typeface="Times New Roman" pitchFamily="18" charset="0"/>
            </a:endParaRPr>
          </a:p>
          <a:p>
            <a:pPr marL="228600" lvl="1" indent="-228600">
              <a:spcBef>
                <a:spcPts val="600"/>
              </a:spcBef>
              <a:buClr>
                <a:srgbClr val="0000FF"/>
              </a:buClr>
              <a:buSzPct val="60000"/>
              <a:buFont typeface="Wingdings" panose="05000000000000000000" pitchFamily="2" charset="2"/>
              <a:buChar char="n"/>
            </a:pPr>
            <a:r>
              <a:rPr lang="zh-CN" altLang="en-US" dirty="0">
                <a:solidFill>
                  <a:srgbClr val="000000"/>
                </a:solidFill>
                <a:latin typeface="Times New Roman" pitchFamily="18" charset="0"/>
                <a:cs typeface="Times New Roman" pitchFamily="18" charset="0"/>
              </a:rPr>
              <a:t>贪心选择性质是贪心算法可应用于求解问题全局最优解的第一个基本要素，也是贪心算法与动态规划算法的主要区别</a:t>
            </a:r>
          </a:p>
          <a:p>
            <a:pPr eaLnBrk="1" hangingPunct="1">
              <a:spcBef>
                <a:spcPts val="600"/>
              </a:spcBef>
            </a:pPr>
            <a:r>
              <a:rPr lang="zh-CN" altLang="en-US" sz="2400" dirty="0">
                <a:solidFill>
                  <a:srgbClr val="000000"/>
                </a:solidFill>
                <a:latin typeface="Times New Roman" pitchFamily="18" charset="0"/>
                <a:cs typeface="Times New Roman" pitchFamily="18" charset="0"/>
              </a:rPr>
              <a:t>确定具体问题是否具有贪心选择性质，必须证明：</a:t>
            </a:r>
            <a:endParaRPr lang="en-US" altLang="zh-CN" sz="2400" dirty="0">
              <a:solidFill>
                <a:srgbClr val="000000"/>
              </a:solidFill>
              <a:latin typeface="Times New Roman" pitchFamily="18" charset="0"/>
              <a:cs typeface="Times New Roman" pitchFamily="18" charset="0"/>
            </a:endParaRPr>
          </a:p>
          <a:p>
            <a:pPr lvl="1">
              <a:spcBef>
                <a:spcPts val="600"/>
              </a:spcBef>
            </a:pPr>
            <a:r>
              <a:rPr lang="zh-CN" altLang="en-US" dirty="0">
                <a:solidFill>
                  <a:srgbClr val="CC0000"/>
                </a:solidFill>
                <a:latin typeface="Times New Roman" pitchFamily="18" charset="0"/>
                <a:cs typeface="Times New Roman" pitchFamily="18" charset="0"/>
              </a:rPr>
              <a:t>每一步所作的贪心选择最终导致问题的整体最优解</a:t>
            </a:r>
          </a:p>
        </p:txBody>
      </p:sp>
      <p:sp>
        <p:nvSpPr>
          <p:cNvPr id="4" name="日期占位符 3">
            <a:extLst>
              <a:ext uri="{FF2B5EF4-FFF2-40B4-BE49-F238E27FC236}">
                <a16:creationId xmlns:a16="http://schemas.microsoft.com/office/drawing/2014/main" id="{50989E4D-3184-4CBF-9861-A7124F87B47E}"/>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F01AE7B9-4268-48A3-A449-EE7EFDA35A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21F822-271C-4D06-918A-C28F48CF3033}"/>
              </a:ext>
            </a:extLst>
          </p:cNvPr>
          <p:cNvSpPr>
            <a:spLocks noGrp="1"/>
          </p:cNvSpPr>
          <p:nvPr>
            <p:ph type="sldNum" sz="quarter" idx="12"/>
          </p:nvPr>
        </p:nvSpPr>
        <p:spPr/>
        <p:txBody>
          <a:bodyPr/>
          <a:lstStyle/>
          <a:p>
            <a:fld id="{EEA58A3B-43CE-4AA0-90B5-EB47AFAFEB34}" type="slidenum">
              <a:rPr lang="zh-CN" altLang="en-US" smtClean="0"/>
              <a:pPr/>
              <a:t>31</a:t>
            </a:fld>
            <a:endParaRPr lang="zh-CN" altLang="en-US" dirty="0"/>
          </a:p>
        </p:txBody>
      </p:sp>
    </p:spTree>
    <p:extLst>
      <p:ext uri="{BB962C8B-B14F-4D97-AF65-F5344CB8AC3E}">
        <p14:creationId xmlns:p14="http://schemas.microsoft.com/office/powerpoint/2010/main" val="197311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F6178-7A8A-446E-B122-B5EEEAC6BBEA}"/>
              </a:ext>
            </a:extLst>
          </p:cNvPr>
          <p:cNvSpPr>
            <a:spLocks noGrp="1"/>
          </p:cNvSpPr>
          <p:nvPr>
            <p:ph type="title"/>
          </p:nvPr>
        </p:nvSpPr>
        <p:spPr/>
        <p:txBody>
          <a:bodyPr>
            <a:normAutofit/>
          </a:bodyPr>
          <a:lstStyle/>
          <a:p>
            <a:r>
              <a:rPr lang="zh-CN" altLang="en-US" dirty="0"/>
              <a:t>动态规划 </a:t>
            </a:r>
            <a:r>
              <a:rPr lang="en-US" altLang="zh-CN" dirty="0"/>
              <a:t>vs </a:t>
            </a:r>
            <a:r>
              <a:rPr lang="zh-CN" altLang="en-US" dirty="0"/>
              <a:t>贪心算法</a:t>
            </a:r>
          </a:p>
        </p:txBody>
      </p:sp>
      <p:sp>
        <p:nvSpPr>
          <p:cNvPr id="3" name="内容占位符 2">
            <a:extLst>
              <a:ext uri="{FF2B5EF4-FFF2-40B4-BE49-F238E27FC236}">
                <a16:creationId xmlns:a16="http://schemas.microsoft.com/office/drawing/2014/main" id="{18B6D6D5-AD60-4E95-8F2F-69B80D869ACC}"/>
              </a:ext>
            </a:extLst>
          </p:cNvPr>
          <p:cNvSpPr>
            <a:spLocks noGrp="1"/>
          </p:cNvSpPr>
          <p:nvPr>
            <p:ph idx="1"/>
          </p:nvPr>
        </p:nvSpPr>
        <p:spPr/>
        <p:txBody>
          <a:bodyPr>
            <a:normAutofit fontScale="92500" lnSpcReduction="20000"/>
          </a:bodyPr>
          <a:lstStyle/>
          <a:p>
            <a:pPr eaLnBrk="1" hangingPunct="1">
              <a:spcBef>
                <a:spcPts val="600"/>
              </a:spcBef>
            </a:pPr>
            <a:r>
              <a:rPr lang="zh-CN" altLang="en-US" dirty="0">
                <a:solidFill>
                  <a:srgbClr val="000000"/>
                </a:solidFill>
                <a:latin typeface="Times New Roman" pitchFamily="18" charset="0"/>
                <a:cs typeface="Times New Roman" pitchFamily="18" charset="0"/>
              </a:rPr>
              <a:t>共同点</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两者都要求具有最优子结构性质，以便根据子问题解构造原问题</a:t>
            </a:r>
            <a:r>
              <a:rPr lang="en-US" altLang="zh-CN" dirty="0">
                <a:solidFill>
                  <a:srgbClr val="000000"/>
                </a:solidFill>
                <a:latin typeface="Times New Roman" pitchFamily="18" charset="0"/>
                <a:cs typeface="Times New Roman" pitchFamily="18" charset="0"/>
              </a:rPr>
              <a:t>/</a:t>
            </a:r>
            <a:r>
              <a:rPr lang="zh-CN" altLang="en-US" dirty="0">
                <a:solidFill>
                  <a:srgbClr val="000000"/>
                </a:solidFill>
                <a:latin typeface="Times New Roman" pitchFamily="18" charset="0"/>
                <a:cs typeface="Times New Roman" pitchFamily="18" charset="0"/>
              </a:rPr>
              <a:t>规模更大子问题的解</a:t>
            </a:r>
            <a:endParaRPr lang="en-US" altLang="zh-CN" dirty="0">
              <a:solidFill>
                <a:srgbClr val="000000"/>
              </a:solidFill>
              <a:latin typeface="Times New Roman" pitchFamily="18" charset="0"/>
              <a:cs typeface="Times New Roman" pitchFamily="18" charset="0"/>
            </a:endParaRPr>
          </a:p>
          <a:p>
            <a:pPr eaLnBrk="1" hangingPunct="1">
              <a:spcBef>
                <a:spcPts val="600"/>
              </a:spcBef>
            </a:pPr>
            <a:r>
              <a:rPr lang="zh-CN" altLang="en-US" dirty="0">
                <a:solidFill>
                  <a:srgbClr val="000000"/>
                </a:solidFill>
                <a:latin typeface="Times New Roman" pitchFamily="18" charset="0"/>
                <a:cs typeface="Times New Roman" pitchFamily="18" charset="0"/>
              </a:rPr>
              <a:t>不同点</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贪心法要求问题具有贪心选择性质，以保证求得问题的全局最优解</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解题方式差异</a:t>
            </a:r>
            <a:endParaRPr lang="en-US" altLang="zh-CN" dirty="0">
              <a:solidFill>
                <a:srgbClr val="000000"/>
              </a:solidFill>
              <a:latin typeface="Times New Roman" pitchFamily="18" charset="0"/>
              <a:cs typeface="Times New Roman" pitchFamily="18" charset="0"/>
            </a:endParaRPr>
          </a:p>
          <a:p>
            <a:pPr lvl="2">
              <a:spcBef>
                <a:spcPts val="600"/>
              </a:spcBef>
            </a:pPr>
            <a:r>
              <a:rPr lang="zh-CN" altLang="en-US" dirty="0">
                <a:solidFill>
                  <a:srgbClr val="000000"/>
                </a:solidFill>
                <a:latin typeface="Times New Roman" pitchFamily="18" charset="0"/>
                <a:cs typeface="Times New Roman" pitchFamily="18" charset="0"/>
              </a:rPr>
              <a:t>动态规划算法一般采用</a:t>
            </a:r>
            <a:r>
              <a:rPr lang="zh-CN" altLang="en-US" dirty="0">
                <a:solidFill>
                  <a:srgbClr val="0000FF"/>
                </a:solidFill>
                <a:latin typeface="Times New Roman" pitchFamily="18" charset="0"/>
                <a:cs typeface="Times New Roman" pitchFamily="18" charset="0"/>
              </a:rPr>
              <a:t>自下而上</a:t>
            </a:r>
            <a:r>
              <a:rPr lang="zh-CN" altLang="en-US" dirty="0">
                <a:solidFill>
                  <a:srgbClr val="000000"/>
                </a:solidFill>
                <a:latin typeface="Times New Roman" pitchFamily="18" charset="0"/>
                <a:cs typeface="Times New Roman" pitchFamily="18" charset="0"/>
              </a:rPr>
              <a:t>的求解方式</a:t>
            </a:r>
            <a:endParaRPr lang="en-US" altLang="zh-CN" dirty="0">
              <a:solidFill>
                <a:srgbClr val="000000"/>
              </a:solidFill>
              <a:latin typeface="Times New Roman" pitchFamily="18" charset="0"/>
              <a:cs typeface="Times New Roman" pitchFamily="18" charset="0"/>
            </a:endParaRPr>
          </a:p>
          <a:p>
            <a:pPr lvl="2">
              <a:spcBef>
                <a:spcPts val="600"/>
              </a:spcBef>
            </a:pPr>
            <a:r>
              <a:rPr lang="zh-CN" altLang="en-US" dirty="0">
                <a:solidFill>
                  <a:srgbClr val="000000"/>
                </a:solidFill>
                <a:latin typeface="Times New Roman" pitchFamily="18" charset="0"/>
                <a:cs typeface="Times New Roman" pitchFamily="18" charset="0"/>
              </a:rPr>
              <a:t>贪心算法一般采用</a:t>
            </a:r>
            <a:r>
              <a:rPr lang="zh-CN" altLang="en-US" dirty="0">
                <a:solidFill>
                  <a:srgbClr val="0000FF"/>
                </a:solidFill>
                <a:latin typeface="Times New Roman" pitchFamily="18" charset="0"/>
                <a:cs typeface="Times New Roman" pitchFamily="18" charset="0"/>
              </a:rPr>
              <a:t>自上而下</a:t>
            </a:r>
            <a:r>
              <a:rPr lang="zh-CN" altLang="en-US" dirty="0">
                <a:solidFill>
                  <a:srgbClr val="000000"/>
                </a:solidFill>
                <a:latin typeface="Times New Roman" pitchFamily="18" charset="0"/>
                <a:cs typeface="Times New Roman" pitchFamily="18" charset="0"/>
              </a:rPr>
              <a:t>的求解方式</a:t>
            </a:r>
            <a:endParaRPr lang="en-US" altLang="zh-CN" dirty="0">
              <a:solidFill>
                <a:srgbClr val="000000"/>
              </a:solidFill>
              <a:latin typeface="Times New Roman" pitchFamily="18" charset="0"/>
              <a:cs typeface="Times New Roman" pitchFamily="18" charset="0"/>
            </a:endParaRPr>
          </a:p>
          <a:p>
            <a:pPr marL="228600" lvl="2" indent="-228600">
              <a:spcBef>
                <a:spcPts val="600"/>
              </a:spcBef>
              <a:buClr>
                <a:srgbClr val="0000FF"/>
              </a:buClr>
              <a:buSzPct val="60000"/>
              <a:buFont typeface="Wingdings" panose="05000000000000000000" pitchFamily="2" charset="2"/>
              <a:buChar char="n"/>
            </a:pPr>
            <a:r>
              <a:rPr lang="zh-CN" altLang="en-US" dirty="0">
                <a:solidFill>
                  <a:srgbClr val="000000"/>
                </a:solidFill>
                <a:latin typeface="Times New Roman" pitchFamily="18" charset="0"/>
                <a:cs typeface="Times New Roman" pitchFamily="18" charset="0"/>
              </a:rPr>
              <a:t>例如，三角剖分</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动态规划法求解全局最优剖分</a:t>
            </a:r>
            <a:endParaRPr lang="en-US" altLang="zh-CN" dirty="0">
              <a:solidFill>
                <a:srgbClr val="000000"/>
              </a:solidFill>
              <a:latin typeface="Times New Roman" pitchFamily="18" charset="0"/>
              <a:cs typeface="Times New Roman" pitchFamily="18" charset="0"/>
            </a:endParaRPr>
          </a:p>
          <a:p>
            <a:pPr lvl="1">
              <a:spcBef>
                <a:spcPts val="600"/>
              </a:spcBef>
            </a:pPr>
            <a:r>
              <a:rPr lang="zh-CN" altLang="en-US" dirty="0">
                <a:solidFill>
                  <a:srgbClr val="000000"/>
                </a:solidFill>
                <a:latin typeface="Times New Roman" pitchFamily="18" charset="0"/>
                <a:cs typeface="Times New Roman" pitchFamily="18" charset="0"/>
              </a:rPr>
              <a:t>（递归分治）贪心法三角剖分</a:t>
            </a:r>
            <a:endParaRPr lang="en-US" altLang="zh-CN" dirty="0">
              <a:solidFill>
                <a:srgbClr val="000000"/>
              </a:solidFill>
              <a:latin typeface="Times New Roman" pitchFamily="18" charset="0"/>
              <a:cs typeface="Times New Roman" pitchFamily="18" charset="0"/>
            </a:endParaRPr>
          </a:p>
          <a:p>
            <a:pPr lvl="2">
              <a:spcBef>
                <a:spcPts val="600"/>
              </a:spcBef>
            </a:pPr>
            <a:r>
              <a:rPr lang="zh-CN" altLang="en-US" dirty="0">
                <a:solidFill>
                  <a:srgbClr val="000000"/>
                </a:solidFill>
                <a:latin typeface="Times New Roman" pitchFamily="18" charset="0"/>
                <a:cs typeface="Times New Roman" pitchFamily="18" charset="0"/>
              </a:rPr>
              <a:t>自上而下，以迭代的方式作出相继的贪心选择，</a:t>
            </a:r>
            <a:r>
              <a:rPr lang="zh-CN" altLang="en-US" u="sng" dirty="0">
                <a:solidFill>
                  <a:srgbClr val="FF0000"/>
                </a:solidFill>
                <a:latin typeface="Times New Roman" pitchFamily="18" charset="0"/>
                <a:cs typeface="Times New Roman" pitchFamily="18" charset="0"/>
              </a:rPr>
              <a:t>每次贪心选择将所求问题简化为规模更小的子问题，逐步扩展部分解，得到全局可行解（次优解）</a:t>
            </a:r>
          </a:p>
          <a:p>
            <a:endParaRPr lang="zh-CN" altLang="en-US" dirty="0"/>
          </a:p>
        </p:txBody>
      </p:sp>
      <p:sp>
        <p:nvSpPr>
          <p:cNvPr id="4" name="日期占位符 3">
            <a:extLst>
              <a:ext uri="{FF2B5EF4-FFF2-40B4-BE49-F238E27FC236}">
                <a16:creationId xmlns:a16="http://schemas.microsoft.com/office/drawing/2014/main" id="{31B04212-6A2F-4B09-B3D0-5CA8FBD7C6CC}"/>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3C0FB581-C06A-48A6-95C1-6B95FD3B91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FC4EDA-96BD-409B-8C10-AAF08F5BF58D}"/>
              </a:ext>
            </a:extLst>
          </p:cNvPr>
          <p:cNvSpPr>
            <a:spLocks noGrp="1"/>
          </p:cNvSpPr>
          <p:nvPr>
            <p:ph type="sldNum" sz="quarter" idx="12"/>
          </p:nvPr>
        </p:nvSpPr>
        <p:spPr/>
        <p:txBody>
          <a:bodyPr/>
          <a:lstStyle/>
          <a:p>
            <a:fld id="{EEA58A3B-43CE-4AA0-90B5-EB47AFAFEB34}" type="slidenum">
              <a:rPr lang="zh-CN" altLang="en-US" smtClean="0"/>
              <a:pPr/>
              <a:t>32</a:t>
            </a:fld>
            <a:endParaRPr lang="zh-CN" altLang="en-US" dirty="0"/>
          </a:p>
        </p:txBody>
      </p:sp>
    </p:spTree>
    <p:extLst>
      <p:ext uri="{BB962C8B-B14F-4D97-AF65-F5344CB8AC3E}">
        <p14:creationId xmlns:p14="http://schemas.microsoft.com/office/powerpoint/2010/main" val="241657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E240F-6866-47A4-B087-AF31FA8B8AEC}"/>
              </a:ext>
            </a:extLst>
          </p:cNvPr>
          <p:cNvSpPr>
            <a:spLocks noGrp="1"/>
          </p:cNvSpPr>
          <p:nvPr>
            <p:ph type="title"/>
          </p:nvPr>
        </p:nvSpPr>
        <p:spPr/>
        <p:txBody>
          <a:bodyPr/>
          <a:lstStyle/>
          <a:p>
            <a:r>
              <a:rPr lang="zh-CN" altLang="en-US" dirty="0"/>
              <a:t>动态规划 </a:t>
            </a:r>
            <a:r>
              <a:rPr lang="en-US" altLang="zh-CN" dirty="0"/>
              <a:t>vs </a:t>
            </a:r>
            <a:r>
              <a:rPr lang="zh-CN" altLang="en-US" dirty="0"/>
              <a:t>贪心算法</a:t>
            </a:r>
          </a:p>
        </p:txBody>
      </p:sp>
      <p:sp>
        <p:nvSpPr>
          <p:cNvPr id="3" name="内容占位符 2">
            <a:extLst>
              <a:ext uri="{FF2B5EF4-FFF2-40B4-BE49-F238E27FC236}">
                <a16:creationId xmlns:a16="http://schemas.microsoft.com/office/drawing/2014/main" id="{F6FDDC20-5C5C-491C-95AE-962A94203ECD}"/>
              </a:ext>
            </a:extLst>
          </p:cNvPr>
          <p:cNvSpPr>
            <a:spLocks noGrp="1"/>
          </p:cNvSpPr>
          <p:nvPr>
            <p:ph idx="1"/>
          </p:nvPr>
        </p:nvSpPr>
        <p:spPr/>
        <p:txBody>
          <a:bodyPr>
            <a:normAutofit/>
          </a:bodyPr>
          <a:lstStyle/>
          <a:p>
            <a:r>
              <a:rPr lang="zh-CN" altLang="en-US" dirty="0"/>
              <a:t>对比两个经典组合优化问题，说明动态规划于贪心算法的区别</a:t>
            </a:r>
            <a:endParaRPr lang="en-US" altLang="zh-CN" dirty="0"/>
          </a:p>
          <a:p>
            <a:pPr lvl="1"/>
            <a:r>
              <a:rPr lang="en-US" altLang="zh-CN" dirty="0"/>
              <a:t>0-1</a:t>
            </a:r>
            <a:r>
              <a:rPr lang="zh-CN" altLang="en-US" dirty="0"/>
              <a:t>背包问题、背包问题</a:t>
            </a:r>
            <a:endParaRPr lang="en-US" altLang="zh-CN" dirty="0"/>
          </a:p>
          <a:p>
            <a:r>
              <a:rPr lang="en-US" altLang="zh-CN" dirty="0"/>
              <a:t>0-1</a:t>
            </a:r>
            <a:r>
              <a:rPr lang="zh-CN" altLang="en-US" dirty="0"/>
              <a:t>背包问题</a:t>
            </a:r>
            <a:endParaRPr lang="en-US" altLang="zh-CN" dirty="0"/>
          </a:p>
          <a:p>
            <a:pPr lvl="1"/>
            <a:r>
              <a:rPr lang="zh-CN" altLang="en-US" dirty="0">
                <a:solidFill>
                  <a:srgbClr val="000000"/>
                </a:solidFill>
              </a:rPr>
              <a:t>给定</a:t>
            </a:r>
            <a:r>
              <a:rPr lang="en-US" altLang="zh-CN" dirty="0">
                <a:solidFill>
                  <a:srgbClr val="000000"/>
                </a:solidFill>
              </a:rPr>
              <a:t>n</a:t>
            </a:r>
            <a:r>
              <a:rPr lang="zh-CN" altLang="en-US" dirty="0">
                <a:solidFill>
                  <a:srgbClr val="000000"/>
                </a:solidFill>
              </a:rPr>
              <a:t>个物品</a:t>
            </a:r>
            <a:r>
              <a:rPr lang="en-US" altLang="zh-CN" dirty="0">
                <a:solidFill>
                  <a:srgbClr val="000000"/>
                </a:solidFill>
              </a:rPr>
              <a:t>{1, 2, 3,…,</a:t>
            </a:r>
            <a:r>
              <a:rPr lang="zh-CN" altLang="en-US" dirty="0">
                <a:solidFill>
                  <a:srgbClr val="000000"/>
                </a:solidFill>
              </a:rPr>
              <a:t> </a:t>
            </a:r>
            <a:r>
              <a:rPr lang="en-US" altLang="zh-CN" dirty="0">
                <a:solidFill>
                  <a:srgbClr val="000000"/>
                </a:solidFill>
              </a:rPr>
              <a:t>n}</a:t>
            </a:r>
            <a:r>
              <a:rPr lang="zh-CN" altLang="en-US" dirty="0">
                <a:solidFill>
                  <a:srgbClr val="000000"/>
                </a:solidFill>
              </a:rPr>
              <a:t>和一个背包，物品</a:t>
            </a:r>
            <a:r>
              <a:rPr lang="en-US" altLang="zh-CN" i="1" dirty="0" err="1">
                <a:solidFill>
                  <a:srgbClr val="000000"/>
                </a:solidFill>
              </a:rPr>
              <a:t>i</a:t>
            </a:r>
            <a:r>
              <a:rPr lang="zh-CN" altLang="en-US" dirty="0">
                <a:solidFill>
                  <a:srgbClr val="000000"/>
                </a:solidFill>
              </a:rPr>
              <a:t>的重量是</a:t>
            </a:r>
            <a:r>
              <a:rPr lang="en-US" altLang="zh-CN" dirty="0" err="1">
                <a:solidFill>
                  <a:srgbClr val="000000"/>
                </a:solidFill>
              </a:rPr>
              <a:t>w</a:t>
            </a:r>
            <a:r>
              <a:rPr lang="en-US" altLang="zh-CN" baseline="-25000" dirty="0" err="1">
                <a:solidFill>
                  <a:srgbClr val="000000"/>
                </a:solidFill>
              </a:rPr>
              <a:t>i</a:t>
            </a:r>
            <a:r>
              <a:rPr lang="zh-CN" altLang="en-US" dirty="0">
                <a:solidFill>
                  <a:srgbClr val="000000"/>
                </a:solidFill>
              </a:rPr>
              <a:t>，其价值为</a:t>
            </a:r>
            <a:r>
              <a:rPr lang="en-US" altLang="zh-CN" dirty="0">
                <a:solidFill>
                  <a:srgbClr val="000000"/>
                </a:solidFill>
              </a:rPr>
              <a:t>v</a:t>
            </a:r>
            <a:r>
              <a:rPr lang="en-US" altLang="zh-CN" baseline="-25000" dirty="0">
                <a:solidFill>
                  <a:srgbClr val="000000"/>
                </a:solidFill>
              </a:rPr>
              <a:t>i</a:t>
            </a:r>
            <a:r>
              <a:rPr lang="zh-CN" altLang="en-US" dirty="0">
                <a:solidFill>
                  <a:srgbClr val="000000"/>
                </a:solidFill>
              </a:rPr>
              <a:t>，背包的容量为</a:t>
            </a:r>
            <a:r>
              <a:rPr lang="en-US" altLang="zh-CN" dirty="0">
                <a:solidFill>
                  <a:srgbClr val="000000"/>
                </a:solidFill>
              </a:rPr>
              <a:t>C</a:t>
            </a:r>
            <a:r>
              <a:rPr lang="zh-CN" altLang="en-US" dirty="0">
                <a:solidFill>
                  <a:srgbClr val="000000"/>
                </a:solidFill>
              </a:rPr>
              <a:t>。</a:t>
            </a:r>
            <a:r>
              <a:rPr lang="zh-CN" altLang="en-US" sz="2400" dirty="0">
                <a:solidFill>
                  <a:srgbClr val="000000"/>
                </a:solidFill>
              </a:rPr>
              <a:t>选择装入背包的物品，使得装入背包中物品的总价值最大</a:t>
            </a:r>
            <a:r>
              <a:rPr lang="en-US" altLang="zh-CN" sz="2400" dirty="0">
                <a:solidFill>
                  <a:srgbClr val="000000"/>
                </a:solidFill>
              </a:rPr>
              <a:t>?</a:t>
            </a:r>
          </a:p>
          <a:p>
            <a:pPr lvl="1"/>
            <a:r>
              <a:rPr lang="zh-CN" altLang="en-US" dirty="0">
                <a:solidFill>
                  <a:srgbClr val="000000"/>
                </a:solidFill>
                <a:latin typeface="Times New Roman" pitchFamily="18" charset="0"/>
              </a:rPr>
              <a:t>要求：</a:t>
            </a:r>
            <a:endParaRPr lang="en-US" altLang="zh-CN" dirty="0">
              <a:solidFill>
                <a:srgbClr val="000000"/>
              </a:solidFill>
              <a:latin typeface="Times New Roman" pitchFamily="18" charset="0"/>
            </a:endParaRPr>
          </a:p>
          <a:p>
            <a:pPr lvl="2"/>
            <a:r>
              <a:rPr lang="zh-CN" altLang="en-US" dirty="0">
                <a:solidFill>
                  <a:srgbClr val="000000"/>
                </a:solidFill>
                <a:latin typeface="Times New Roman" pitchFamily="18" charset="0"/>
              </a:rPr>
              <a:t>选择装入背包的物品时，对每种物品</a:t>
            </a:r>
            <a:r>
              <a:rPr lang="en-US" altLang="zh-CN" i="1" dirty="0" err="1">
                <a:solidFill>
                  <a:srgbClr val="000000"/>
                </a:solidFill>
                <a:latin typeface="Times New Roman" pitchFamily="18" charset="0"/>
              </a:rPr>
              <a:t>i</a:t>
            </a:r>
            <a:r>
              <a:rPr lang="zh-CN" altLang="en-US" dirty="0">
                <a:solidFill>
                  <a:srgbClr val="000000"/>
                </a:solidFill>
                <a:latin typeface="Times New Roman" pitchFamily="18" charset="0"/>
              </a:rPr>
              <a:t>只有</a:t>
            </a:r>
            <a:r>
              <a:rPr lang="en-US" altLang="zh-CN" dirty="0">
                <a:solidFill>
                  <a:srgbClr val="000000"/>
                </a:solidFill>
                <a:latin typeface="Times New Roman" pitchFamily="18" charset="0"/>
              </a:rPr>
              <a:t>2</a:t>
            </a:r>
            <a:r>
              <a:rPr lang="zh-CN" altLang="en-US" dirty="0">
                <a:solidFill>
                  <a:srgbClr val="000000"/>
                </a:solidFill>
                <a:latin typeface="Times New Roman" pitchFamily="18" charset="0"/>
              </a:rPr>
              <a:t>种选择：装入背包或不装入背包</a:t>
            </a:r>
            <a:endParaRPr lang="en-US" altLang="zh-CN" dirty="0">
              <a:solidFill>
                <a:srgbClr val="000000"/>
              </a:solidFill>
              <a:latin typeface="Times New Roman" pitchFamily="18" charset="0"/>
            </a:endParaRPr>
          </a:p>
          <a:p>
            <a:pPr lvl="2"/>
            <a:r>
              <a:rPr lang="zh-CN" altLang="en-US" dirty="0">
                <a:solidFill>
                  <a:srgbClr val="000000"/>
                </a:solidFill>
                <a:latin typeface="Times New Roman" pitchFamily="18" charset="0"/>
              </a:rPr>
              <a:t>不能将物品</a:t>
            </a:r>
            <a:r>
              <a:rPr lang="en-US" altLang="zh-CN" dirty="0" err="1">
                <a:solidFill>
                  <a:srgbClr val="000000"/>
                </a:solidFill>
                <a:latin typeface="Times New Roman" pitchFamily="18" charset="0"/>
              </a:rPr>
              <a:t>i</a:t>
            </a:r>
            <a:r>
              <a:rPr lang="zh-CN" altLang="en-US" dirty="0">
                <a:solidFill>
                  <a:srgbClr val="000000"/>
                </a:solidFill>
                <a:latin typeface="Times New Roman" pitchFamily="18" charset="0"/>
              </a:rPr>
              <a:t>装入背包多次，也不能只装入物品</a:t>
            </a:r>
            <a:r>
              <a:rPr lang="en-US" altLang="zh-CN" dirty="0" err="1">
                <a:solidFill>
                  <a:srgbClr val="000000"/>
                </a:solidFill>
                <a:latin typeface="Times New Roman" pitchFamily="18" charset="0"/>
              </a:rPr>
              <a:t>i</a:t>
            </a:r>
            <a:r>
              <a:rPr lang="zh-CN" altLang="en-US" dirty="0">
                <a:solidFill>
                  <a:srgbClr val="000000"/>
                </a:solidFill>
                <a:latin typeface="Times New Roman" pitchFamily="18" charset="0"/>
              </a:rPr>
              <a:t>的一部分</a:t>
            </a:r>
            <a:endParaRPr lang="en-US" altLang="zh-CN" dirty="0">
              <a:solidFill>
                <a:srgbClr val="000000"/>
              </a:solidFill>
            </a:endParaRPr>
          </a:p>
          <a:p>
            <a:pPr lvl="1"/>
            <a:r>
              <a:rPr lang="zh-CN" altLang="en-US" dirty="0"/>
              <a:t>采用动态规划算法，计算最优解</a:t>
            </a:r>
            <a:endParaRPr lang="en-US" altLang="zh-CN" dirty="0"/>
          </a:p>
          <a:p>
            <a:pPr lvl="1"/>
            <a:endParaRPr lang="en-US" altLang="zh-CN" dirty="0"/>
          </a:p>
        </p:txBody>
      </p:sp>
      <p:sp>
        <p:nvSpPr>
          <p:cNvPr id="4" name="日期占位符 3">
            <a:extLst>
              <a:ext uri="{FF2B5EF4-FFF2-40B4-BE49-F238E27FC236}">
                <a16:creationId xmlns:a16="http://schemas.microsoft.com/office/drawing/2014/main" id="{E5284502-9F47-4E14-9F34-D255DF566AA8}"/>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7E435318-692B-496E-A75F-2F29A7D2B3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37A439-F97D-41DD-8286-145050F4CDB1}"/>
              </a:ext>
            </a:extLst>
          </p:cNvPr>
          <p:cNvSpPr>
            <a:spLocks noGrp="1"/>
          </p:cNvSpPr>
          <p:nvPr>
            <p:ph type="sldNum" sz="quarter" idx="12"/>
          </p:nvPr>
        </p:nvSpPr>
        <p:spPr/>
        <p:txBody>
          <a:bodyPr/>
          <a:lstStyle/>
          <a:p>
            <a:fld id="{EEA58A3B-43CE-4AA0-90B5-EB47AFAFEB34}" type="slidenum">
              <a:rPr lang="zh-CN" altLang="en-US" smtClean="0"/>
              <a:pPr/>
              <a:t>33</a:t>
            </a:fld>
            <a:endParaRPr lang="zh-CN" altLang="en-US" dirty="0"/>
          </a:p>
        </p:txBody>
      </p:sp>
    </p:spTree>
    <p:extLst>
      <p:ext uri="{BB962C8B-B14F-4D97-AF65-F5344CB8AC3E}">
        <p14:creationId xmlns:p14="http://schemas.microsoft.com/office/powerpoint/2010/main" val="3948541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E240F-6866-47A4-B087-AF31FA8B8AEC}"/>
              </a:ext>
            </a:extLst>
          </p:cNvPr>
          <p:cNvSpPr>
            <a:spLocks noGrp="1"/>
          </p:cNvSpPr>
          <p:nvPr>
            <p:ph type="title"/>
          </p:nvPr>
        </p:nvSpPr>
        <p:spPr/>
        <p:txBody>
          <a:bodyPr/>
          <a:lstStyle/>
          <a:p>
            <a:r>
              <a:rPr lang="zh-CN" altLang="en-US" dirty="0"/>
              <a:t>动态规划 </a:t>
            </a:r>
            <a:r>
              <a:rPr lang="en-US" altLang="zh-CN" dirty="0"/>
              <a:t>vs </a:t>
            </a:r>
            <a:r>
              <a:rPr lang="zh-CN" altLang="en-US" dirty="0"/>
              <a:t>贪心算法</a:t>
            </a:r>
          </a:p>
        </p:txBody>
      </p:sp>
      <p:sp>
        <p:nvSpPr>
          <p:cNvPr id="3" name="内容占位符 2">
            <a:extLst>
              <a:ext uri="{FF2B5EF4-FFF2-40B4-BE49-F238E27FC236}">
                <a16:creationId xmlns:a16="http://schemas.microsoft.com/office/drawing/2014/main" id="{F6FDDC20-5C5C-491C-95AE-962A94203ECD}"/>
              </a:ext>
            </a:extLst>
          </p:cNvPr>
          <p:cNvSpPr>
            <a:spLocks noGrp="1"/>
          </p:cNvSpPr>
          <p:nvPr>
            <p:ph idx="1"/>
          </p:nvPr>
        </p:nvSpPr>
        <p:spPr/>
        <p:txBody>
          <a:bodyPr>
            <a:normAutofit/>
          </a:bodyPr>
          <a:lstStyle/>
          <a:p>
            <a:r>
              <a:rPr lang="zh-CN" altLang="en-US" dirty="0"/>
              <a:t>背包问题</a:t>
            </a:r>
            <a:endParaRPr lang="en-US" altLang="zh-CN" dirty="0"/>
          </a:p>
          <a:p>
            <a:pPr lvl="1"/>
            <a:r>
              <a:rPr lang="zh-CN" altLang="en-US" dirty="0">
                <a:solidFill>
                  <a:srgbClr val="000000"/>
                </a:solidFill>
              </a:rPr>
              <a:t>与</a:t>
            </a:r>
            <a:r>
              <a:rPr lang="en-US" altLang="zh-CN" dirty="0">
                <a:solidFill>
                  <a:srgbClr val="000000"/>
                </a:solidFill>
              </a:rPr>
              <a:t>0-1</a:t>
            </a:r>
            <a:r>
              <a:rPr lang="zh-CN" altLang="en-US" dirty="0">
                <a:solidFill>
                  <a:srgbClr val="000000"/>
                </a:solidFill>
              </a:rPr>
              <a:t>背包问题类似，但在选择物品</a:t>
            </a:r>
            <a:r>
              <a:rPr lang="en-US" altLang="zh-CN" i="1" dirty="0" err="1">
                <a:solidFill>
                  <a:srgbClr val="000000"/>
                </a:solidFill>
              </a:rPr>
              <a:t>i</a:t>
            </a:r>
            <a:r>
              <a:rPr lang="zh-CN" altLang="en-US" dirty="0">
                <a:solidFill>
                  <a:srgbClr val="000000"/>
                </a:solidFill>
              </a:rPr>
              <a:t>装入背包时，</a:t>
            </a:r>
            <a:r>
              <a:rPr lang="en-US" altLang="zh-CN" dirty="0">
                <a:solidFill>
                  <a:srgbClr val="000000"/>
                </a:solidFill>
              </a:rPr>
              <a:t>1≤i≤n</a:t>
            </a:r>
            <a:r>
              <a:rPr lang="zh-CN" altLang="en-US" dirty="0">
                <a:solidFill>
                  <a:srgbClr val="000000"/>
                </a:solidFill>
              </a:rPr>
              <a:t>，</a:t>
            </a:r>
            <a:r>
              <a:rPr lang="zh-CN" altLang="en-US" dirty="0">
                <a:solidFill>
                  <a:srgbClr val="0000FF"/>
                </a:solidFill>
              </a:rPr>
              <a:t>可以选择物品</a:t>
            </a:r>
            <a:r>
              <a:rPr lang="en-US" altLang="zh-CN" i="1" dirty="0" err="1">
                <a:solidFill>
                  <a:srgbClr val="0000FF"/>
                </a:solidFill>
              </a:rPr>
              <a:t>i</a:t>
            </a:r>
            <a:r>
              <a:rPr lang="zh-CN" altLang="en-US" dirty="0">
                <a:solidFill>
                  <a:srgbClr val="0000FF"/>
                </a:solidFill>
              </a:rPr>
              <a:t>的一部分</a:t>
            </a:r>
            <a:r>
              <a:rPr lang="zh-CN" altLang="en-US" dirty="0">
                <a:solidFill>
                  <a:srgbClr val="000000"/>
                </a:solidFill>
              </a:rPr>
              <a:t>，即</a:t>
            </a:r>
            <a:r>
              <a:rPr lang="en-US" altLang="zh-CN" dirty="0">
                <a:solidFill>
                  <a:srgbClr val="000000"/>
                </a:solidFill>
              </a:rPr>
              <a:t>0</a:t>
            </a:r>
            <a:r>
              <a:rPr lang="en-US" altLang="en-US" dirty="0"/>
              <a:t>≤</a:t>
            </a:r>
            <a:r>
              <a:rPr lang="en-US" altLang="zh-CN" i="1" dirty="0">
                <a:solidFill>
                  <a:srgbClr val="1C1C1C"/>
                </a:solidFill>
              </a:rPr>
              <a:t>x</a:t>
            </a:r>
            <a:r>
              <a:rPr lang="en-US" altLang="zh-CN" baseline="-25000" dirty="0">
                <a:solidFill>
                  <a:srgbClr val="1C1C1C"/>
                </a:solidFill>
              </a:rPr>
              <a:t>i</a:t>
            </a:r>
            <a:r>
              <a:rPr lang="en-US" altLang="zh-CN" dirty="0">
                <a:solidFill>
                  <a:srgbClr val="1C1C1C"/>
                </a:solidFill>
              </a:rPr>
              <a:t> </a:t>
            </a:r>
            <a:r>
              <a:rPr lang="en-US" altLang="en-US" dirty="0"/>
              <a:t>≤</a:t>
            </a:r>
            <a:r>
              <a:rPr lang="en-US" altLang="zh-CN" dirty="0"/>
              <a:t>1</a:t>
            </a:r>
            <a:r>
              <a:rPr lang="zh-CN" altLang="en-US" dirty="0">
                <a:solidFill>
                  <a:srgbClr val="000000"/>
                </a:solidFill>
              </a:rPr>
              <a:t>，不要求物品全部装入背包</a:t>
            </a:r>
            <a:endParaRPr lang="en-US" altLang="zh-CN" dirty="0"/>
          </a:p>
          <a:p>
            <a:r>
              <a:rPr lang="zh-CN" altLang="en-US" dirty="0"/>
              <a:t>与</a:t>
            </a:r>
            <a:r>
              <a:rPr lang="en-US" altLang="zh-CN" dirty="0"/>
              <a:t>0-1</a:t>
            </a:r>
            <a:r>
              <a:rPr lang="zh-CN" altLang="en-US" dirty="0"/>
              <a:t>背包问题一样，背包问题具有最优子结构性质</a:t>
            </a:r>
            <a:endParaRPr lang="en-US" altLang="zh-CN" dirty="0"/>
          </a:p>
          <a:p>
            <a:pPr lvl="1"/>
            <a:r>
              <a:rPr lang="zh-CN" altLang="en-US" dirty="0">
                <a:solidFill>
                  <a:srgbClr val="1C1C1C"/>
                </a:solidFill>
              </a:rPr>
              <a:t>假设</a:t>
            </a:r>
            <a:r>
              <a:rPr lang="zh-CN" altLang="en-US" sz="2400" dirty="0">
                <a:solidFill>
                  <a:srgbClr val="1C1C1C"/>
                </a:solidFill>
              </a:rPr>
              <a:t>对</a:t>
            </a:r>
            <a:r>
              <a:rPr lang="en-US" altLang="zh-CN" sz="2400" dirty="0">
                <a:solidFill>
                  <a:srgbClr val="1C1C1C"/>
                </a:solidFill>
              </a:rPr>
              <a:t>n</a:t>
            </a:r>
            <a:r>
              <a:rPr lang="zh-CN" altLang="en-US" sz="2400" dirty="0">
                <a:solidFill>
                  <a:srgbClr val="1C1C1C"/>
                </a:solidFill>
              </a:rPr>
              <a:t>种物品</a:t>
            </a:r>
            <a:r>
              <a:rPr lang="en-US" altLang="zh-CN" sz="2400" dirty="0">
                <a:solidFill>
                  <a:srgbClr val="1C1C1C"/>
                </a:solidFill>
              </a:rPr>
              <a:t>E={1, 2, 3, 4, …, n}</a:t>
            </a:r>
            <a:r>
              <a:rPr lang="zh-CN" altLang="en-US" sz="2400" dirty="0">
                <a:solidFill>
                  <a:srgbClr val="1C1C1C"/>
                </a:solidFill>
              </a:rPr>
              <a:t>的背包问题，其最优解为</a:t>
            </a:r>
            <a:r>
              <a:rPr lang="en-US" altLang="zh-CN" sz="2400" dirty="0">
                <a:solidFill>
                  <a:srgbClr val="1C1C1C"/>
                </a:solidFill>
              </a:rPr>
              <a:t>A={x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x</a:t>
            </a:r>
            <a:r>
              <a:rPr lang="en-US" altLang="zh-CN" sz="2400" baseline="-25000" dirty="0">
                <a:solidFill>
                  <a:srgbClr val="1C1C1C"/>
                </a:solidFill>
              </a:rPr>
              <a:t>n-1</a:t>
            </a:r>
            <a:r>
              <a:rPr lang="en-US" altLang="zh-CN" sz="2400" dirty="0">
                <a:solidFill>
                  <a:srgbClr val="1C1C1C"/>
                </a:solidFill>
              </a:rPr>
              <a:t>,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，则</a:t>
            </a:r>
            <a:r>
              <a:rPr lang="en-US" altLang="zh-CN" sz="2400" dirty="0" err="1">
                <a:solidFill>
                  <a:srgbClr val="1C1C1C"/>
                </a:solidFill>
              </a:rPr>
              <a:t>X</a:t>
            </a:r>
            <a:r>
              <a:rPr lang="en-US" altLang="zh-CN" sz="2400" baseline="-25000" dirty="0" err="1">
                <a:solidFill>
                  <a:srgbClr val="1C1C1C"/>
                </a:solidFill>
              </a:rPr>
              <a:t>j</a:t>
            </a:r>
            <a:r>
              <a:rPr lang="en-US" altLang="zh-CN" sz="2400" dirty="0">
                <a:solidFill>
                  <a:srgbClr val="1C1C1C"/>
                </a:solidFill>
              </a:rPr>
              <a:t>= X-{</a:t>
            </a:r>
            <a:r>
              <a:rPr lang="en-US" altLang="zh-CN" sz="2400" dirty="0" err="1">
                <a:solidFill>
                  <a:srgbClr val="1C1C1C"/>
                </a:solidFill>
              </a:rPr>
              <a:t>x</a:t>
            </a:r>
            <a:r>
              <a:rPr lang="en-US" altLang="zh-CN" sz="2400" baseline="-25000" dirty="0" err="1">
                <a:solidFill>
                  <a:srgbClr val="FF0000"/>
                </a:solidFill>
              </a:rPr>
              <a:t>j</a:t>
            </a:r>
            <a:r>
              <a:rPr lang="en-US" altLang="zh-CN" sz="2400" dirty="0">
                <a:solidFill>
                  <a:srgbClr val="1C1C1C"/>
                </a:solidFill>
              </a:rPr>
              <a:t>}={</a:t>
            </a:r>
            <a:r>
              <a:rPr lang="en-US" altLang="zh-CN" dirty="0">
                <a:solidFill>
                  <a:srgbClr val="1C1C1C"/>
                </a:solidFill>
              </a:rPr>
              <a:t>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a:t>
            </a:r>
            <a:r>
              <a:rPr lang="en-US" altLang="zh-CN" sz="2400" dirty="0">
                <a:solidFill>
                  <a:srgbClr val="FF0000"/>
                </a:solidFill>
              </a:rPr>
              <a:t>x</a:t>
            </a:r>
            <a:r>
              <a:rPr lang="en-US" altLang="zh-CN" sz="2400" baseline="-25000" dirty="0">
                <a:solidFill>
                  <a:srgbClr val="FF0000"/>
                </a:solidFill>
              </a:rPr>
              <a:t>j-1</a:t>
            </a:r>
            <a:r>
              <a:rPr lang="en-US" altLang="zh-CN" sz="2400" dirty="0">
                <a:solidFill>
                  <a:srgbClr val="FF0000"/>
                </a:solidFill>
              </a:rPr>
              <a:t>, </a:t>
            </a:r>
            <a:r>
              <a:rPr lang="en-US" altLang="zh-CN" dirty="0">
                <a:solidFill>
                  <a:srgbClr val="FF0000"/>
                </a:solidFill>
              </a:rPr>
              <a:t>x</a:t>
            </a:r>
            <a:r>
              <a:rPr lang="en-US" altLang="zh-CN" sz="2400" baseline="-25000" dirty="0">
                <a:solidFill>
                  <a:srgbClr val="FF0000"/>
                </a:solidFill>
              </a:rPr>
              <a:t>j+1</a:t>
            </a:r>
            <a:r>
              <a:rPr lang="en-US" altLang="zh-CN" dirty="0">
                <a:solidFill>
                  <a:srgbClr val="1C1C1C"/>
                </a:solidFill>
              </a:rPr>
              <a:t>, </a:t>
            </a:r>
            <a:r>
              <a:rPr lang="en-US" altLang="zh-CN" sz="2400" dirty="0">
                <a:solidFill>
                  <a:srgbClr val="1C1C1C"/>
                </a:solidFill>
              </a:rPr>
              <a:t>…,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是</a:t>
            </a:r>
            <a:r>
              <a:rPr lang="en-US" altLang="zh-CN" sz="2400" dirty="0">
                <a:solidFill>
                  <a:srgbClr val="1C1C1C"/>
                </a:solidFill>
              </a:rPr>
              <a:t>n-1</a:t>
            </a:r>
            <a:r>
              <a:rPr lang="zh-CN" altLang="en-US" sz="2400" dirty="0">
                <a:solidFill>
                  <a:srgbClr val="1C1C1C"/>
                </a:solidFill>
              </a:rPr>
              <a:t>个物品的子问题</a:t>
            </a:r>
            <a:r>
              <a:rPr lang="en-US" altLang="zh-CN" sz="2400" dirty="0">
                <a:solidFill>
                  <a:srgbClr val="1C1C1C"/>
                </a:solidFill>
              </a:rPr>
              <a:t>【</a:t>
            </a:r>
            <a:r>
              <a:rPr lang="zh-CN" altLang="en-US" dirty="0">
                <a:solidFill>
                  <a:srgbClr val="FF0000"/>
                </a:solidFill>
              </a:rPr>
              <a:t>去掉第</a:t>
            </a:r>
            <a:r>
              <a:rPr lang="en-US" altLang="zh-CN" dirty="0">
                <a:solidFill>
                  <a:srgbClr val="FF0000"/>
                </a:solidFill>
              </a:rPr>
              <a:t>j</a:t>
            </a:r>
            <a:r>
              <a:rPr lang="zh-CN" altLang="en-US" dirty="0">
                <a:solidFill>
                  <a:srgbClr val="FF0000"/>
                </a:solidFill>
              </a:rPr>
              <a:t>个物品</a:t>
            </a:r>
            <a:r>
              <a:rPr lang="en-US" altLang="zh-CN" sz="2400" dirty="0">
                <a:solidFill>
                  <a:srgbClr val="1C1C1C"/>
                </a:solidFill>
              </a:rPr>
              <a:t>】</a:t>
            </a:r>
            <a:r>
              <a:rPr lang="zh-CN" altLang="en-US" sz="2400" dirty="0">
                <a:solidFill>
                  <a:srgbClr val="1C1C1C"/>
                </a:solidFill>
              </a:rPr>
              <a:t>：</a:t>
            </a:r>
            <a:endParaRPr lang="en-US" altLang="zh-CN" dirty="0">
              <a:solidFill>
                <a:srgbClr val="1C1C1C"/>
              </a:solidFill>
            </a:endParaRPr>
          </a:p>
          <a:p>
            <a:pPr marL="268287" lvl="1" indent="0">
              <a:buNone/>
            </a:pPr>
            <a:r>
              <a:rPr lang="en-US" altLang="zh-CN" sz="2400" dirty="0">
                <a:solidFill>
                  <a:srgbClr val="1C1C1C"/>
                </a:solidFill>
                <a:sym typeface="Wingdings" pitchFamily="2" charset="2"/>
              </a:rPr>
              <a:t>      (1) </a:t>
            </a:r>
            <a:r>
              <a:rPr lang="en-US" altLang="zh-CN" sz="2400" dirty="0">
                <a:solidFill>
                  <a:srgbClr val="1C1C1C"/>
                </a:solidFill>
              </a:rPr>
              <a:t>E’={1,…, </a:t>
            </a:r>
            <a:r>
              <a:rPr lang="en-US" altLang="zh-CN" sz="2400" dirty="0">
                <a:solidFill>
                  <a:srgbClr val="FF0000"/>
                </a:solidFill>
              </a:rPr>
              <a:t>j-1</a:t>
            </a:r>
            <a:r>
              <a:rPr lang="en-US" altLang="zh-CN" sz="2400" dirty="0">
                <a:solidFill>
                  <a:srgbClr val="1C1C1C"/>
                </a:solidFill>
              </a:rPr>
              <a:t>, </a:t>
            </a:r>
            <a:r>
              <a:rPr lang="en-US" altLang="zh-CN" sz="2400" dirty="0">
                <a:solidFill>
                  <a:srgbClr val="FF0000"/>
                </a:solidFill>
              </a:rPr>
              <a:t>j+1</a:t>
            </a:r>
            <a:r>
              <a:rPr lang="en-US" altLang="zh-CN" sz="2400" dirty="0">
                <a:solidFill>
                  <a:srgbClr val="1C1C1C"/>
                </a:solidFill>
              </a:rPr>
              <a:t>, …, n}</a:t>
            </a:r>
          </a:p>
          <a:p>
            <a:pPr marL="268287" lvl="1" indent="0">
              <a:buNone/>
            </a:pPr>
            <a:r>
              <a:rPr lang="en-US" altLang="zh-CN" sz="2400" dirty="0">
                <a:solidFill>
                  <a:srgbClr val="1C1C1C"/>
                </a:solidFill>
              </a:rPr>
              <a:t>      (2) </a:t>
            </a:r>
            <a:r>
              <a:rPr lang="zh-CN" altLang="en-US" sz="2400" dirty="0">
                <a:solidFill>
                  <a:srgbClr val="1C1C1C"/>
                </a:solidFill>
              </a:rPr>
              <a:t>容量</a:t>
            </a:r>
            <a:r>
              <a:rPr lang="en-US" altLang="zh-CN" sz="2400" dirty="0">
                <a:solidFill>
                  <a:srgbClr val="1C1C1C"/>
                </a:solidFill>
              </a:rPr>
              <a:t>C - </a:t>
            </a:r>
            <a:r>
              <a:rPr lang="en-US" altLang="zh-CN" sz="2400" dirty="0" err="1">
                <a:solidFill>
                  <a:srgbClr val="FF0000"/>
                </a:solidFill>
              </a:rPr>
              <a:t>x</a:t>
            </a:r>
            <a:r>
              <a:rPr lang="en-US" altLang="zh-CN" sz="2400" baseline="-25000" dirty="0" err="1">
                <a:solidFill>
                  <a:srgbClr val="FF0000"/>
                </a:solidFill>
              </a:rPr>
              <a:t>j</a:t>
            </a:r>
            <a:r>
              <a:rPr lang="zh-CN" altLang="en-US" sz="2400" dirty="0">
                <a:solidFill>
                  <a:srgbClr val="FF0000"/>
                </a:solidFill>
              </a:rPr>
              <a:t>*</a:t>
            </a:r>
            <a:r>
              <a:rPr lang="en-US" altLang="zh-CN" sz="2400" dirty="0" err="1">
                <a:solidFill>
                  <a:srgbClr val="FF0000"/>
                </a:solidFill>
              </a:rPr>
              <a:t>w</a:t>
            </a:r>
            <a:r>
              <a:rPr lang="en-US" altLang="zh-CN" sz="2400" baseline="-25000" dirty="0" err="1">
                <a:solidFill>
                  <a:srgbClr val="FF0000"/>
                </a:solidFill>
              </a:rPr>
              <a:t>j</a:t>
            </a:r>
            <a:endParaRPr lang="en-US" altLang="zh-CN" sz="2400" baseline="-25000" dirty="0">
              <a:solidFill>
                <a:srgbClr val="FF0000"/>
              </a:solidFill>
            </a:endParaRPr>
          </a:p>
          <a:p>
            <a:pPr marL="0" indent="0" eaLnBrk="1" hangingPunct="1">
              <a:spcBef>
                <a:spcPct val="50000"/>
              </a:spcBef>
              <a:buNone/>
            </a:pPr>
            <a:r>
              <a:rPr lang="zh-CN" altLang="en-US" sz="2400" dirty="0">
                <a:solidFill>
                  <a:srgbClr val="1C1C1C"/>
                </a:solidFill>
              </a:rPr>
              <a:t>      的最优解</a:t>
            </a:r>
          </a:p>
          <a:p>
            <a:pPr marL="228600" lvl="1" indent="-228600">
              <a:spcBef>
                <a:spcPts val="500"/>
              </a:spcBef>
              <a:buClr>
                <a:srgbClr val="0000FF"/>
              </a:buClr>
              <a:buSzPct val="60000"/>
              <a:buFont typeface="Wingdings" panose="05000000000000000000" pitchFamily="2" charset="2"/>
              <a:buChar char="n"/>
            </a:pPr>
            <a:r>
              <a:rPr lang="zh-CN" altLang="en-US" sz="2400" dirty="0">
                <a:latin typeface="Times New Roman" pitchFamily="18" charset="0"/>
              </a:rPr>
              <a:t>但背包问题具有贪心选择性质，可以用贪心算法求得最优解；而</a:t>
            </a:r>
            <a:r>
              <a:rPr lang="en-US" altLang="zh-CN" sz="2400" dirty="0">
                <a:latin typeface="Times New Roman" pitchFamily="18" charset="0"/>
              </a:rPr>
              <a:t>0-1</a:t>
            </a:r>
            <a:r>
              <a:rPr lang="zh-CN" altLang="en-US" sz="2400" dirty="0">
                <a:latin typeface="Times New Roman" pitchFamily="18" charset="0"/>
              </a:rPr>
              <a:t>背包问题不具有此性质，无法用贪心算法获得全局最优解 </a:t>
            </a:r>
            <a:endParaRPr lang="en-US" altLang="zh-CN" dirty="0"/>
          </a:p>
        </p:txBody>
      </p:sp>
      <p:sp>
        <p:nvSpPr>
          <p:cNvPr id="4" name="日期占位符 3">
            <a:extLst>
              <a:ext uri="{FF2B5EF4-FFF2-40B4-BE49-F238E27FC236}">
                <a16:creationId xmlns:a16="http://schemas.microsoft.com/office/drawing/2014/main" id="{E5284502-9F47-4E14-9F34-D255DF566AA8}"/>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7E435318-692B-496E-A75F-2F29A7D2B3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37A439-F97D-41DD-8286-145050F4CDB1}"/>
              </a:ext>
            </a:extLst>
          </p:cNvPr>
          <p:cNvSpPr>
            <a:spLocks noGrp="1"/>
          </p:cNvSpPr>
          <p:nvPr>
            <p:ph type="sldNum" sz="quarter" idx="12"/>
          </p:nvPr>
        </p:nvSpPr>
        <p:spPr/>
        <p:txBody>
          <a:bodyPr/>
          <a:lstStyle/>
          <a:p>
            <a:fld id="{EEA58A3B-43CE-4AA0-90B5-EB47AFAFEB34}" type="slidenum">
              <a:rPr lang="zh-CN" altLang="en-US" smtClean="0"/>
              <a:pPr/>
              <a:t>34</a:t>
            </a:fld>
            <a:endParaRPr lang="zh-CN" altLang="en-US" dirty="0"/>
          </a:p>
        </p:txBody>
      </p:sp>
    </p:spTree>
    <p:extLst>
      <p:ext uri="{BB962C8B-B14F-4D97-AF65-F5344CB8AC3E}">
        <p14:creationId xmlns:p14="http://schemas.microsoft.com/office/powerpoint/2010/main" val="22470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6EFC3-B283-44D9-BD24-88DCE5744D09}"/>
              </a:ext>
            </a:extLst>
          </p:cNvPr>
          <p:cNvSpPr>
            <a:spLocks noGrp="1"/>
          </p:cNvSpPr>
          <p:nvPr>
            <p:ph type="title"/>
          </p:nvPr>
        </p:nvSpPr>
        <p:spPr/>
        <p:txBody>
          <a:bodyPr/>
          <a:lstStyle/>
          <a:p>
            <a:r>
              <a:rPr lang="zh-CN" altLang="en-US" dirty="0"/>
              <a:t>背包问题的贪心求解算法</a:t>
            </a:r>
          </a:p>
        </p:txBody>
      </p:sp>
      <p:sp>
        <p:nvSpPr>
          <p:cNvPr id="3" name="内容占位符 2">
            <a:extLst>
              <a:ext uri="{FF2B5EF4-FFF2-40B4-BE49-F238E27FC236}">
                <a16:creationId xmlns:a16="http://schemas.microsoft.com/office/drawing/2014/main" id="{479120BF-FF73-4A27-B3AB-18C65980A09B}"/>
              </a:ext>
            </a:extLst>
          </p:cNvPr>
          <p:cNvSpPr>
            <a:spLocks noGrp="1"/>
          </p:cNvSpPr>
          <p:nvPr>
            <p:ph idx="1"/>
          </p:nvPr>
        </p:nvSpPr>
        <p:spPr/>
        <p:txBody>
          <a:bodyPr>
            <a:normAutofit/>
          </a:bodyPr>
          <a:lstStyle/>
          <a:p>
            <a:r>
              <a:rPr lang="zh-CN" altLang="en-US" dirty="0"/>
              <a:t>步骤</a:t>
            </a:r>
            <a:endParaRPr lang="en-US" altLang="zh-CN" dirty="0"/>
          </a:p>
          <a:p>
            <a:pPr lvl="1"/>
            <a:r>
              <a:rPr lang="zh-CN" altLang="en-US" dirty="0">
                <a:solidFill>
                  <a:srgbClr val="000000"/>
                </a:solidFill>
              </a:rPr>
              <a:t>计算每种物品的</a:t>
            </a:r>
            <a:r>
              <a:rPr lang="zh-CN" altLang="en-US" dirty="0">
                <a:solidFill>
                  <a:srgbClr val="FF0000"/>
                </a:solidFill>
              </a:rPr>
              <a:t>单位重量价值</a:t>
            </a:r>
            <a:r>
              <a:rPr lang="en-US" altLang="zh-CN" dirty="0">
                <a:solidFill>
                  <a:srgbClr val="FF0000"/>
                </a:solidFill>
              </a:rPr>
              <a:t>v</a:t>
            </a:r>
            <a:r>
              <a:rPr lang="en-US" altLang="zh-CN" baseline="-25000" dirty="0">
                <a:solidFill>
                  <a:srgbClr val="FF0000"/>
                </a:solidFill>
              </a:rPr>
              <a:t>i</a:t>
            </a:r>
            <a:r>
              <a:rPr lang="en-US" altLang="zh-CN" dirty="0">
                <a:solidFill>
                  <a:srgbClr val="FF0000"/>
                </a:solidFill>
              </a:rPr>
              <a:t>/</a:t>
            </a:r>
            <a:r>
              <a:rPr lang="en-US" altLang="zh-CN" dirty="0" err="1">
                <a:solidFill>
                  <a:srgbClr val="FF0000"/>
                </a:solidFill>
              </a:rPr>
              <a:t>w</a:t>
            </a:r>
            <a:r>
              <a:rPr lang="en-US" altLang="zh-CN" baseline="-25000" dirty="0" err="1">
                <a:solidFill>
                  <a:srgbClr val="FF0000"/>
                </a:solidFill>
              </a:rPr>
              <a:t>i</a:t>
            </a:r>
            <a:r>
              <a:rPr lang="en-US" altLang="zh-CN" baseline="-25000" dirty="0">
                <a:solidFill>
                  <a:srgbClr val="000000"/>
                </a:solidFill>
              </a:rPr>
              <a:t> </a:t>
            </a:r>
            <a:r>
              <a:rPr lang="zh-CN" altLang="en-US" dirty="0">
                <a:solidFill>
                  <a:srgbClr val="000000"/>
                </a:solidFill>
              </a:rPr>
              <a:t>，作为贪心选择的依据指标</a:t>
            </a:r>
            <a:endParaRPr lang="en-US" altLang="zh-CN" dirty="0">
              <a:solidFill>
                <a:srgbClr val="000000"/>
              </a:solidFill>
            </a:endParaRPr>
          </a:p>
          <a:p>
            <a:pPr lvl="1"/>
            <a:r>
              <a:rPr lang="zh-CN" altLang="en-US" dirty="0">
                <a:solidFill>
                  <a:srgbClr val="000000"/>
                </a:solidFill>
              </a:rPr>
              <a:t>贪心选择策略</a:t>
            </a:r>
            <a:r>
              <a:rPr lang="en-US" altLang="zh-CN" dirty="0">
                <a:solidFill>
                  <a:srgbClr val="000000"/>
                </a:solidFill>
              </a:rPr>
              <a:t>:</a:t>
            </a:r>
          </a:p>
          <a:p>
            <a:pPr lvl="2"/>
            <a:r>
              <a:rPr lang="zh-CN" altLang="en-US" dirty="0">
                <a:solidFill>
                  <a:srgbClr val="000000"/>
                </a:solidFill>
              </a:rPr>
              <a:t>选择</a:t>
            </a:r>
            <a:r>
              <a:rPr lang="zh-CN" altLang="en-US" dirty="0">
                <a:solidFill>
                  <a:srgbClr val="FF0000"/>
                </a:solidFill>
              </a:rPr>
              <a:t>单位重量价值最高</a:t>
            </a:r>
            <a:r>
              <a:rPr lang="zh-CN" altLang="en-US" dirty="0">
                <a:solidFill>
                  <a:srgbClr val="000000"/>
                </a:solidFill>
              </a:rPr>
              <a:t>的物品，将该物品尽可能多地装入背包</a:t>
            </a:r>
            <a:endParaRPr lang="en-US" altLang="zh-CN" dirty="0">
              <a:solidFill>
                <a:srgbClr val="000000"/>
              </a:solidFill>
            </a:endParaRPr>
          </a:p>
          <a:p>
            <a:pPr lvl="1"/>
            <a:r>
              <a:rPr lang="zh-CN" altLang="en-US" dirty="0">
                <a:solidFill>
                  <a:srgbClr val="000000"/>
                </a:solidFill>
              </a:rPr>
              <a:t>若将所选择的物品全部装入背包后，背包内的物品总重量未超过背包容量</a:t>
            </a:r>
            <a:r>
              <a:rPr lang="en-US" altLang="zh-CN" dirty="0">
                <a:solidFill>
                  <a:srgbClr val="000000"/>
                </a:solidFill>
              </a:rPr>
              <a:t>C</a:t>
            </a:r>
            <a:r>
              <a:rPr lang="zh-CN" altLang="en-US" dirty="0">
                <a:solidFill>
                  <a:srgbClr val="000000"/>
                </a:solidFill>
              </a:rPr>
              <a:t>，则选择</a:t>
            </a:r>
            <a:r>
              <a:rPr lang="zh-CN" altLang="en-US" dirty="0">
                <a:solidFill>
                  <a:srgbClr val="FF0000"/>
                </a:solidFill>
              </a:rPr>
              <a:t>单位重量价值次高的物品</a:t>
            </a:r>
            <a:r>
              <a:rPr lang="zh-CN" altLang="en-US" dirty="0">
                <a:solidFill>
                  <a:srgbClr val="000000"/>
                </a:solidFill>
              </a:rPr>
              <a:t>，并尽可能多地装入背包</a:t>
            </a:r>
            <a:endParaRPr lang="en-US" altLang="zh-CN" dirty="0">
              <a:solidFill>
                <a:srgbClr val="000000"/>
              </a:solidFill>
            </a:endParaRPr>
          </a:p>
          <a:p>
            <a:pPr lvl="1"/>
            <a:r>
              <a:rPr lang="zh-CN" altLang="en-US" dirty="0">
                <a:solidFill>
                  <a:srgbClr val="000000"/>
                </a:solidFill>
              </a:rPr>
              <a:t>依此策略一直地进行下去，直到背包装满为止</a:t>
            </a:r>
          </a:p>
          <a:p>
            <a:pPr eaLnBrk="1" hangingPunct="1">
              <a:buFontTx/>
              <a:buNone/>
            </a:pPr>
            <a:r>
              <a:rPr lang="zh-CN" altLang="en-US" sz="2400" dirty="0">
                <a:solidFill>
                  <a:srgbClr val="000000"/>
                </a:solidFill>
              </a:rPr>
              <a:t> 		</a:t>
            </a:r>
            <a:endParaRPr lang="zh-CN" altLang="en-US" dirty="0"/>
          </a:p>
        </p:txBody>
      </p:sp>
      <p:sp>
        <p:nvSpPr>
          <p:cNvPr id="4" name="日期占位符 3">
            <a:extLst>
              <a:ext uri="{FF2B5EF4-FFF2-40B4-BE49-F238E27FC236}">
                <a16:creationId xmlns:a16="http://schemas.microsoft.com/office/drawing/2014/main" id="{FDC7C728-3E8B-4BF8-8AD0-FCA2BFB0056E}"/>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BDD45923-DD1A-4A83-A6DA-F47E4A536E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A950C6-B3BE-4252-B00B-1FECDF3A1DC7}"/>
              </a:ext>
            </a:extLst>
          </p:cNvPr>
          <p:cNvSpPr>
            <a:spLocks noGrp="1"/>
          </p:cNvSpPr>
          <p:nvPr>
            <p:ph type="sldNum" sz="quarter" idx="12"/>
          </p:nvPr>
        </p:nvSpPr>
        <p:spPr/>
        <p:txBody>
          <a:bodyPr/>
          <a:lstStyle/>
          <a:p>
            <a:fld id="{EEA58A3B-43CE-4AA0-90B5-EB47AFAFEB34}" type="slidenum">
              <a:rPr lang="zh-CN" altLang="en-US" smtClean="0"/>
              <a:pPr/>
              <a:t>35</a:t>
            </a:fld>
            <a:endParaRPr lang="zh-CN" altLang="en-US" dirty="0"/>
          </a:p>
        </p:txBody>
      </p:sp>
      <p:sp>
        <p:nvSpPr>
          <p:cNvPr id="7" name="矩形 6">
            <a:extLst>
              <a:ext uri="{FF2B5EF4-FFF2-40B4-BE49-F238E27FC236}">
                <a16:creationId xmlns:a16="http://schemas.microsoft.com/office/drawing/2014/main" id="{7C2DB1A7-9937-4E10-8229-3CBFC2FD5EB3}"/>
              </a:ext>
            </a:extLst>
          </p:cNvPr>
          <p:cNvSpPr/>
          <p:nvPr/>
        </p:nvSpPr>
        <p:spPr>
          <a:xfrm>
            <a:off x="1916584" y="5387490"/>
            <a:ext cx="5544666" cy="1200329"/>
          </a:xfrm>
          <a:prstGeom prst="rect">
            <a:avLst/>
          </a:prstGeom>
          <a:solidFill>
            <a:srgbClr val="FFFF00"/>
          </a:solidFill>
        </p:spPr>
        <p:txBody>
          <a:bodyPr wrap="square">
            <a:spAutoFit/>
          </a:bodyPr>
          <a:lstStyle/>
          <a:p>
            <a:pPr eaLnBrk="1" hangingPunct="1">
              <a:buFontTx/>
              <a:buNone/>
            </a:pPr>
            <a:r>
              <a:rPr lang="zh-CN" altLang="en-US" sz="2000" dirty="0">
                <a:solidFill>
                  <a:srgbClr val="000000"/>
                </a:solidFill>
                <a:latin typeface="Times New Roman" pitchFamily="18" charset="0"/>
              </a:rPr>
              <a:t> </a:t>
            </a:r>
            <a:r>
              <a:rPr lang="zh-CN" altLang="en-US" sz="2400" dirty="0">
                <a:solidFill>
                  <a:srgbClr val="000000"/>
                </a:solidFill>
                <a:ea typeface="微软雅黑 Light" panose="020B0502040204020203" pitchFamily="34" charset="-122"/>
              </a:rPr>
              <a:t>思考：</a:t>
            </a:r>
            <a:endParaRPr lang="en-US" altLang="zh-CN" sz="2400" dirty="0">
              <a:solidFill>
                <a:srgbClr val="000000"/>
              </a:solidFill>
              <a:ea typeface="微软雅黑 Light" panose="020B0502040204020203" pitchFamily="34" charset="-122"/>
            </a:endParaRPr>
          </a:p>
          <a:p>
            <a:pPr eaLnBrk="1" hangingPunct="1">
              <a:buFontTx/>
              <a:buNone/>
            </a:pPr>
            <a:r>
              <a:rPr lang="en-US" altLang="zh-CN" sz="2400" dirty="0">
                <a:solidFill>
                  <a:srgbClr val="000000"/>
                </a:solidFill>
                <a:ea typeface="微软雅黑 Light" panose="020B0502040204020203" pitchFamily="34" charset="-122"/>
              </a:rPr>
              <a:t>   </a:t>
            </a:r>
            <a:r>
              <a:rPr lang="zh-CN" altLang="en-US" sz="2400" dirty="0">
                <a:solidFill>
                  <a:srgbClr val="000000"/>
                </a:solidFill>
                <a:ea typeface="微软雅黑 Light" panose="020B0502040204020203" pitchFamily="34" charset="-122"/>
              </a:rPr>
              <a:t>其它贪心策略是否可行？</a:t>
            </a:r>
          </a:p>
          <a:p>
            <a:pPr eaLnBrk="1" hangingPunct="1">
              <a:buFontTx/>
              <a:buNone/>
            </a:pPr>
            <a:r>
              <a:rPr lang="zh-CN" altLang="en-US" sz="2400" dirty="0">
                <a:solidFill>
                  <a:srgbClr val="000000"/>
                </a:solidFill>
                <a:ea typeface="微软雅黑 Light" panose="020B0502040204020203" pitchFamily="34" charset="-122"/>
              </a:rPr>
              <a:t>  </a:t>
            </a:r>
            <a:r>
              <a:rPr lang="en-US" altLang="zh-CN" sz="2400" dirty="0">
                <a:solidFill>
                  <a:srgbClr val="000000"/>
                </a:solidFill>
                <a:ea typeface="微软雅黑 Light" panose="020B0502040204020203" pitchFamily="34" charset="-122"/>
              </a:rPr>
              <a:t>e.g. </a:t>
            </a:r>
            <a:r>
              <a:rPr lang="zh-CN" altLang="en-US" sz="2400" dirty="0">
                <a:solidFill>
                  <a:srgbClr val="000000"/>
                </a:solidFill>
                <a:ea typeface="微软雅黑 Light" panose="020B0502040204020203" pitchFamily="34" charset="-122"/>
              </a:rPr>
              <a:t>选择总重量最轻、选择总价值最大</a:t>
            </a:r>
            <a:endParaRPr lang="zh-CN" altLang="en-US" sz="2400" dirty="0">
              <a:ea typeface="微软雅黑 Light" panose="020B0502040204020203" pitchFamily="34" charset="-122"/>
            </a:endParaRPr>
          </a:p>
        </p:txBody>
      </p:sp>
    </p:spTree>
    <p:extLst>
      <p:ext uri="{BB962C8B-B14F-4D97-AF65-F5344CB8AC3E}">
        <p14:creationId xmlns:p14="http://schemas.microsoft.com/office/powerpoint/2010/main" val="314837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7E369B7-2730-4C93-8D09-CC83BAFDA7B7}"/>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28ECBBFC-F0F1-4E93-82B4-7C9A2E0BF07C}"/>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8640CCE-343A-4763-9469-72844D26C8F7}"/>
              </a:ext>
            </a:extLst>
          </p:cNvPr>
          <p:cNvSpPr>
            <a:spLocks noGrp="1"/>
          </p:cNvSpPr>
          <p:nvPr>
            <p:ph type="sldNum" sz="quarter" idx="12"/>
          </p:nvPr>
        </p:nvSpPr>
        <p:spPr/>
        <p:txBody>
          <a:bodyPr/>
          <a:lstStyle/>
          <a:p>
            <a:fld id="{EEA58A3B-43CE-4AA0-90B5-EB47AFAFEB34}" type="slidenum">
              <a:rPr lang="zh-CN" altLang="en-US" smtClean="0"/>
              <a:pPr/>
              <a:t>36</a:t>
            </a:fld>
            <a:endParaRPr lang="zh-CN" altLang="en-US" dirty="0"/>
          </a:p>
        </p:txBody>
      </p:sp>
      <p:sp>
        <p:nvSpPr>
          <p:cNvPr id="6" name="AutoShape 3">
            <a:extLst>
              <a:ext uri="{FF2B5EF4-FFF2-40B4-BE49-F238E27FC236}">
                <a16:creationId xmlns:a16="http://schemas.microsoft.com/office/drawing/2014/main" id="{C362F8C4-9B8F-4A5B-86D4-2AA2D5508A69}"/>
              </a:ext>
            </a:extLst>
          </p:cNvPr>
          <p:cNvSpPr txBox="1">
            <a:spLocks noChangeArrowheads="1"/>
          </p:cNvSpPr>
          <p:nvPr/>
        </p:nvSpPr>
        <p:spPr>
          <a:xfrm>
            <a:off x="1" y="549275"/>
            <a:ext cx="9144000" cy="6308725"/>
          </a:xfrm>
          <a:prstGeom prst="wedgeRoundRectCallout">
            <a:avLst>
              <a:gd name="adj1" fmla="val -37810"/>
              <a:gd name="adj2" fmla="val 53852"/>
              <a:gd name="adj3" fmla="val 16667"/>
            </a:avLst>
          </a:prstGeom>
        </p:spPr>
        <p:txBody>
          <a:bodyPr vert="horz" lIns="91440" tIns="45720" rIns="91440" bIns="45720" rtlCol="0">
            <a:normAutofit/>
          </a:bodyPr>
          <a:lstStyle>
            <a:lvl1pPr marL="228600" indent="-228600" algn="l" defTabSz="914400" rtl="0" eaLnBrk="1" latinLnBrk="0" hangingPunct="1">
              <a:lnSpc>
                <a:spcPct val="110000"/>
              </a:lnSpc>
              <a:spcBef>
                <a:spcPts val="600"/>
              </a:spcBef>
              <a:buClr>
                <a:srgbClr val="0000FF"/>
              </a:buClr>
              <a:buSzPct val="60000"/>
              <a:buFont typeface="Wingdings" panose="05000000000000000000" pitchFamily="2" charset="2"/>
              <a:buChar char="n"/>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536575" indent="-268288" algn="l" defTabSz="914400" rtl="0" eaLnBrk="1" latinLnBrk="0" hangingPunct="1">
              <a:lnSpc>
                <a:spcPct val="110000"/>
              </a:lnSpc>
              <a:spcBef>
                <a:spcPts val="500"/>
              </a:spcBef>
              <a:buClr>
                <a:srgbClr val="FF0000"/>
              </a:buClr>
              <a:buSzPct val="5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06450" indent="-269875" algn="l" defTabSz="914400" rtl="0" eaLnBrk="1" latinLnBrk="0" hangingPunct="1">
              <a:lnSpc>
                <a:spcPct val="110000"/>
              </a:lnSpc>
              <a:spcBef>
                <a:spcPts val="500"/>
              </a:spcBef>
              <a:buClr>
                <a:srgbClr val="C00000"/>
              </a:buClr>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kumimoji="1" lang="en-US" altLang="zh-CN" sz="2000" dirty="0">
                <a:solidFill>
                  <a:srgbClr val="000000"/>
                </a:solidFill>
                <a:latin typeface="+mn-lt"/>
              </a:rPr>
              <a:t>void </a:t>
            </a:r>
            <a:r>
              <a:rPr kumimoji="1" lang="en-US" altLang="zh-CN" sz="2000" b="1" dirty="0">
                <a:solidFill>
                  <a:srgbClr val="000000"/>
                </a:solidFill>
                <a:latin typeface="+mn-lt"/>
              </a:rPr>
              <a:t>Knapsack</a:t>
            </a:r>
            <a:r>
              <a:rPr kumimoji="1" lang="en-US" altLang="zh-CN" sz="2000" dirty="0">
                <a:solidFill>
                  <a:srgbClr val="000000"/>
                </a:solidFill>
                <a:latin typeface="+mn-lt"/>
              </a:rPr>
              <a:t>(int n, float M, float v[], float w[], float x[], N[])</a:t>
            </a:r>
          </a:p>
          <a:p>
            <a:pPr>
              <a:lnSpc>
                <a:spcPct val="80000"/>
              </a:lnSpc>
              <a:buFontTx/>
              <a:buNone/>
            </a:pPr>
            <a:r>
              <a:rPr kumimoji="1" lang="en-US" altLang="zh-CN" sz="2000" dirty="0">
                <a:solidFill>
                  <a:srgbClr val="000000"/>
                </a:solidFill>
                <a:latin typeface="+mn-lt"/>
              </a:rPr>
              <a:t>{      </a:t>
            </a:r>
          </a:p>
          <a:p>
            <a:pPr>
              <a:lnSpc>
                <a:spcPct val="80000"/>
              </a:lnSpc>
              <a:buFontTx/>
              <a:buNone/>
            </a:pPr>
            <a:r>
              <a:rPr kumimoji="1" lang="en-US" altLang="zh-CN" sz="2000" dirty="0">
                <a:solidFill>
                  <a:srgbClr val="000000"/>
                </a:solidFill>
                <a:latin typeface="+mn-lt"/>
              </a:rPr>
              <a:t> </a:t>
            </a:r>
            <a:r>
              <a:rPr kumimoji="1" lang="en-US" altLang="zh-CN" sz="2000" dirty="0">
                <a:solidFill>
                  <a:srgbClr val="FF0000"/>
                </a:solidFill>
                <a:latin typeface="+mn-lt"/>
              </a:rPr>
              <a:t>Sort(n, v, w);      </a:t>
            </a:r>
            <a:r>
              <a:rPr kumimoji="1" lang="en-US" altLang="zh-CN" sz="2000" dirty="0">
                <a:latin typeface="+mn-lt"/>
              </a:rPr>
              <a:t>//</a:t>
            </a:r>
            <a:r>
              <a:rPr kumimoji="1" lang="zh-CN" altLang="en-US" sz="2000" dirty="0">
                <a:latin typeface="+mn-lt"/>
              </a:rPr>
              <a:t>对</a:t>
            </a:r>
            <a:r>
              <a:rPr kumimoji="1" lang="en-US" altLang="zh-CN" sz="2000" dirty="0">
                <a:latin typeface="+mn-lt"/>
              </a:rPr>
              <a:t>n</a:t>
            </a:r>
            <a:r>
              <a:rPr kumimoji="1" lang="zh-CN" altLang="en-US" sz="2000" dirty="0">
                <a:latin typeface="+mn-lt"/>
              </a:rPr>
              <a:t>个物品，计算其单位重量价值</a:t>
            </a:r>
            <a:r>
              <a:rPr kumimoji="1" lang="en-US" altLang="zh-CN" sz="2000" dirty="0">
                <a:latin typeface="+mn-lt"/>
              </a:rPr>
              <a:t> v[</a:t>
            </a:r>
            <a:r>
              <a:rPr kumimoji="1" lang="en-US" altLang="zh-CN" sz="2000" dirty="0" err="1">
                <a:latin typeface="+mn-lt"/>
              </a:rPr>
              <a:t>i</a:t>
            </a:r>
            <a:r>
              <a:rPr kumimoji="1" lang="en-US" altLang="zh-CN" sz="2000" dirty="0">
                <a:latin typeface="+mn-lt"/>
              </a:rPr>
              <a:t>]/w[</a:t>
            </a:r>
            <a:r>
              <a:rPr kumimoji="1" lang="en-US" altLang="zh-CN" sz="2000" dirty="0" err="1">
                <a:latin typeface="+mn-lt"/>
              </a:rPr>
              <a:t>i</a:t>
            </a:r>
            <a:r>
              <a:rPr kumimoji="1" lang="en-US" altLang="zh-CN" sz="2000" dirty="0">
                <a:latin typeface="+mn-lt"/>
              </a:rPr>
              <a:t>]</a:t>
            </a:r>
            <a:r>
              <a:rPr kumimoji="1" lang="zh-CN" altLang="en-US" sz="2000" dirty="0">
                <a:latin typeface="+mn-lt"/>
              </a:rPr>
              <a:t>；</a:t>
            </a:r>
          </a:p>
          <a:p>
            <a:pPr>
              <a:lnSpc>
                <a:spcPct val="80000"/>
              </a:lnSpc>
              <a:buFontTx/>
              <a:buNone/>
            </a:pPr>
            <a:r>
              <a:rPr kumimoji="1" lang="en-US" altLang="zh-CN" sz="2000" dirty="0">
                <a:latin typeface="+mn-lt"/>
              </a:rPr>
              <a:t>                               </a:t>
            </a:r>
            <a:r>
              <a:rPr kumimoji="1" lang="en-US" altLang="zh-CN" sz="2000" i="1" dirty="0">
                <a:latin typeface="+mn-lt"/>
              </a:rPr>
              <a:t>n</a:t>
            </a:r>
            <a:r>
              <a:rPr kumimoji="1" lang="zh-CN" altLang="en-US" sz="2000" dirty="0">
                <a:latin typeface="+mn-lt"/>
              </a:rPr>
              <a:t>个物品，按照</a:t>
            </a:r>
            <a:r>
              <a:rPr kumimoji="1" lang="en-US" altLang="zh-CN" sz="2000" dirty="0">
                <a:latin typeface="+mn-lt"/>
              </a:rPr>
              <a:t>v[</a:t>
            </a:r>
            <a:r>
              <a:rPr kumimoji="1" lang="en-US" altLang="zh-CN" sz="2000" dirty="0" err="1">
                <a:latin typeface="+mn-lt"/>
              </a:rPr>
              <a:t>i</a:t>
            </a:r>
            <a:r>
              <a:rPr kumimoji="1" lang="en-US" altLang="zh-CN" sz="2000" dirty="0">
                <a:latin typeface="+mn-lt"/>
              </a:rPr>
              <a:t>]/w[</a:t>
            </a:r>
            <a:r>
              <a:rPr kumimoji="1" lang="en-US" altLang="zh-CN" sz="2000" dirty="0" err="1">
                <a:latin typeface="+mn-lt"/>
              </a:rPr>
              <a:t>i</a:t>
            </a:r>
            <a:r>
              <a:rPr kumimoji="1" lang="en-US" altLang="zh-CN" sz="2000" dirty="0">
                <a:latin typeface="+mn-lt"/>
              </a:rPr>
              <a:t>]</a:t>
            </a:r>
            <a:r>
              <a:rPr kumimoji="1" lang="zh-CN" altLang="en-US" sz="2000" dirty="0">
                <a:latin typeface="+mn-lt"/>
              </a:rPr>
              <a:t>从大到小重新</a:t>
            </a:r>
            <a:r>
              <a:rPr kumimoji="1" lang="zh-CN" altLang="en-US" sz="2000" dirty="0">
                <a:solidFill>
                  <a:srgbClr val="FF0000"/>
                </a:solidFill>
                <a:latin typeface="+mn-lt"/>
              </a:rPr>
              <a:t>排序编号！！</a:t>
            </a:r>
            <a:endParaRPr kumimoji="1" lang="en-US" altLang="zh-CN" sz="2000" dirty="0">
              <a:solidFill>
                <a:srgbClr val="FF0000"/>
              </a:solidFill>
              <a:latin typeface="+mn-lt"/>
            </a:endParaRPr>
          </a:p>
          <a:p>
            <a:pPr>
              <a:lnSpc>
                <a:spcPct val="80000"/>
              </a:lnSpc>
              <a:buFontTx/>
              <a:buNone/>
            </a:pPr>
            <a:r>
              <a:rPr kumimoji="1" lang="en-US" altLang="zh-CN" sz="2000" dirty="0">
                <a:solidFill>
                  <a:srgbClr val="000000"/>
                </a:solidFill>
                <a:latin typeface="+mn-lt"/>
              </a:rPr>
              <a:t>       int </a:t>
            </a:r>
            <a:r>
              <a:rPr kumimoji="1" lang="en-US" altLang="zh-CN" sz="2000" dirty="0" err="1">
                <a:solidFill>
                  <a:srgbClr val="000000"/>
                </a:solidFill>
                <a:latin typeface="+mn-lt"/>
              </a:rPr>
              <a:t>i</a:t>
            </a:r>
            <a:r>
              <a:rPr kumimoji="1" lang="en-US" altLang="zh-CN" sz="2000" dirty="0">
                <a:solidFill>
                  <a:srgbClr val="000000"/>
                </a:solidFill>
                <a:latin typeface="+mn-lt"/>
              </a:rPr>
              <a:t>;</a:t>
            </a:r>
          </a:p>
          <a:p>
            <a:pPr>
              <a:lnSpc>
                <a:spcPct val="80000"/>
              </a:lnSpc>
              <a:buFontTx/>
              <a:buNone/>
            </a:pPr>
            <a:r>
              <a:rPr kumimoji="1" lang="en-US" altLang="zh-CN" sz="2000" dirty="0">
                <a:solidFill>
                  <a:srgbClr val="000000"/>
                </a:solidFill>
                <a:latin typeface="+mn-lt"/>
              </a:rPr>
              <a:t>       for (</a:t>
            </a:r>
            <a:r>
              <a:rPr kumimoji="1" lang="en-US" altLang="zh-CN" sz="2000" dirty="0" err="1">
                <a:solidFill>
                  <a:srgbClr val="000000"/>
                </a:solidFill>
                <a:latin typeface="+mn-lt"/>
              </a:rPr>
              <a:t>i</a:t>
            </a:r>
            <a:r>
              <a:rPr kumimoji="1" lang="en-US" altLang="zh-CN" sz="2000" dirty="0">
                <a:solidFill>
                  <a:srgbClr val="000000"/>
                </a:solidFill>
                <a:latin typeface="+mn-lt"/>
              </a:rPr>
              <a:t>=1; </a:t>
            </a:r>
            <a:r>
              <a:rPr kumimoji="1" lang="en-US" altLang="zh-CN" sz="2000" dirty="0" err="1">
                <a:solidFill>
                  <a:srgbClr val="000000"/>
                </a:solidFill>
                <a:latin typeface="+mn-lt"/>
              </a:rPr>
              <a:t>i</a:t>
            </a:r>
            <a:r>
              <a:rPr kumimoji="1" lang="en-US" altLang="zh-CN" sz="2000" dirty="0">
                <a:solidFill>
                  <a:srgbClr val="000000"/>
                </a:solidFill>
                <a:latin typeface="+mn-lt"/>
              </a:rPr>
              <a:t>&lt;=</a:t>
            </a:r>
            <a:r>
              <a:rPr kumimoji="1" lang="en-US" altLang="zh-CN" sz="2000" dirty="0" err="1">
                <a:solidFill>
                  <a:srgbClr val="000000"/>
                </a:solidFill>
                <a:latin typeface="+mn-lt"/>
              </a:rPr>
              <a:t>n;i</a:t>
            </a:r>
            <a:r>
              <a:rPr kumimoji="1" lang="en-US" altLang="zh-CN" sz="2000" dirty="0">
                <a:solidFill>
                  <a:srgbClr val="000000"/>
                </a:solidFill>
                <a:latin typeface="+mn-lt"/>
              </a:rPr>
              <a:t>++) x[</a:t>
            </a:r>
            <a:r>
              <a:rPr kumimoji="1" lang="en-US" altLang="zh-CN" sz="2000" dirty="0" err="1">
                <a:solidFill>
                  <a:srgbClr val="000000"/>
                </a:solidFill>
                <a:latin typeface="+mn-lt"/>
              </a:rPr>
              <a:t>i</a:t>
            </a:r>
            <a:r>
              <a:rPr kumimoji="1" lang="en-US" altLang="zh-CN" sz="2000" dirty="0">
                <a:solidFill>
                  <a:srgbClr val="000000"/>
                </a:solidFill>
                <a:latin typeface="+mn-lt"/>
              </a:rPr>
              <a:t>]=0;        //</a:t>
            </a:r>
            <a:r>
              <a:rPr kumimoji="1" lang="zh-CN" altLang="en-US" sz="2000" dirty="0">
                <a:solidFill>
                  <a:srgbClr val="000000"/>
                </a:solidFill>
                <a:latin typeface="+mn-lt"/>
              </a:rPr>
              <a:t>解向量赋初值</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float </a:t>
            </a:r>
            <a:r>
              <a:rPr kumimoji="1" lang="en-US" altLang="zh-CN" sz="2000" i="1" dirty="0">
                <a:solidFill>
                  <a:srgbClr val="000000"/>
                </a:solidFill>
                <a:latin typeface="+mn-lt"/>
              </a:rPr>
              <a:t>C</a:t>
            </a:r>
            <a:r>
              <a:rPr kumimoji="1" lang="en-US" altLang="zh-CN" sz="2000" dirty="0">
                <a:solidFill>
                  <a:srgbClr val="000000"/>
                </a:solidFill>
                <a:latin typeface="+mn-lt"/>
              </a:rPr>
              <a:t>=M;                  //</a:t>
            </a:r>
            <a:r>
              <a:rPr kumimoji="1" lang="zh-CN" altLang="en-US" sz="2000" dirty="0">
                <a:solidFill>
                  <a:srgbClr val="000000"/>
                </a:solidFill>
                <a:latin typeface="+mn-lt"/>
              </a:rPr>
              <a:t>当前可用背包容量</a:t>
            </a:r>
            <a:r>
              <a:rPr kumimoji="1" lang="en-US" altLang="zh-CN" sz="2000" i="1" dirty="0">
                <a:solidFill>
                  <a:srgbClr val="000000"/>
                </a:solidFill>
                <a:latin typeface="+mn-lt"/>
              </a:rPr>
              <a:t>C</a:t>
            </a:r>
            <a:r>
              <a:rPr kumimoji="1" lang="en-US" altLang="zh-CN" sz="2000" dirty="0">
                <a:solidFill>
                  <a:srgbClr val="000000"/>
                </a:solidFill>
                <a:latin typeface="+mn-lt"/>
              </a:rPr>
              <a:t> </a:t>
            </a:r>
            <a:r>
              <a:rPr kumimoji="1" lang="en-US" altLang="zh-CN" dirty="0">
                <a:latin typeface="+mn-lt"/>
              </a:rPr>
              <a:t>←</a:t>
            </a:r>
            <a:r>
              <a:rPr kumimoji="1" lang="zh-CN" altLang="en-US" sz="2000" dirty="0">
                <a:solidFill>
                  <a:srgbClr val="000000"/>
                </a:solidFill>
                <a:latin typeface="+mn-lt"/>
              </a:rPr>
              <a:t>初始背包容量</a:t>
            </a:r>
            <a:r>
              <a:rPr kumimoji="1" lang="en-US" altLang="zh-CN" sz="2000" dirty="0">
                <a:solidFill>
                  <a:srgbClr val="000000"/>
                </a:solidFill>
                <a:latin typeface="+mn-lt"/>
              </a:rPr>
              <a:t>M</a:t>
            </a:r>
          </a:p>
          <a:p>
            <a:pPr>
              <a:lnSpc>
                <a:spcPct val="80000"/>
              </a:lnSpc>
              <a:buFontTx/>
              <a:buNone/>
            </a:pPr>
            <a:r>
              <a:rPr kumimoji="1" lang="en-US" altLang="zh-CN" sz="2000" dirty="0">
                <a:solidFill>
                  <a:srgbClr val="000000"/>
                </a:solidFill>
                <a:latin typeface="+mn-lt"/>
              </a:rPr>
              <a:t>       for (</a:t>
            </a:r>
            <a:r>
              <a:rPr kumimoji="1" lang="en-US" altLang="zh-CN" sz="2000" dirty="0" err="1">
                <a:solidFill>
                  <a:srgbClr val="000000"/>
                </a:solidFill>
                <a:latin typeface="+mn-lt"/>
              </a:rPr>
              <a:t>i</a:t>
            </a:r>
            <a:r>
              <a:rPr kumimoji="1" lang="en-US" altLang="zh-CN" sz="2000" dirty="0">
                <a:solidFill>
                  <a:srgbClr val="000000"/>
                </a:solidFill>
                <a:latin typeface="+mn-lt"/>
              </a:rPr>
              <a:t>=1; </a:t>
            </a:r>
            <a:r>
              <a:rPr kumimoji="1" lang="en-US" altLang="zh-CN" sz="2000" dirty="0" err="1">
                <a:solidFill>
                  <a:srgbClr val="000000"/>
                </a:solidFill>
                <a:latin typeface="+mn-lt"/>
              </a:rPr>
              <a:t>i</a:t>
            </a:r>
            <a:r>
              <a:rPr kumimoji="1" lang="en-US" altLang="zh-CN" sz="2000" dirty="0">
                <a:solidFill>
                  <a:srgbClr val="000000"/>
                </a:solidFill>
                <a:latin typeface="+mn-lt"/>
              </a:rPr>
              <a:t>&lt;=</a:t>
            </a:r>
            <a:r>
              <a:rPr kumimoji="1" lang="en-US" altLang="zh-CN" sz="2000" dirty="0" err="1">
                <a:solidFill>
                  <a:srgbClr val="000000"/>
                </a:solidFill>
                <a:latin typeface="+mn-lt"/>
              </a:rPr>
              <a:t>n;i</a:t>
            </a:r>
            <a:r>
              <a:rPr kumimoji="1" lang="en-US" altLang="zh-CN" sz="2000" dirty="0">
                <a:solidFill>
                  <a:srgbClr val="000000"/>
                </a:solidFill>
                <a:latin typeface="+mn-lt"/>
              </a:rPr>
              <a:t>++) {   //</a:t>
            </a:r>
            <a:r>
              <a:rPr kumimoji="1" lang="zh-CN" altLang="en-US" sz="2000" dirty="0">
                <a:solidFill>
                  <a:srgbClr val="000000"/>
                </a:solidFill>
                <a:latin typeface="+mn-lt"/>
              </a:rPr>
              <a:t>从单位价值最大的物品开始，依次考虑物品</a:t>
            </a:r>
            <a:r>
              <a:rPr kumimoji="1" lang="en-US" altLang="zh-CN" sz="2000" dirty="0" err="1">
                <a:solidFill>
                  <a:srgbClr val="000000"/>
                </a:solidFill>
                <a:latin typeface="+mn-lt"/>
              </a:rPr>
              <a:t>i</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if (w[</a:t>
            </a:r>
            <a:r>
              <a:rPr kumimoji="1" lang="en-US" altLang="zh-CN" sz="2000" dirty="0" err="1">
                <a:solidFill>
                  <a:srgbClr val="000000"/>
                </a:solidFill>
                <a:latin typeface="+mn-lt"/>
              </a:rPr>
              <a:t>i</a:t>
            </a:r>
            <a:r>
              <a:rPr kumimoji="1" lang="en-US" altLang="zh-CN" sz="2000" dirty="0">
                <a:solidFill>
                  <a:srgbClr val="000000"/>
                </a:solidFill>
                <a:latin typeface="+mn-lt"/>
              </a:rPr>
              <a:t>]&gt;</a:t>
            </a:r>
            <a:r>
              <a:rPr kumimoji="1" lang="en-US" altLang="zh-CN" sz="2000" i="1" dirty="0">
                <a:solidFill>
                  <a:srgbClr val="000000"/>
                </a:solidFill>
                <a:latin typeface="+mn-lt"/>
              </a:rPr>
              <a:t>C</a:t>
            </a:r>
            <a:r>
              <a:rPr kumimoji="1" lang="en-US" altLang="zh-CN" sz="2000" dirty="0">
                <a:solidFill>
                  <a:srgbClr val="000000"/>
                </a:solidFill>
                <a:latin typeface="+mn-lt"/>
              </a:rPr>
              <a:t>) break;    //  </a:t>
            </a:r>
            <a:r>
              <a:rPr kumimoji="1" lang="zh-CN" altLang="en-US" sz="2000" dirty="0">
                <a:solidFill>
                  <a:srgbClr val="000000"/>
                </a:solidFill>
                <a:latin typeface="+mn-lt"/>
              </a:rPr>
              <a:t>物品</a:t>
            </a:r>
            <a:r>
              <a:rPr kumimoji="1" lang="en-US" altLang="zh-CN" sz="2000" dirty="0" err="1">
                <a:solidFill>
                  <a:srgbClr val="000000"/>
                </a:solidFill>
                <a:latin typeface="+mn-lt"/>
              </a:rPr>
              <a:t>i</a:t>
            </a:r>
            <a:r>
              <a:rPr kumimoji="1" lang="zh-CN" altLang="en-US" sz="2000" dirty="0">
                <a:solidFill>
                  <a:srgbClr val="000000"/>
                </a:solidFill>
                <a:latin typeface="+mn-lt"/>
              </a:rPr>
              <a:t>的重量超出当前可用背包容量，</a:t>
            </a:r>
            <a:r>
              <a:rPr kumimoji="1" lang="zh-CN" altLang="en-US" sz="2000" b="1" dirty="0">
                <a:solidFill>
                  <a:srgbClr val="FF0000"/>
                </a:solidFill>
                <a:latin typeface="+mn-lt"/>
              </a:rPr>
              <a:t>结束循环，</a:t>
            </a:r>
            <a:endParaRPr kumimoji="1" lang="en-US" altLang="zh-CN" sz="2000" b="1" dirty="0">
              <a:solidFill>
                <a:srgbClr val="FF0000"/>
              </a:solidFill>
              <a:latin typeface="+mn-lt"/>
            </a:endParaRPr>
          </a:p>
          <a:p>
            <a:pPr>
              <a:lnSpc>
                <a:spcPct val="80000"/>
              </a:lnSpc>
              <a:buFontTx/>
              <a:buNone/>
            </a:pPr>
            <a:r>
              <a:rPr kumimoji="1" lang="en-US" altLang="zh-CN" sz="2000" b="1" dirty="0">
                <a:solidFill>
                  <a:srgbClr val="FF0000"/>
                </a:solidFill>
                <a:latin typeface="+mn-lt"/>
              </a:rPr>
              <a:t>                                               </a:t>
            </a:r>
            <a:r>
              <a:rPr kumimoji="1" lang="zh-CN" altLang="en-US" sz="2000" b="1" dirty="0">
                <a:solidFill>
                  <a:srgbClr val="FF0000"/>
                </a:solidFill>
                <a:latin typeface="+mn-lt"/>
              </a:rPr>
              <a:t>放入物品</a:t>
            </a:r>
            <a:r>
              <a:rPr kumimoji="1" lang="en-US" altLang="zh-CN" sz="2000" b="1" dirty="0" err="1">
                <a:solidFill>
                  <a:srgbClr val="FF0000"/>
                </a:solidFill>
                <a:latin typeface="+mn-lt"/>
              </a:rPr>
              <a:t>i</a:t>
            </a:r>
            <a:r>
              <a:rPr kumimoji="1" lang="zh-CN" altLang="en-US" sz="2000" b="1" dirty="0">
                <a:solidFill>
                  <a:srgbClr val="FF0000"/>
                </a:solidFill>
                <a:latin typeface="+mn-lt"/>
              </a:rPr>
              <a:t>的一部分</a:t>
            </a:r>
            <a:r>
              <a:rPr kumimoji="1" lang="en-US" altLang="zh-CN" sz="2000" dirty="0">
                <a:solidFill>
                  <a:srgbClr val="000000"/>
                </a:solidFill>
                <a:latin typeface="+mn-lt"/>
              </a:rPr>
              <a:t>  </a:t>
            </a:r>
          </a:p>
          <a:p>
            <a:pPr>
              <a:lnSpc>
                <a:spcPct val="80000"/>
              </a:lnSpc>
              <a:buFontTx/>
              <a:buNone/>
            </a:pPr>
            <a:r>
              <a:rPr kumimoji="1" lang="en-US" altLang="zh-CN" sz="2000" dirty="0">
                <a:solidFill>
                  <a:srgbClr val="000000"/>
                </a:solidFill>
                <a:latin typeface="+mn-lt"/>
              </a:rPr>
              <a:t>          x[</a:t>
            </a:r>
            <a:r>
              <a:rPr kumimoji="1" lang="en-US" altLang="zh-CN" sz="2000" dirty="0" err="1">
                <a:solidFill>
                  <a:srgbClr val="000000"/>
                </a:solidFill>
                <a:latin typeface="+mn-lt"/>
              </a:rPr>
              <a:t>i</a:t>
            </a:r>
            <a:r>
              <a:rPr kumimoji="1" lang="en-US" altLang="zh-CN" sz="2000" dirty="0">
                <a:solidFill>
                  <a:srgbClr val="000000"/>
                </a:solidFill>
                <a:latin typeface="+mn-lt"/>
              </a:rPr>
              <a:t>]=1;               //</a:t>
            </a:r>
            <a:r>
              <a:rPr kumimoji="1" lang="zh-CN" altLang="en-US" sz="2000" dirty="0">
                <a:solidFill>
                  <a:srgbClr val="000000"/>
                </a:solidFill>
                <a:latin typeface="+mn-lt"/>
              </a:rPr>
              <a:t>物品</a:t>
            </a:r>
            <a:r>
              <a:rPr kumimoji="1" lang="en-US" altLang="zh-CN" sz="2000" dirty="0" err="1">
                <a:solidFill>
                  <a:srgbClr val="000000"/>
                </a:solidFill>
                <a:latin typeface="+mn-lt"/>
              </a:rPr>
              <a:t>i</a:t>
            </a:r>
            <a:r>
              <a:rPr kumimoji="1" lang="zh-CN" altLang="en-US" sz="2000" dirty="0">
                <a:solidFill>
                  <a:srgbClr val="000000"/>
                </a:solidFill>
                <a:latin typeface="+mn-lt"/>
              </a:rPr>
              <a:t>的重量没有超出当前可用背包容量，将</a:t>
            </a:r>
            <a:r>
              <a:rPr kumimoji="1" lang="en-US" altLang="zh-CN" sz="2000" dirty="0" err="1">
                <a:solidFill>
                  <a:srgbClr val="000000"/>
                </a:solidFill>
                <a:latin typeface="+mn-lt"/>
              </a:rPr>
              <a:t>i</a:t>
            </a:r>
            <a:r>
              <a:rPr kumimoji="1" lang="zh-CN" altLang="en-US" sz="2000" dirty="0">
                <a:solidFill>
                  <a:srgbClr val="000000"/>
                </a:solidFill>
                <a:latin typeface="+mn-lt"/>
              </a:rPr>
              <a:t>全部装入</a:t>
            </a:r>
          </a:p>
          <a:p>
            <a:pPr>
              <a:lnSpc>
                <a:spcPct val="80000"/>
              </a:lnSpc>
              <a:buFontTx/>
              <a:buNone/>
            </a:pPr>
            <a:r>
              <a:rPr kumimoji="1" lang="en-US" altLang="zh-CN" sz="2000" dirty="0">
                <a:solidFill>
                  <a:srgbClr val="000000"/>
                </a:solidFill>
                <a:latin typeface="+mn-lt"/>
              </a:rPr>
              <a:t>          c-=w[</a:t>
            </a:r>
            <a:r>
              <a:rPr kumimoji="1" lang="en-US" altLang="zh-CN" sz="2000" dirty="0" err="1">
                <a:solidFill>
                  <a:srgbClr val="000000"/>
                </a:solidFill>
                <a:latin typeface="+mn-lt"/>
              </a:rPr>
              <a:t>i</a:t>
            </a:r>
            <a:r>
              <a:rPr kumimoji="1" lang="en-US" altLang="zh-CN" sz="2000" dirty="0">
                <a:solidFill>
                  <a:srgbClr val="000000"/>
                </a:solidFill>
                <a:latin typeface="+mn-lt"/>
              </a:rPr>
              <a:t>];            // </a:t>
            </a:r>
            <a:r>
              <a:rPr kumimoji="1" lang="zh-CN" altLang="en-US" sz="2000" dirty="0">
                <a:solidFill>
                  <a:srgbClr val="000000"/>
                </a:solidFill>
                <a:latin typeface="+mn-lt"/>
              </a:rPr>
              <a:t>调整当前可用背包容量，减少</a:t>
            </a:r>
          </a:p>
          <a:p>
            <a:pPr>
              <a:lnSpc>
                <a:spcPct val="80000"/>
              </a:lnSpc>
              <a:buFontTx/>
              <a:buNone/>
            </a:pPr>
            <a:r>
              <a:rPr kumimoji="1" lang="en-US" altLang="zh-CN" sz="2000" dirty="0">
                <a:solidFill>
                  <a:srgbClr val="000000"/>
                </a:solidFill>
                <a:latin typeface="+mn-lt"/>
              </a:rPr>
              <a:t>          }                        //</a:t>
            </a:r>
            <a:r>
              <a:rPr kumimoji="1" lang="zh-CN" altLang="en-US" sz="2000" dirty="0">
                <a:solidFill>
                  <a:srgbClr val="000000"/>
                </a:solidFill>
                <a:latin typeface="+mn-lt"/>
              </a:rPr>
              <a:t>通过</a:t>
            </a:r>
            <a:r>
              <a:rPr kumimoji="1" lang="en-US" altLang="zh-CN" sz="2000" dirty="0">
                <a:solidFill>
                  <a:srgbClr val="000000"/>
                </a:solidFill>
                <a:latin typeface="+mn-lt"/>
              </a:rPr>
              <a:t>for</a:t>
            </a:r>
            <a:r>
              <a:rPr kumimoji="1" lang="zh-CN" altLang="en-US" sz="2000" dirty="0">
                <a:solidFill>
                  <a:srgbClr val="000000"/>
                </a:solidFill>
                <a:latin typeface="+mn-lt"/>
              </a:rPr>
              <a:t>循环中各步骤装入的物品都是整体装入</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a:t>
            </a:r>
          </a:p>
          <a:p>
            <a:pPr>
              <a:lnSpc>
                <a:spcPct val="80000"/>
              </a:lnSpc>
              <a:buFontTx/>
              <a:buNone/>
            </a:pPr>
            <a:r>
              <a:rPr kumimoji="1" lang="en-US" altLang="zh-CN" sz="2000" dirty="0">
                <a:solidFill>
                  <a:srgbClr val="000000"/>
                </a:solidFill>
                <a:latin typeface="+mn-lt"/>
              </a:rPr>
              <a:t>        if (</a:t>
            </a:r>
            <a:r>
              <a:rPr kumimoji="1" lang="en-US" altLang="zh-CN" sz="2000" dirty="0" err="1">
                <a:solidFill>
                  <a:srgbClr val="000000"/>
                </a:solidFill>
                <a:latin typeface="+mn-lt"/>
              </a:rPr>
              <a:t>i</a:t>
            </a:r>
            <a:r>
              <a:rPr kumimoji="1" lang="en-US" altLang="zh-CN" sz="2000" dirty="0">
                <a:solidFill>
                  <a:srgbClr val="000000"/>
                </a:solidFill>
                <a:latin typeface="+mn-lt"/>
              </a:rPr>
              <a:t>&lt;=</a:t>
            </a:r>
            <a:r>
              <a:rPr kumimoji="1" lang="en-US" altLang="zh-CN" sz="2000" i="1" dirty="0">
                <a:solidFill>
                  <a:srgbClr val="000000"/>
                </a:solidFill>
                <a:latin typeface="+mn-lt"/>
              </a:rPr>
              <a:t>n</a:t>
            </a:r>
            <a:r>
              <a:rPr kumimoji="1" lang="en-US" altLang="zh-CN" sz="2000" dirty="0">
                <a:solidFill>
                  <a:srgbClr val="000000"/>
                </a:solidFill>
                <a:latin typeface="+mn-lt"/>
              </a:rPr>
              <a:t>) and </a:t>
            </a:r>
            <a:r>
              <a:rPr kumimoji="1" lang="en-US" altLang="zh-CN" sz="2000" b="1" u="sng" dirty="0">
                <a:solidFill>
                  <a:srgbClr val="FF0000"/>
                </a:solidFill>
                <a:latin typeface="+mn-lt"/>
              </a:rPr>
              <a:t>(C &gt;0)</a:t>
            </a:r>
            <a:r>
              <a:rPr kumimoji="1" lang="en-US" altLang="zh-CN" sz="2000" dirty="0">
                <a:solidFill>
                  <a:srgbClr val="000000"/>
                </a:solidFill>
                <a:latin typeface="+mn-lt"/>
              </a:rPr>
              <a:t>  x[</a:t>
            </a:r>
            <a:r>
              <a:rPr kumimoji="1" lang="en-US" altLang="zh-CN" sz="2000" dirty="0" err="1">
                <a:solidFill>
                  <a:srgbClr val="000000"/>
                </a:solidFill>
                <a:latin typeface="+mn-lt"/>
              </a:rPr>
              <a:t>i</a:t>
            </a:r>
            <a:r>
              <a:rPr kumimoji="1" lang="en-US" altLang="zh-CN" sz="2000" dirty="0">
                <a:solidFill>
                  <a:srgbClr val="000000"/>
                </a:solidFill>
                <a:latin typeface="+mn-lt"/>
              </a:rPr>
              <a:t>]=c/w[</a:t>
            </a:r>
            <a:r>
              <a:rPr kumimoji="1" lang="en-US" altLang="zh-CN" sz="2000" dirty="0" err="1">
                <a:solidFill>
                  <a:srgbClr val="000000"/>
                </a:solidFill>
                <a:latin typeface="+mn-lt"/>
              </a:rPr>
              <a:t>i</a:t>
            </a:r>
            <a:r>
              <a:rPr kumimoji="1" lang="en-US" altLang="zh-CN" sz="2000" dirty="0">
                <a:solidFill>
                  <a:srgbClr val="000000"/>
                </a:solidFill>
                <a:latin typeface="+mn-lt"/>
              </a:rPr>
              <a:t>];  /*</a:t>
            </a:r>
            <a:r>
              <a:rPr kumimoji="1" lang="zh-CN" altLang="en-US" sz="2000" dirty="0">
                <a:solidFill>
                  <a:srgbClr val="000000"/>
                </a:solidFill>
                <a:latin typeface="+mn-lt"/>
              </a:rPr>
              <a:t>如果还有物品没有考虑且背包还有剩余</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                                                                 </a:t>
            </a:r>
            <a:r>
              <a:rPr kumimoji="1" lang="zh-CN" altLang="en-US" sz="2000" dirty="0">
                <a:solidFill>
                  <a:srgbClr val="000000"/>
                </a:solidFill>
                <a:latin typeface="+mn-lt"/>
              </a:rPr>
              <a:t>容量</a:t>
            </a:r>
            <a:r>
              <a:rPr kumimoji="1" lang="en-US" altLang="zh-CN" sz="2000" dirty="0">
                <a:solidFill>
                  <a:srgbClr val="000000"/>
                </a:solidFill>
                <a:latin typeface="+mn-lt"/>
              </a:rPr>
              <a:t>(C&gt;0)</a:t>
            </a:r>
            <a:r>
              <a:rPr kumimoji="1" lang="zh-CN" altLang="en-US" sz="2000" dirty="0">
                <a:solidFill>
                  <a:srgbClr val="000000"/>
                </a:solidFill>
                <a:latin typeface="+mn-lt"/>
              </a:rPr>
              <a:t>，将剩余容量分配给物品</a:t>
            </a:r>
            <a:r>
              <a:rPr kumimoji="1" lang="en-US" altLang="zh-CN" sz="2000" dirty="0" err="1">
                <a:solidFill>
                  <a:srgbClr val="000000"/>
                </a:solidFill>
                <a:latin typeface="+mn-lt"/>
              </a:rPr>
              <a:t>i</a:t>
            </a:r>
            <a:endParaRPr kumimoji="1" lang="en-US" altLang="zh-CN" sz="2000" dirty="0">
              <a:solidFill>
                <a:srgbClr val="000000"/>
              </a:solidFill>
              <a:latin typeface="+mn-lt"/>
            </a:endParaRPr>
          </a:p>
          <a:p>
            <a:pPr>
              <a:lnSpc>
                <a:spcPct val="80000"/>
              </a:lnSpc>
              <a:buFontTx/>
              <a:buNone/>
            </a:pPr>
            <a:r>
              <a:rPr kumimoji="1" lang="en-US" altLang="zh-CN" sz="2000" dirty="0">
                <a:solidFill>
                  <a:srgbClr val="000000"/>
                </a:solidFill>
                <a:latin typeface="+mn-lt"/>
              </a:rPr>
              <a:t>}</a:t>
            </a:r>
          </a:p>
        </p:txBody>
      </p:sp>
      <p:sp>
        <p:nvSpPr>
          <p:cNvPr id="7" name="AutoShape 9">
            <a:extLst>
              <a:ext uri="{FF2B5EF4-FFF2-40B4-BE49-F238E27FC236}">
                <a16:creationId xmlns:a16="http://schemas.microsoft.com/office/drawing/2014/main" id="{E289D604-95CF-439E-8F77-A4B1057FE798}"/>
              </a:ext>
            </a:extLst>
          </p:cNvPr>
          <p:cNvSpPr>
            <a:spLocks noChangeArrowheads="1"/>
          </p:cNvSpPr>
          <p:nvPr/>
        </p:nvSpPr>
        <p:spPr bwMode="auto">
          <a:xfrm>
            <a:off x="828675" y="188913"/>
            <a:ext cx="1296988" cy="387350"/>
          </a:xfrm>
          <a:prstGeom prst="wedgeRectCallout">
            <a:avLst>
              <a:gd name="adj1" fmla="val 77907"/>
              <a:gd name="adj2" fmla="val 12090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物品总数</a:t>
            </a:r>
            <a:endParaRPr lang="en-US" altLang="zh-CN">
              <a:ea typeface="微软雅黑 Light" panose="020B0502040204020203" pitchFamily="34" charset="-122"/>
            </a:endParaRPr>
          </a:p>
        </p:txBody>
      </p:sp>
      <p:sp>
        <p:nvSpPr>
          <p:cNvPr id="8" name="AutoShape 10">
            <a:extLst>
              <a:ext uri="{FF2B5EF4-FFF2-40B4-BE49-F238E27FC236}">
                <a16:creationId xmlns:a16="http://schemas.microsoft.com/office/drawing/2014/main" id="{7FC2FB42-027F-492B-AC97-DBB938C61219}"/>
              </a:ext>
            </a:extLst>
          </p:cNvPr>
          <p:cNvSpPr>
            <a:spLocks noChangeArrowheads="1"/>
          </p:cNvSpPr>
          <p:nvPr/>
        </p:nvSpPr>
        <p:spPr bwMode="auto">
          <a:xfrm>
            <a:off x="3708400" y="188913"/>
            <a:ext cx="1296988" cy="387350"/>
          </a:xfrm>
          <a:prstGeom prst="wedgeRectCallout">
            <a:avLst>
              <a:gd name="adj1" fmla="val -14625"/>
              <a:gd name="adj2" fmla="val 11434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物品价值</a:t>
            </a:r>
          </a:p>
        </p:txBody>
      </p:sp>
      <p:sp>
        <p:nvSpPr>
          <p:cNvPr id="9" name="AutoShape 11">
            <a:extLst>
              <a:ext uri="{FF2B5EF4-FFF2-40B4-BE49-F238E27FC236}">
                <a16:creationId xmlns:a16="http://schemas.microsoft.com/office/drawing/2014/main" id="{3AFA32C0-BD2F-4C52-8C7C-A1E1EEB089C6}"/>
              </a:ext>
            </a:extLst>
          </p:cNvPr>
          <p:cNvSpPr>
            <a:spLocks noChangeArrowheads="1"/>
          </p:cNvSpPr>
          <p:nvPr/>
        </p:nvSpPr>
        <p:spPr bwMode="auto">
          <a:xfrm>
            <a:off x="5076825" y="188913"/>
            <a:ext cx="1296988" cy="387350"/>
          </a:xfrm>
          <a:prstGeom prst="wedgeRectCallout">
            <a:avLst>
              <a:gd name="adj1" fmla="val -49755"/>
              <a:gd name="adj2" fmla="val 108606"/>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物品重量</a:t>
            </a:r>
          </a:p>
        </p:txBody>
      </p:sp>
      <p:sp>
        <p:nvSpPr>
          <p:cNvPr id="10" name="AutoShape 12">
            <a:extLst>
              <a:ext uri="{FF2B5EF4-FFF2-40B4-BE49-F238E27FC236}">
                <a16:creationId xmlns:a16="http://schemas.microsoft.com/office/drawing/2014/main" id="{36AEC59C-FD7E-4605-AB95-D82A3AA77DC6}"/>
              </a:ext>
            </a:extLst>
          </p:cNvPr>
          <p:cNvSpPr>
            <a:spLocks noChangeArrowheads="1"/>
          </p:cNvSpPr>
          <p:nvPr/>
        </p:nvSpPr>
        <p:spPr bwMode="auto">
          <a:xfrm>
            <a:off x="6948488" y="260350"/>
            <a:ext cx="1296987" cy="387350"/>
          </a:xfrm>
          <a:prstGeom prst="wedgeRectCallout">
            <a:avLst>
              <a:gd name="adj1" fmla="val -111079"/>
              <a:gd name="adj2" fmla="val 9590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解向量</a:t>
            </a:r>
          </a:p>
        </p:txBody>
      </p:sp>
      <p:sp>
        <p:nvSpPr>
          <p:cNvPr id="11" name="AutoShape 13">
            <a:extLst>
              <a:ext uri="{FF2B5EF4-FFF2-40B4-BE49-F238E27FC236}">
                <a16:creationId xmlns:a16="http://schemas.microsoft.com/office/drawing/2014/main" id="{3A5A22A5-EEC7-46AF-887A-96AF673F9959}"/>
              </a:ext>
            </a:extLst>
          </p:cNvPr>
          <p:cNvSpPr>
            <a:spLocks noChangeArrowheads="1"/>
          </p:cNvSpPr>
          <p:nvPr/>
        </p:nvSpPr>
        <p:spPr bwMode="auto">
          <a:xfrm>
            <a:off x="2339975" y="188913"/>
            <a:ext cx="1152525" cy="387350"/>
          </a:xfrm>
          <a:prstGeom prst="wedgeRectCallout">
            <a:avLst>
              <a:gd name="adj1" fmla="val 32921"/>
              <a:gd name="adj2" fmla="val 107375"/>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背包容量</a:t>
            </a:r>
            <a:endParaRPr lang="en-US" altLang="zh-CN">
              <a:ea typeface="微软雅黑 Light" panose="020B0502040204020203" pitchFamily="34" charset="-122"/>
            </a:endParaRPr>
          </a:p>
        </p:txBody>
      </p:sp>
      <p:sp>
        <p:nvSpPr>
          <p:cNvPr id="12" name="AutoShape 14">
            <a:extLst>
              <a:ext uri="{FF2B5EF4-FFF2-40B4-BE49-F238E27FC236}">
                <a16:creationId xmlns:a16="http://schemas.microsoft.com/office/drawing/2014/main" id="{6AB2369C-B50E-4125-AFCF-875099AB59D6}"/>
              </a:ext>
            </a:extLst>
          </p:cNvPr>
          <p:cNvSpPr>
            <a:spLocks noChangeArrowheads="1"/>
          </p:cNvSpPr>
          <p:nvPr/>
        </p:nvSpPr>
        <p:spPr bwMode="auto">
          <a:xfrm>
            <a:off x="7164388" y="908050"/>
            <a:ext cx="1657350" cy="649288"/>
          </a:xfrm>
          <a:prstGeom prst="wedgeRectCallout">
            <a:avLst>
              <a:gd name="adj1" fmla="val -85921"/>
              <a:gd name="adj2" fmla="val -37773"/>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a:ea typeface="微软雅黑 Light" panose="020B0502040204020203" pitchFamily="34" charset="-122"/>
              </a:rPr>
              <a:t>物品集合</a:t>
            </a:r>
            <a:r>
              <a:rPr lang="en-US" altLang="zh-CN">
                <a:ea typeface="微软雅黑 Light" panose="020B0502040204020203" pitchFamily="34" charset="-122"/>
              </a:rPr>
              <a:t>N={a1,a2,..an}</a:t>
            </a:r>
          </a:p>
        </p:txBody>
      </p:sp>
      <p:sp>
        <p:nvSpPr>
          <p:cNvPr id="13" name="Text Box 15">
            <a:extLst>
              <a:ext uri="{FF2B5EF4-FFF2-40B4-BE49-F238E27FC236}">
                <a16:creationId xmlns:a16="http://schemas.microsoft.com/office/drawing/2014/main" id="{AB9B401F-43EF-4952-8B77-3331728050AA}"/>
              </a:ext>
            </a:extLst>
          </p:cNvPr>
          <p:cNvSpPr txBox="1">
            <a:spLocks noChangeArrowheads="1"/>
          </p:cNvSpPr>
          <p:nvPr/>
        </p:nvSpPr>
        <p:spPr bwMode="auto">
          <a:xfrm>
            <a:off x="708660" y="5997057"/>
            <a:ext cx="7527608" cy="701675"/>
          </a:xfrm>
          <a:prstGeom prst="rect">
            <a:avLst/>
          </a:prstGeom>
          <a:solidFill>
            <a:srgbClr val="FFFF00"/>
          </a:solidFill>
          <a:ln w="6350">
            <a:solidFill>
              <a:srgbClr val="000000"/>
            </a:solidFill>
            <a:miter lim="800000"/>
            <a:headEnd/>
            <a:tailEnd/>
          </a:ln>
        </p:spPr>
        <p:txBody>
          <a:bodyPr wrap="square">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Tx/>
              <a:buAutoNum type="arabicPeriod"/>
            </a:pPr>
            <a:r>
              <a:rPr lang="zh-CN" altLang="en-US" sz="2000">
                <a:latin typeface="+mn-lt"/>
                <a:ea typeface="微软雅黑 Light" panose="020B0502040204020203" pitchFamily="34" charset="-122"/>
              </a:rPr>
              <a:t>对当前考虑的单位价值最大物品</a:t>
            </a:r>
            <a:r>
              <a:rPr lang="en-US" altLang="zh-CN" sz="2000">
                <a:latin typeface="+mn-lt"/>
                <a:ea typeface="微软雅黑 Light" panose="020B0502040204020203" pitchFamily="34" charset="-122"/>
              </a:rPr>
              <a:t>i</a:t>
            </a:r>
            <a:r>
              <a:rPr lang="zh-CN" altLang="en-US" sz="2000">
                <a:latin typeface="+mn-lt"/>
                <a:ea typeface="微软雅黑 Light" panose="020B0502040204020203" pitchFamily="34" charset="-122"/>
              </a:rPr>
              <a:t>，尽可能全部放入</a:t>
            </a:r>
            <a:r>
              <a:rPr kumimoji="1" lang="en-US" altLang="zh-CN">
                <a:solidFill>
                  <a:srgbClr val="000000"/>
                </a:solidFill>
                <a:latin typeface="+mn-lt"/>
                <a:ea typeface="微软雅黑 Light" panose="020B0502040204020203" pitchFamily="34" charset="-122"/>
              </a:rPr>
              <a:t>x[i]=1</a:t>
            </a:r>
            <a:endParaRPr lang="zh-CN" altLang="en-US" sz="2000">
              <a:latin typeface="+mn-lt"/>
              <a:ea typeface="微软雅黑 Light" panose="020B0502040204020203" pitchFamily="34" charset="-122"/>
            </a:endParaRPr>
          </a:p>
          <a:p>
            <a:pPr eaLnBrk="1" hangingPunct="1">
              <a:buFontTx/>
              <a:buAutoNum type="arabicPeriod"/>
            </a:pPr>
            <a:r>
              <a:rPr lang="zh-CN" altLang="en-US" sz="2000">
                <a:latin typeface="+mn-lt"/>
                <a:ea typeface="微软雅黑 Light" panose="020B0502040204020203" pitchFamily="34" charset="-122"/>
              </a:rPr>
              <a:t>最后有剩余容量，放入某一类物品的一部分</a:t>
            </a:r>
            <a:r>
              <a:rPr lang="en-US" altLang="zh-CN" sz="2000">
                <a:latin typeface="+mn-lt"/>
                <a:ea typeface="微软雅黑 Light" panose="020B0502040204020203" pitchFamily="34" charset="-122"/>
              </a:rPr>
              <a:t>c/w[i]</a:t>
            </a:r>
            <a:endParaRPr lang="zh-CN" altLang="en-US" sz="2000">
              <a:latin typeface="+mn-lt"/>
              <a:ea typeface="微软雅黑 Light" panose="020B0502040204020203" pitchFamily="34" charset="-122"/>
            </a:endParaRPr>
          </a:p>
        </p:txBody>
      </p:sp>
      <p:cxnSp>
        <p:nvCxnSpPr>
          <p:cNvPr id="14" name="直接箭头连接符 13">
            <a:extLst>
              <a:ext uri="{FF2B5EF4-FFF2-40B4-BE49-F238E27FC236}">
                <a16:creationId xmlns:a16="http://schemas.microsoft.com/office/drawing/2014/main" id="{CD72F606-2AA0-49DF-B097-1862467C8D34}"/>
              </a:ext>
            </a:extLst>
          </p:cNvPr>
          <p:cNvCxnSpPr/>
          <p:nvPr/>
        </p:nvCxnSpPr>
        <p:spPr bwMode="auto">
          <a:xfrm flipH="1">
            <a:off x="3563888" y="3645024"/>
            <a:ext cx="4429176" cy="1584176"/>
          </a:xfrm>
          <a:prstGeom prst="straightConnector1">
            <a:avLst/>
          </a:prstGeom>
          <a:solidFill>
            <a:schemeClr val="accent1"/>
          </a:solidFill>
          <a:ln w="63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Tree>
    <p:extLst>
      <p:ext uri="{BB962C8B-B14F-4D97-AF65-F5344CB8AC3E}">
        <p14:creationId xmlns:p14="http://schemas.microsoft.com/office/powerpoint/2010/main" val="2596899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142FE-1854-4411-B2F6-D1FB5CB38F17}"/>
              </a:ext>
            </a:extLst>
          </p:cNvPr>
          <p:cNvSpPr>
            <a:spLocks noGrp="1"/>
          </p:cNvSpPr>
          <p:nvPr>
            <p:ph type="title"/>
          </p:nvPr>
        </p:nvSpPr>
        <p:spPr/>
        <p:txBody>
          <a:bodyPr/>
          <a:lstStyle/>
          <a:p>
            <a:r>
              <a:rPr lang="zh-CN" altLang="en-US" dirty="0"/>
              <a:t>背包问题的贪心求解算法</a:t>
            </a:r>
          </a:p>
        </p:txBody>
      </p:sp>
      <p:sp>
        <p:nvSpPr>
          <p:cNvPr id="3" name="内容占位符 2">
            <a:extLst>
              <a:ext uri="{FF2B5EF4-FFF2-40B4-BE49-F238E27FC236}">
                <a16:creationId xmlns:a16="http://schemas.microsoft.com/office/drawing/2014/main" id="{C276A178-B498-4CBD-8B3F-B6E1850B0F8B}"/>
              </a:ext>
            </a:extLst>
          </p:cNvPr>
          <p:cNvSpPr>
            <a:spLocks noGrp="1"/>
          </p:cNvSpPr>
          <p:nvPr>
            <p:ph idx="1"/>
          </p:nvPr>
        </p:nvSpPr>
        <p:spPr/>
        <p:txBody>
          <a:bodyPr/>
          <a:lstStyle/>
          <a:p>
            <a:pPr eaLnBrk="1" hangingPunct="1">
              <a:lnSpc>
                <a:spcPct val="120000"/>
              </a:lnSpc>
            </a:pPr>
            <a:r>
              <a:rPr lang="zh-CN" altLang="en-US" sz="2400" dirty="0">
                <a:solidFill>
                  <a:srgbClr val="000000"/>
                </a:solidFill>
              </a:rPr>
              <a:t>算法</a:t>
            </a:r>
            <a:r>
              <a:rPr lang="en-US" altLang="zh-CN" sz="2400" dirty="0">
                <a:solidFill>
                  <a:srgbClr val="000000"/>
                </a:solidFill>
              </a:rPr>
              <a:t>knapsack</a:t>
            </a:r>
            <a:r>
              <a:rPr lang="zh-CN" altLang="en-US" sz="2400" dirty="0">
                <a:solidFill>
                  <a:srgbClr val="000000"/>
                </a:solidFill>
              </a:rPr>
              <a:t>的主要计算时间在于将各种物品依其单位重量的价值从大到小排序</a:t>
            </a:r>
            <a:r>
              <a:rPr lang="en-US" altLang="zh-CN" sz="2400" dirty="0">
                <a:solidFill>
                  <a:srgbClr val="000000"/>
                </a:solidFill>
              </a:rPr>
              <a:t>,  </a:t>
            </a:r>
            <a:r>
              <a:rPr lang="zh-CN" altLang="en-US" sz="2400" dirty="0">
                <a:solidFill>
                  <a:srgbClr val="000000"/>
                </a:solidFill>
              </a:rPr>
              <a:t>因此算法的计算时间上界为</a:t>
            </a:r>
            <a:endParaRPr lang="en-US" altLang="zh-CN" sz="2400" dirty="0">
              <a:solidFill>
                <a:srgbClr val="000000"/>
              </a:solidFill>
            </a:endParaRPr>
          </a:p>
          <a:p>
            <a:pPr marL="0" indent="0" eaLnBrk="1" hangingPunct="1">
              <a:lnSpc>
                <a:spcPct val="120000"/>
              </a:lnSpc>
              <a:buNone/>
            </a:pPr>
            <a:r>
              <a:rPr lang="en-US" altLang="zh-CN" i="1" dirty="0">
                <a:solidFill>
                  <a:srgbClr val="000000"/>
                </a:solidFill>
              </a:rPr>
              <a:t>        </a:t>
            </a:r>
            <a:r>
              <a:rPr lang="en-US" altLang="zh-CN" sz="2400" i="1" dirty="0">
                <a:solidFill>
                  <a:srgbClr val="000000"/>
                </a:solidFill>
              </a:rPr>
              <a:t>O</a:t>
            </a:r>
            <a:r>
              <a:rPr lang="en-US" altLang="zh-CN" sz="2400" dirty="0">
                <a:solidFill>
                  <a:srgbClr val="000000"/>
                </a:solidFill>
              </a:rPr>
              <a:t>(</a:t>
            </a:r>
            <a:r>
              <a:rPr lang="en-US" altLang="zh-CN" sz="2400" dirty="0" err="1">
                <a:solidFill>
                  <a:srgbClr val="000000"/>
                </a:solidFill>
              </a:rPr>
              <a:t>nlogn</a:t>
            </a:r>
            <a:r>
              <a:rPr lang="en-US" altLang="zh-CN" sz="2400" dirty="0">
                <a:solidFill>
                  <a:srgbClr val="000000"/>
                </a:solidFill>
              </a:rPr>
              <a:t>)</a:t>
            </a:r>
          </a:p>
          <a:p>
            <a:pPr eaLnBrk="1" hangingPunct="1">
              <a:lnSpc>
                <a:spcPct val="120000"/>
              </a:lnSpc>
              <a:buFontTx/>
              <a:buNone/>
            </a:pPr>
            <a:endParaRPr lang="zh-CN" altLang="en-US" sz="2400" dirty="0">
              <a:solidFill>
                <a:srgbClr val="000000"/>
              </a:solidFill>
            </a:endParaRPr>
          </a:p>
          <a:p>
            <a:pPr eaLnBrk="1" hangingPunct="1">
              <a:lnSpc>
                <a:spcPct val="120000"/>
              </a:lnSpc>
            </a:pPr>
            <a:r>
              <a:rPr lang="zh-CN" altLang="en-US" sz="2400" dirty="0">
                <a:solidFill>
                  <a:srgbClr val="000000"/>
                </a:solidFill>
              </a:rPr>
              <a:t>为了证明算法的正确性，还需要证明背包问题具有贪心选择性质</a:t>
            </a:r>
            <a:endParaRPr lang="en-US" altLang="zh-CN" sz="2400" dirty="0">
              <a:solidFill>
                <a:srgbClr val="000000"/>
              </a:solidFill>
            </a:endParaRPr>
          </a:p>
          <a:p>
            <a:pPr lvl="1"/>
            <a:r>
              <a:rPr lang="zh-CN" altLang="en-US" dirty="0">
                <a:solidFill>
                  <a:srgbClr val="000000"/>
                </a:solidFill>
              </a:rPr>
              <a:t>证明方法参见下一节最优装载问题</a:t>
            </a:r>
          </a:p>
          <a:p>
            <a:endParaRPr lang="zh-CN" altLang="en-US" dirty="0"/>
          </a:p>
        </p:txBody>
      </p:sp>
      <p:sp>
        <p:nvSpPr>
          <p:cNvPr id="4" name="日期占位符 3">
            <a:extLst>
              <a:ext uri="{FF2B5EF4-FFF2-40B4-BE49-F238E27FC236}">
                <a16:creationId xmlns:a16="http://schemas.microsoft.com/office/drawing/2014/main" id="{1284A9C0-EBB6-4A51-A165-2F3801721308}"/>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B5DD2B88-0585-477D-9D4E-79398CFD02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C56956-9CDD-48B8-B2AE-236A85AF9F70}"/>
              </a:ext>
            </a:extLst>
          </p:cNvPr>
          <p:cNvSpPr>
            <a:spLocks noGrp="1"/>
          </p:cNvSpPr>
          <p:nvPr>
            <p:ph type="sldNum" sz="quarter" idx="12"/>
          </p:nvPr>
        </p:nvSpPr>
        <p:spPr/>
        <p:txBody>
          <a:bodyPr/>
          <a:lstStyle/>
          <a:p>
            <a:fld id="{EEA58A3B-43CE-4AA0-90B5-EB47AFAFEB34}" type="slidenum">
              <a:rPr lang="zh-CN" altLang="en-US" smtClean="0"/>
              <a:pPr/>
              <a:t>37</a:t>
            </a:fld>
            <a:endParaRPr lang="zh-CN" altLang="en-US" dirty="0"/>
          </a:p>
        </p:txBody>
      </p:sp>
    </p:spTree>
    <p:extLst>
      <p:ext uri="{BB962C8B-B14F-4D97-AF65-F5344CB8AC3E}">
        <p14:creationId xmlns:p14="http://schemas.microsoft.com/office/powerpoint/2010/main" val="606280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B4C89-F1FB-4F50-87BA-003D4B5A8C9C}"/>
              </a:ext>
            </a:extLst>
          </p:cNvPr>
          <p:cNvSpPr>
            <a:spLocks noGrp="1"/>
          </p:cNvSpPr>
          <p:nvPr>
            <p:ph type="title"/>
          </p:nvPr>
        </p:nvSpPr>
        <p:spPr/>
        <p:txBody>
          <a:bodyPr/>
          <a:lstStyle/>
          <a:p>
            <a:r>
              <a:rPr lang="en-US" altLang="zh-CN" dirty="0"/>
              <a:t>0-1</a:t>
            </a:r>
            <a:r>
              <a:rPr lang="zh-CN" altLang="en-US" dirty="0"/>
              <a:t>背包问题的贪心求解</a:t>
            </a:r>
          </a:p>
        </p:txBody>
      </p:sp>
      <p:sp>
        <p:nvSpPr>
          <p:cNvPr id="3" name="内容占位符 2">
            <a:extLst>
              <a:ext uri="{FF2B5EF4-FFF2-40B4-BE49-F238E27FC236}">
                <a16:creationId xmlns:a16="http://schemas.microsoft.com/office/drawing/2014/main" id="{DBB23458-ABFA-4F86-9958-ABF6BC3DF274}"/>
              </a:ext>
            </a:extLst>
          </p:cNvPr>
          <p:cNvSpPr>
            <a:spLocks noGrp="1"/>
          </p:cNvSpPr>
          <p:nvPr>
            <p:ph idx="1"/>
          </p:nvPr>
        </p:nvSpPr>
        <p:spPr/>
        <p:txBody>
          <a:bodyPr>
            <a:normAutofit/>
          </a:bodyPr>
          <a:lstStyle/>
          <a:p>
            <a:r>
              <a:rPr lang="zh-CN" altLang="en-US" sz="2400" dirty="0">
                <a:solidFill>
                  <a:srgbClr val="000000"/>
                </a:solidFill>
              </a:rPr>
              <a:t>对于</a:t>
            </a:r>
            <a:r>
              <a:rPr lang="en-US" altLang="zh-CN" sz="2400" b="1" dirty="0">
                <a:solidFill>
                  <a:srgbClr val="000000"/>
                </a:solidFill>
              </a:rPr>
              <a:t>0-1</a:t>
            </a:r>
            <a:r>
              <a:rPr lang="zh-CN" altLang="en-US" sz="2400" b="1" dirty="0">
                <a:solidFill>
                  <a:srgbClr val="000000"/>
                </a:solidFill>
              </a:rPr>
              <a:t>背包问题</a:t>
            </a:r>
            <a:r>
              <a:rPr lang="zh-CN" altLang="en-US" sz="2400" dirty="0">
                <a:solidFill>
                  <a:srgbClr val="000000"/>
                </a:solidFill>
              </a:rPr>
              <a:t>，需要采用动态规划获取全局最优解，</a:t>
            </a:r>
            <a:r>
              <a:rPr lang="zh-CN" altLang="en-US" sz="2400" dirty="0">
                <a:solidFill>
                  <a:srgbClr val="FF0000"/>
                </a:solidFill>
              </a:rPr>
              <a:t>贪心选择策略无法得到最优解</a:t>
            </a:r>
            <a:endParaRPr lang="en-US" altLang="zh-CN" sz="2400" dirty="0">
              <a:solidFill>
                <a:srgbClr val="FF0000"/>
              </a:solidFill>
            </a:endParaRPr>
          </a:p>
          <a:p>
            <a:pPr lvl="1"/>
            <a:r>
              <a:rPr lang="zh-CN" altLang="en-US" dirty="0">
                <a:solidFill>
                  <a:srgbClr val="FF0000"/>
                </a:solidFill>
              </a:rPr>
              <a:t>原因：</a:t>
            </a:r>
            <a:r>
              <a:rPr lang="zh-CN" altLang="en-US" dirty="0">
                <a:solidFill>
                  <a:srgbClr val="000000"/>
                </a:solidFill>
              </a:rPr>
              <a:t>贪心选择无法保证最终能将背包装满，部分闲置的背包空间使每公斤背包空间的价值降低了</a:t>
            </a:r>
            <a:endParaRPr lang="en-US" altLang="zh-CN" dirty="0">
              <a:solidFill>
                <a:srgbClr val="000000"/>
              </a:solidFill>
            </a:endParaRPr>
          </a:p>
          <a:p>
            <a:pPr lvl="2"/>
            <a:r>
              <a:rPr lang="en-US" altLang="zh-CN" dirty="0">
                <a:solidFill>
                  <a:srgbClr val="000000"/>
                </a:solidFill>
              </a:rPr>
              <a:t>e.g. </a:t>
            </a:r>
            <a:r>
              <a:rPr lang="zh-CN" altLang="en-US" dirty="0">
                <a:solidFill>
                  <a:srgbClr val="000000"/>
                </a:solidFill>
              </a:rPr>
              <a:t>见</a:t>
            </a:r>
            <a:r>
              <a:rPr lang="en-US" altLang="zh-CN" dirty="0">
                <a:solidFill>
                  <a:srgbClr val="000000"/>
                </a:solidFill>
              </a:rPr>
              <a:t>P95</a:t>
            </a:r>
            <a:r>
              <a:rPr lang="zh-CN" altLang="en-US" dirty="0">
                <a:solidFill>
                  <a:srgbClr val="000000"/>
                </a:solidFill>
              </a:rPr>
              <a:t>图</a:t>
            </a:r>
            <a:r>
              <a:rPr lang="en-US" altLang="zh-CN" dirty="0">
                <a:solidFill>
                  <a:srgbClr val="000000"/>
                </a:solidFill>
              </a:rPr>
              <a:t>4-2</a:t>
            </a:r>
            <a:endParaRPr lang="zh-CN" altLang="en-US" dirty="0">
              <a:solidFill>
                <a:srgbClr val="000000"/>
              </a:solidFill>
            </a:endParaRPr>
          </a:p>
          <a:p>
            <a:pPr>
              <a:lnSpc>
                <a:spcPct val="130000"/>
              </a:lnSpc>
            </a:pPr>
            <a:r>
              <a:rPr lang="zh-CN" altLang="en-US" dirty="0">
                <a:solidFill>
                  <a:srgbClr val="000000"/>
                </a:solidFill>
              </a:rPr>
              <a:t> 事实上，在求解</a:t>
            </a:r>
            <a:r>
              <a:rPr lang="en-US" altLang="zh-CN" dirty="0">
                <a:solidFill>
                  <a:srgbClr val="000000"/>
                </a:solidFill>
              </a:rPr>
              <a:t>0-1</a:t>
            </a:r>
            <a:r>
              <a:rPr lang="zh-CN" altLang="en-US" dirty="0">
                <a:solidFill>
                  <a:srgbClr val="000000"/>
                </a:solidFill>
              </a:rPr>
              <a:t>背包问题时，应根据状态方程，比较选择该物品和不选择该物品所导致的最终方案，在此基础上作出最优选择</a:t>
            </a:r>
            <a:endParaRPr lang="en-US" altLang="zh-CN" dirty="0">
              <a:solidFill>
                <a:srgbClr val="000000"/>
              </a:solidFill>
            </a:endParaRPr>
          </a:p>
          <a:p>
            <a:pPr>
              <a:lnSpc>
                <a:spcPct val="130000"/>
              </a:lnSpc>
            </a:pPr>
            <a:r>
              <a:rPr lang="zh-CN" altLang="en-US" sz="2400" dirty="0">
                <a:solidFill>
                  <a:srgbClr val="000000"/>
                </a:solidFill>
              </a:rPr>
              <a:t>由此也导出</a:t>
            </a:r>
            <a:r>
              <a:rPr lang="en-US" altLang="zh-CN" sz="2400" dirty="0">
                <a:solidFill>
                  <a:srgbClr val="000000"/>
                </a:solidFill>
              </a:rPr>
              <a:t>0-1</a:t>
            </a:r>
            <a:r>
              <a:rPr lang="zh-CN" altLang="en-US" sz="2400" dirty="0">
                <a:solidFill>
                  <a:srgbClr val="000000"/>
                </a:solidFill>
              </a:rPr>
              <a:t>背包问题的许多互相重叠的子问题，这正是该问题可用</a:t>
            </a:r>
            <a:r>
              <a:rPr lang="zh-CN" altLang="en-US" sz="2400" b="1" dirty="0">
                <a:solidFill>
                  <a:srgbClr val="000000"/>
                </a:solidFill>
              </a:rPr>
              <a:t>动态规划算法</a:t>
            </a:r>
            <a:r>
              <a:rPr lang="zh-CN" altLang="en-US" sz="2400" dirty="0">
                <a:solidFill>
                  <a:srgbClr val="000000"/>
                </a:solidFill>
              </a:rPr>
              <a:t>求解的另一重要特征</a:t>
            </a:r>
            <a:endParaRPr lang="en-US" altLang="zh-CN" sz="2400" dirty="0">
              <a:solidFill>
                <a:srgbClr val="000000"/>
              </a:solidFill>
            </a:endParaRPr>
          </a:p>
          <a:p>
            <a:pPr marL="0" indent="0">
              <a:lnSpc>
                <a:spcPct val="130000"/>
              </a:lnSpc>
              <a:buNone/>
            </a:pPr>
            <a:r>
              <a:rPr lang="zh-CN" altLang="en-US" sz="2400" dirty="0">
                <a:solidFill>
                  <a:srgbClr val="000000"/>
                </a:solidFill>
              </a:rPr>
              <a:t> </a:t>
            </a:r>
          </a:p>
          <a:p>
            <a:endParaRPr lang="zh-CN" altLang="en-US" dirty="0"/>
          </a:p>
        </p:txBody>
      </p:sp>
      <p:sp>
        <p:nvSpPr>
          <p:cNvPr id="4" name="日期占位符 3">
            <a:extLst>
              <a:ext uri="{FF2B5EF4-FFF2-40B4-BE49-F238E27FC236}">
                <a16:creationId xmlns:a16="http://schemas.microsoft.com/office/drawing/2014/main" id="{FF13A307-8445-41E2-A3C4-4D135C56D497}"/>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ABCF6663-D82F-42D2-9B86-CB833A429C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09433A-F17B-4B79-9631-04F2738E99A5}"/>
              </a:ext>
            </a:extLst>
          </p:cNvPr>
          <p:cNvSpPr>
            <a:spLocks noGrp="1"/>
          </p:cNvSpPr>
          <p:nvPr>
            <p:ph type="sldNum" sz="quarter" idx="12"/>
          </p:nvPr>
        </p:nvSpPr>
        <p:spPr/>
        <p:txBody>
          <a:bodyPr/>
          <a:lstStyle/>
          <a:p>
            <a:fld id="{EEA58A3B-43CE-4AA0-90B5-EB47AFAFEB34}" type="slidenum">
              <a:rPr lang="zh-CN" altLang="en-US" smtClean="0"/>
              <a:pPr/>
              <a:t>38</a:t>
            </a:fld>
            <a:endParaRPr lang="zh-CN" altLang="en-US" dirty="0"/>
          </a:p>
        </p:txBody>
      </p:sp>
    </p:spTree>
    <p:extLst>
      <p:ext uri="{BB962C8B-B14F-4D97-AF65-F5344CB8AC3E}">
        <p14:creationId xmlns:p14="http://schemas.microsoft.com/office/powerpoint/2010/main" val="4165254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EC9F3-1D53-42AE-B8E6-294073A59ED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D149A17-E7F8-4A94-868B-0378D5F19577}"/>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35B80E56-4EAF-4130-B4AE-CBB8339A7A72}"/>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12AE7AF5-100E-477E-87C9-A2732862D4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B78FD6-78B8-4BF2-BF71-182556841F15}"/>
              </a:ext>
            </a:extLst>
          </p:cNvPr>
          <p:cNvSpPr>
            <a:spLocks noGrp="1"/>
          </p:cNvSpPr>
          <p:nvPr>
            <p:ph type="sldNum" sz="quarter" idx="12"/>
          </p:nvPr>
        </p:nvSpPr>
        <p:spPr/>
        <p:txBody>
          <a:bodyPr/>
          <a:lstStyle/>
          <a:p>
            <a:fld id="{EEA58A3B-43CE-4AA0-90B5-EB47AFAFEB34}" type="slidenum">
              <a:rPr lang="zh-CN" altLang="en-US" smtClean="0"/>
              <a:pPr/>
              <a:t>39</a:t>
            </a:fld>
            <a:endParaRPr lang="zh-CN" altLang="en-US" dirty="0"/>
          </a:p>
        </p:txBody>
      </p:sp>
    </p:spTree>
    <p:extLst>
      <p:ext uri="{BB962C8B-B14F-4D97-AF65-F5344CB8AC3E}">
        <p14:creationId xmlns:p14="http://schemas.microsoft.com/office/powerpoint/2010/main" val="238425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BA071-E8F6-4011-BBA7-F71A82A4BFBA}"/>
              </a:ext>
            </a:extLst>
          </p:cNvPr>
          <p:cNvSpPr>
            <a:spLocks noGrp="1"/>
          </p:cNvSpPr>
          <p:nvPr>
            <p:ph type="title"/>
          </p:nvPr>
        </p:nvSpPr>
        <p:spPr/>
        <p:txBody>
          <a:bodyPr/>
          <a:lstStyle/>
          <a:p>
            <a:r>
              <a:rPr lang="zh-CN" altLang="en-US" dirty="0"/>
              <a:t>建模：问题形式化表示</a:t>
            </a:r>
          </a:p>
        </p:txBody>
      </p:sp>
      <p:sp>
        <p:nvSpPr>
          <p:cNvPr id="3" name="内容占位符 2">
            <a:extLst>
              <a:ext uri="{FF2B5EF4-FFF2-40B4-BE49-F238E27FC236}">
                <a16:creationId xmlns:a16="http://schemas.microsoft.com/office/drawing/2014/main" id="{570A526C-47C6-47DA-B9CD-538B98569D72}"/>
              </a:ext>
            </a:extLst>
          </p:cNvPr>
          <p:cNvSpPr>
            <a:spLocks noGrp="1"/>
          </p:cNvSpPr>
          <p:nvPr>
            <p:ph idx="1"/>
          </p:nvPr>
        </p:nvSpPr>
        <p:spPr>
          <a:xfrm>
            <a:off x="123432" y="764364"/>
            <a:ext cx="8897136" cy="5907369"/>
          </a:xfrm>
        </p:spPr>
        <p:txBody>
          <a:bodyPr>
            <a:normAutofit/>
          </a:bodyPr>
          <a:lstStyle/>
          <a:p>
            <a:r>
              <a:rPr lang="zh-CN" altLang="en-US" dirty="0"/>
              <a:t>输入</a:t>
            </a:r>
            <a:endParaRPr lang="en-US" altLang="zh-CN" dirty="0"/>
          </a:p>
          <a:p>
            <a:pPr lvl="1"/>
            <a:r>
              <a:rPr lang="zh-CN" altLang="en-US" dirty="0"/>
              <a:t>各种面值</a:t>
            </a:r>
            <a:r>
              <a:rPr lang="en-US" altLang="zh-CN" dirty="0"/>
              <a:t>/</a:t>
            </a:r>
            <a:r>
              <a:rPr lang="zh-CN" altLang="en-US" dirty="0"/>
              <a:t>币值的可用货币及其张数</a:t>
            </a:r>
          </a:p>
          <a:p>
            <a:pPr eaLnBrk="1" hangingPunct="1">
              <a:buFontTx/>
              <a:buNone/>
            </a:pPr>
            <a:r>
              <a:rPr lang="zh-CN" altLang="en-US" dirty="0"/>
              <a:t>      </a:t>
            </a:r>
            <a:r>
              <a:rPr lang="en-US" altLang="zh-CN" dirty="0"/>
              <a:t>2</a:t>
            </a:r>
            <a:r>
              <a:rPr lang="zh-CN" altLang="en-US" dirty="0"/>
              <a:t>张</a:t>
            </a:r>
            <a:r>
              <a:rPr lang="en-US" altLang="zh-CN" dirty="0"/>
              <a:t>5</a:t>
            </a:r>
            <a:r>
              <a:rPr lang="zh-CN" altLang="en-US" dirty="0"/>
              <a:t>元、 </a:t>
            </a:r>
            <a:r>
              <a:rPr lang="en-US" altLang="zh-CN" dirty="0"/>
              <a:t>2</a:t>
            </a:r>
            <a:r>
              <a:rPr lang="zh-CN" altLang="en-US" dirty="0"/>
              <a:t>张</a:t>
            </a:r>
            <a:r>
              <a:rPr lang="en-US" altLang="zh-CN" dirty="0"/>
              <a:t>2</a:t>
            </a:r>
            <a:r>
              <a:rPr lang="zh-CN" altLang="en-US" dirty="0"/>
              <a:t>元、 </a:t>
            </a:r>
            <a:r>
              <a:rPr lang="en-US" altLang="zh-CN" dirty="0"/>
              <a:t>4</a:t>
            </a:r>
            <a:r>
              <a:rPr lang="zh-CN" altLang="en-US" dirty="0"/>
              <a:t>张</a:t>
            </a:r>
            <a:r>
              <a:rPr lang="en-US" altLang="zh-CN" dirty="0"/>
              <a:t>1</a:t>
            </a:r>
            <a:r>
              <a:rPr lang="zh-CN" altLang="en-US" dirty="0"/>
              <a:t>元、 </a:t>
            </a:r>
            <a:r>
              <a:rPr lang="en-US" altLang="zh-CN" dirty="0"/>
              <a:t>4</a:t>
            </a:r>
            <a:r>
              <a:rPr lang="zh-CN" altLang="en-US" dirty="0"/>
              <a:t>张</a:t>
            </a:r>
            <a:r>
              <a:rPr lang="en-US" altLang="zh-CN" dirty="0"/>
              <a:t>5</a:t>
            </a:r>
            <a:r>
              <a:rPr lang="zh-CN" altLang="en-US" dirty="0"/>
              <a:t>角、 </a:t>
            </a:r>
            <a:r>
              <a:rPr lang="en-US" altLang="zh-CN" dirty="0"/>
              <a:t>4</a:t>
            </a:r>
            <a:r>
              <a:rPr lang="zh-CN" altLang="en-US" dirty="0"/>
              <a:t>张</a:t>
            </a:r>
            <a:r>
              <a:rPr lang="en-US" altLang="zh-CN" dirty="0"/>
              <a:t>2</a:t>
            </a:r>
            <a:r>
              <a:rPr lang="zh-CN" altLang="en-US" dirty="0"/>
              <a:t>角、 </a:t>
            </a:r>
            <a:r>
              <a:rPr lang="en-US" altLang="zh-CN" dirty="0"/>
              <a:t>4</a:t>
            </a:r>
            <a:r>
              <a:rPr lang="zh-CN" altLang="en-US" dirty="0"/>
              <a:t>张</a:t>
            </a:r>
            <a:r>
              <a:rPr lang="en-US" altLang="zh-CN" dirty="0"/>
              <a:t>1</a:t>
            </a:r>
            <a:r>
              <a:rPr lang="zh-CN" altLang="en-US" dirty="0"/>
              <a:t>角</a:t>
            </a:r>
          </a:p>
          <a:p>
            <a:pPr eaLnBrk="1" hangingPunct="1">
              <a:buFontTx/>
              <a:buNone/>
            </a:pPr>
            <a:r>
              <a:rPr lang="en-US" altLang="zh-CN" dirty="0"/>
              <a:t>       Currency=(5,       2,    1,        0.5,   0.2,   0.1)  </a:t>
            </a:r>
          </a:p>
          <a:p>
            <a:pPr eaLnBrk="1" hangingPunct="1">
              <a:buFontTx/>
              <a:buNone/>
            </a:pPr>
            <a:r>
              <a:rPr lang="en-US" altLang="zh-CN" dirty="0"/>
              <a:t>       Available=(n</a:t>
            </a:r>
            <a:r>
              <a:rPr lang="en-US" altLang="zh-CN" baseline="-25000" dirty="0"/>
              <a:t>5</a:t>
            </a:r>
            <a:r>
              <a:rPr lang="zh-CN" altLang="en-US" baseline="-25000" dirty="0"/>
              <a:t>元</a:t>
            </a:r>
            <a:r>
              <a:rPr lang="en-US" altLang="zh-CN" dirty="0"/>
              <a:t>, n</a:t>
            </a:r>
            <a:r>
              <a:rPr lang="en-US" altLang="zh-CN" baseline="-25000" dirty="0"/>
              <a:t>2</a:t>
            </a:r>
            <a:r>
              <a:rPr lang="zh-CN" altLang="en-US" baseline="-25000" dirty="0"/>
              <a:t>元</a:t>
            </a:r>
            <a:r>
              <a:rPr lang="en-US" altLang="zh-CN" dirty="0"/>
              <a:t>, n</a:t>
            </a:r>
            <a:r>
              <a:rPr lang="en-US" altLang="zh-CN" baseline="-25000" dirty="0"/>
              <a:t>1</a:t>
            </a:r>
            <a:r>
              <a:rPr lang="zh-CN" altLang="en-US" baseline="-25000" dirty="0"/>
              <a:t>元</a:t>
            </a:r>
            <a:r>
              <a:rPr lang="en-US" altLang="zh-CN" dirty="0"/>
              <a:t>, n</a:t>
            </a:r>
            <a:r>
              <a:rPr lang="en-US" altLang="zh-CN" baseline="-25000" dirty="0"/>
              <a:t>5</a:t>
            </a:r>
            <a:r>
              <a:rPr lang="zh-CN" altLang="en-US" baseline="-25000" dirty="0"/>
              <a:t>角</a:t>
            </a:r>
            <a:r>
              <a:rPr lang="en-US" altLang="zh-CN" dirty="0"/>
              <a:t>, n</a:t>
            </a:r>
            <a:r>
              <a:rPr lang="en-US" altLang="zh-CN" baseline="-25000" dirty="0"/>
              <a:t>2</a:t>
            </a:r>
            <a:r>
              <a:rPr lang="zh-CN" altLang="en-US" baseline="-25000" dirty="0"/>
              <a:t>角</a:t>
            </a:r>
            <a:r>
              <a:rPr lang="en-US" altLang="zh-CN" dirty="0"/>
              <a:t>, n</a:t>
            </a:r>
            <a:r>
              <a:rPr lang="en-US" altLang="zh-CN" baseline="-25000" dirty="0"/>
              <a:t>1</a:t>
            </a:r>
            <a:r>
              <a:rPr lang="zh-CN" altLang="en-US" baseline="-25000" dirty="0"/>
              <a:t>角</a:t>
            </a:r>
            <a:r>
              <a:rPr lang="en-US" altLang="zh-CN" dirty="0"/>
              <a:t>) </a:t>
            </a:r>
          </a:p>
          <a:p>
            <a:pPr eaLnBrk="1" hangingPunct="1">
              <a:buFontTx/>
              <a:buNone/>
            </a:pPr>
            <a:r>
              <a:rPr lang="en-US" altLang="zh-CN" dirty="0"/>
              <a:t>                       =(2,      2,      4,     4,      4,      4)</a:t>
            </a:r>
            <a:endParaRPr lang="zh-CN" altLang="en-US" dirty="0"/>
          </a:p>
          <a:p>
            <a:pPr lvl="1"/>
            <a:r>
              <a:rPr lang="zh-CN" altLang="en-US" dirty="0"/>
              <a:t>应付款总数：</a:t>
            </a:r>
            <a:r>
              <a:rPr lang="en-US" altLang="zh-CN" dirty="0"/>
              <a:t>X = 4</a:t>
            </a:r>
            <a:r>
              <a:rPr lang="zh-CN" altLang="en-US" dirty="0"/>
              <a:t>元</a:t>
            </a:r>
            <a:r>
              <a:rPr lang="en-US" altLang="zh-CN" dirty="0"/>
              <a:t>6</a:t>
            </a:r>
            <a:r>
              <a:rPr lang="zh-CN" altLang="en-US" dirty="0"/>
              <a:t>角</a:t>
            </a:r>
          </a:p>
          <a:p>
            <a:r>
              <a:rPr lang="zh-CN" altLang="en-US" dirty="0"/>
              <a:t>输出</a:t>
            </a:r>
            <a:r>
              <a:rPr lang="en-US" altLang="zh-CN" dirty="0"/>
              <a:t>/</a:t>
            </a:r>
            <a:r>
              <a:rPr lang="zh-CN" altLang="en-US" dirty="0"/>
              <a:t>解向量</a:t>
            </a:r>
            <a:endParaRPr lang="en-US" altLang="zh-CN" dirty="0"/>
          </a:p>
          <a:p>
            <a:pPr marL="0" indent="0">
              <a:buNone/>
            </a:pPr>
            <a:r>
              <a:rPr lang="zh-CN" altLang="en-US" dirty="0"/>
              <a:t>         支付的各种面值</a:t>
            </a:r>
            <a:r>
              <a:rPr lang="en-US" altLang="zh-CN" dirty="0"/>
              <a:t>/</a:t>
            </a:r>
            <a:r>
              <a:rPr lang="zh-CN" altLang="en-US" dirty="0"/>
              <a:t>币值的货币及其张数</a:t>
            </a:r>
            <a:endParaRPr lang="en-US" altLang="zh-CN" dirty="0"/>
          </a:p>
          <a:p>
            <a:pPr lvl="1"/>
            <a:r>
              <a:rPr lang="zh-CN" altLang="en-US" dirty="0">
                <a:solidFill>
                  <a:srgbClr val="FF0000"/>
                </a:solidFill>
              </a:rPr>
              <a:t>解向量</a:t>
            </a:r>
            <a:r>
              <a:rPr lang="en-US" altLang="zh-CN" dirty="0">
                <a:solidFill>
                  <a:srgbClr val="FF0000"/>
                </a:solidFill>
              </a:rPr>
              <a:t>X=(</a:t>
            </a:r>
            <a:r>
              <a:rPr lang="en-US" altLang="zh-CN" dirty="0"/>
              <a:t>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endParaRPr lang="zh-CN" altLang="en-US"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0BD8313D-35DB-4489-A133-A61C7B075681}"/>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11FC59FE-4C9F-4F25-81F5-EE7CBEA332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B8CA8-81A1-447C-A27D-FD0EE6B2C126}"/>
              </a:ext>
            </a:extLst>
          </p:cNvPr>
          <p:cNvSpPr>
            <a:spLocks noGrp="1"/>
          </p:cNvSpPr>
          <p:nvPr>
            <p:ph type="sldNum" sz="quarter" idx="12"/>
          </p:nvPr>
        </p:nvSpPr>
        <p:spPr/>
        <p:txBody>
          <a:bodyPr/>
          <a:lstStyle/>
          <a:p>
            <a:fld id="{EEA58A3B-43CE-4AA0-90B5-EB47AFAFEB34}" type="slidenum">
              <a:rPr lang="zh-CN" altLang="en-US" smtClean="0"/>
              <a:pPr/>
              <a:t>4</a:t>
            </a:fld>
            <a:endParaRPr lang="zh-CN" altLang="en-US" dirty="0"/>
          </a:p>
        </p:txBody>
      </p:sp>
      <p:sp>
        <p:nvSpPr>
          <p:cNvPr id="7" name="TextBox 1">
            <a:extLst>
              <a:ext uri="{FF2B5EF4-FFF2-40B4-BE49-F238E27FC236}">
                <a16:creationId xmlns:a16="http://schemas.microsoft.com/office/drawing/2014/main" id="{F5A6E3DC-28C1-4D70-B7BD-4F484BB036CD}"/>
              </a:ext>
            </a:extLst>
          </p:cNvPr>
          <p:cNvSpPr txBox="1">
            <a:spLocks noChangeArrowheads="1"/>
          </p:cNvSpPr>
          <p:nvPr/>
        </p:nvSpPr>
        <p:spPr bwMode="auto">
          <a:xfrm>
            <a:off x="5871407" y="2320623"/>
            <a:ext cx="774700" cy="369888"/>
          </a:xfrm>
          <a:prstGeom prst="rect">
            <a:avLst/>
          </a:prstGeom>
          <a:solidFill>
            <a:srgbClr val="FFFF00"/>
          </a:solidFill>
          <a:ln w="9525">
            <a:solidFill>
              <a:srgbClr val="000066"/>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a:t>
            </a:r>
            <a:r>
              <a:rPr lang="zh-CN" altLang="en-US"/>
              <a:t>面值</a:t>
            </a:r>
            <a:endParaRPr lang="en-US" altLang="zh-CN"/>
          </a:p>
        </p:txBody>
      </p:sp>
      <p:sp>
        <p:nvSpPr>
          <p:cNvPr id="8" name="TextBox 3">
            <a:extLst>
              <a:ext uri="{FF2B5EF4-FFF2-40B4-BE49-F238E27FC236}">
                <a16:creationId xmlns:a16="http://schemas.microsoft.com/office/drawing/2014/main" id="{8E15D4CD-89EE-4FCD-AEF1-4301F16B8B20}"/>
              </a:ext>
            </a:extLst>
          </p:cNvPr>
          <p:cNvSpPr txBox="1">
            <a:spLocks noChangeArrowheads="1"/>
          </p:cNvSpPr>
          <p:nvPr/>
        </p:nvSpPr>
        <p:spPr bwMode="auto">
          <a:xfrm>
            <a:off x="5879647" y="2745557"/>
            <a:ext cx="774700" cy="369888"/>
          </a:xfrm>
          <a:prstGeom prst="rect">
            <a:avLst/>
          </a:prstGeom>
          <a:solidFill>
            <a:srgbClr val="FFFF00"/>
          </a:solidFill>
          <a:ln w="9525">
            <a:solidFill>
              <a:srgbClr val="000066"/>
            </a:solidFill>
            <a:miter lim="800000"/>
            <a:headEnd/>
            <a:tailEnd/>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a:t>
            </a:r>
            <a:r>
              <a:rPr lang="zh-CN" altLang="en-US"/>
              <a:t>张数</a:t>
            </a:r>
            <a:endParaRPr lang="en-US" altLang="zh-CN"/>
          </a:p>
        </p:txBody>
      </p:sp>
      <p:sp>
        <p:nvSpPr>
          <p:cNvPr id="9" name="矩形: 圆角 8">
            <a:extLst>
              <a:ext uri="{FF2B5EF4-FFF2-40B4-BE49-F238E27FC236}">
                <a16:creationId xmlns:a16="http://schemas.microsoft.com/office/drawing/2014/main" id="{CA868DED-116A-4458-948F-7508518BA3CE}"/>
              </a:ext>
            </a:extLst>
          </p:cNvPr>
          <p:cNvSpPr/>
          <p:nvPr/>
        </p:nvSpPr>
        <p:spPr>
          <a:xfrm>
            <a:off x="498324" y="5636436"/>
            <a:ext cx="4296228" cy="914400"/>
          </a:xfrm>
          <a:prstGeom prst="roundRect">
            <a:avLst>
              <a:gd name="adj" fmla="val 145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buFontTx/>
              <a:buNone/>
            </a:pPr>
            <a:r>
              <a:rPr lang="zh-CN" altLang="en-US" dirty="0">
                <a:solidFill>
                  <a:schemeClr val="tx1"/>
                </a:solidFill>
              </a:rPr>
              <a:t> </a:t>
            </a:r>
            <a:r>
              <a:rPr lang="en-US" altLang="zh-CN" sz="2400" dirty="0">
                <a:solidFill>
                  <a:schemeClr val="tx1"/>
                </a:solidFill>
              </a:rPr>
              <a:t>X1=(x</a:t>
            </a:r>
            <a:r>
              <a:rPr lang="en-US" altLang="zh-CN" sz="2400" baseline="-25000" dirty="0">
                <a:solidFill>
                  <a:schemeClr val="tx1"/>
                </a:solidFill>
              </a:rPr>
              <a:t>5</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5</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角</a:t>
            </a:r>
            <a:r>
              <a:rPr lang="en-US" altLang="zh-CN" sz="2400" dirty="0">
                <a:solidFill>
                  <a:schemeClr val="tx1"/>
                </a:solidFill>
              </a:rPr>
              <a:t>)</a:t>
            </a:r>
          </a:p>
          <a:p>
            <a:pPr eaLnBrk="1" hangingPunct="1">
              <a:buFontTx/>
              <a:buNone/>
            </a:pPr>
            <a:r>
              <a:rPr lang="en-US" altLang="zh-CN" sz="2400" dirty="0">
                <a:solidFill>
                  <a:schemeClr val="tx1"/>
                </a:solidFill>
              </a:rPr>
              <a:t>     = (0,      2,     0,     1,     0,      1   ) </a:t>
            </a:r>
            <a:endParaRPr lang="zh-CN" altLang="en-US" sz="2400" dirty="0">
              <a:solidFill>
                <a:schemeClr val="tx1"/>
              </a:solidFill>
            </a:endParaRPr>
          </a:p>
        </p:txBody>
      </p:sp>
      <p:sp>
        <p:nvSpPr>
          <p:cNvPr id="10" name="矩形: 圆角 9">
            <a:extLst>
              <a:ext uri="{FF2B5EF4-FFF2-40B4-BE49-F238E27FC236}">
                <a16:creationId xmlns:a16="http://schemas.microsoft.com/office/drawing/2014/main" id="{ABBB7DDE-1DBF-40C2-AC30-F9FF121877AC}"/>
              </a:ext>
            </a:extLst>
          </p:cNvPr>
          <p:cNvSpPr/>
          <p:nvPr/>
        </p:nvSpPr>
        <p:spPr>
          <a:xfrm>
            <a:off x="4786781" y="5647239"/>
            <a:ext cx="4233787" cy="903597"/>
          </a:xfrm>
          <a:prstGeom prst="roundRect">
            <a:avLst>
              <a:gd name="adj" fmla="val 691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buFontTx/>
              <a:buNone/>
            </a:pPr>
            <a:r>
              <a:rPr lang="zh-CN" altLang="en-US" dirty="0">
                <a:solidFill>
                  <a:schemeClr val="tx1"/>
                </a:solidFill>
              </a:rPr>
              <a:t> </a:t>
            </a:r>
            <a:r>
              <a:rPr lang="en-US" altLang="zh-CN" sz="2400" dirty="0">
                <a:solidFill>
                  <a:schemeClr val="tx1"/>
                </a:solidFill>
              </a:rPr>
              <a:t>X2=(x</a:t>
            </a:r>
            <a:r>
              <a:rPr lang="en-US" altLang="zh-CN" sz="2400" baseline="-25000" dirty="0">
                <a:solidFill>
                  <a:schemeClr val="tx1"/>
                </a:solidFill>
              </a:rPr>
              <a:t>5</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元</a:t>
            </a:r>
            <a:r>
              <a:rPr lang="en-US" altLang="zh-CN" sz="2400" dirty="0">
                <a:solidFill>
                  <a:schemeClr val="tx1"/>
                </a:solidFill>
              </a:rPr>
              <a:t>, x</a:t>
            </a:r>
            <a:r>
              <a:rPr lang="en-US" altLang="zh-CN" sz="2400" baseline="-25000" dirty="0">
                <a:solidFill>
                  <a:schemeClr val="tx1"/>
                </a:solidFill>
              </a:rPr>
              <a:t>5</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2</a:t>
            </a:r>
            <a:r>
              <a:rPr lang="zh-CN" altLang="en-US" sz="2400" baseline="-25000" dirty="0">
                <a:solidFill>
                  <a:schemeClr val="tx1"/>
                </a:solidFill>
              </a:rPr>
              <a:t>角</a:t>
            </a:r>
            <a:r>
              <a:rPr lang="en-US" altLang="zh-CN" sz="2400" dirty="0">
                <a:solidFill>
                  <a:schemeClr val="tx1"/>
                </a:solidFill>
              </a:rPr>
              <a:t>, x</a:t>
            </a:r>
            <a:r>
              <a:rPr lang="en-US" altLang="zh-CN" sz="2400" baseline="-25000" dirty="0">
                <a:solidFill>
                  <a:schemeClr val="tx1"/>
                </a:solidFill>
              </a:rPr>
              <a:t>1</a:t>
            </a:r>
            <a:r>
              <a:rPr lang="zh-CN" altLang="en-US" sz="2400" baseline="-25000" dirty="0">
                <a:solidFill>
                  <a:schemeClr val="tx1"/>
                </a:solidFill>
              </a:rPr>
              <a:t>角</a:t>
            </a:r>
            <a:r>
              <a:rPr lang="en-US" altLang="zh-CN" sz="2400" dirty="0">
                <a:solidFill>
                  <a:schemeClr val="tx1"/>
                </a:solidFill>
              </a:rPr>
              <a:t>)</a:t>
            </a:r>
          </a:p>
          <a:p>
            <a:pPr eaLnBrk="1" hangingPunct="1">
              <a:buFontTx/>
              <a:buNone/>
            </a:pPr>
            <a:r>
              <a:rPr lang="en-US" altLang="zh-CN" sz="2400" dirty="0">
                <a:solidFill>
                  <a:schemeClr val="tx1"/>
                </a:solidFill>
              </a:rPr>
              <a:t>     =(0,       0,   4,      0,      2,     2)   </a:t>
            </a:r>
          </a:p>
        </p:txBody>
      </p:sp>
    </p:spTree>
    <p:extLst>
      <p:ext uri="{BB962C8B-B14F-4D97-AF65-F5344CB8AC3E}">
        <p14:creationId xmlns:p14="http://schemas.microsoft.com/office/powerpoint/2010/main" val="3859873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6577A-6311-4D58-8283-8C804197A95B}"/>
              </a:ext>
            </a:extLst>
          </p:cNvPr>
          <p:cNvSpPr>
            <a:spLocks noGrp="1"/>
          </p:cNvSpPr>
          <p:nvPr>
            <p:ph type="title"/>
          </p:nvPr>
        </p:nvSpPr>
        <p:spPr/>
        <p:txBody>
          <a:bodyPr/>
          <a:lstStyle/>
          <a:p>
            <a:r>
              <a:rPr lang="en-US" altLang="zh-CN" dirty="0"/>
              <a:t>4.3 </a:t>
            </a:r>
            <a:r>
              <a:rPr lang="zh-CN" altLang="en-US" dirty="0"/>
              <a:t>最优装载问题</a:t>
            </a:r>
          </a:p>
        </p:txBody>
      </p:sp>
      <p:sp>
        <p:nvSpPr>
          <p:cNvPr id="3" name="内容占位符 2">
            <a:extLst>
              <a:ext uri="{FF2B5EF4-FFF2-40B4-BE49-F238E27FC236}">
                <a16:creationId xmlns:a16="http://schemas.microsoft.com/office/drawing/2014/main" id="{9D3CD4DC-9995-4AB2-832D-3BBDF76D4C89}"/>
              </a:ext>
            </a:extLst>
          </p:cNvPr>
          <p:cNvSpPr>
            <a:spLocks noGrp="1"/>
          </p:cNvSpPr>
          <p:nvPr>
            <p:ph idx="1"/>
          </p:nvPr>
        </p:nvSpPr>
        <p:spPr/>
        <p:txBody>
          <a:bodyPr/>
          <a:lstStyle/>
          <a:p>
            <a:r>
              <a:rPr lang="zh-CN" altLang="en-US" dirty="0"/>
              <a:t>问题描述</a:t>
            </a:r>
            <a:endParaRPr lang="en-US" altLang="zh-CN" dirty="0"/>
          </a:p>
          <a:p>
            <a:pPr lvl="1"/>
            <a:r>
              <a:rPr lang="zh-CN" altLang="en-US" sz="2400" dirty="0">
                <a:solidFill>
                  <a:srgbClr val="000000"/>
                </a:solidFill>
              </a:rPr>
              <a:t>有</a:t>
            </a:r>
            <a:r>
              <a:rPr lang="en-US" altLang="zh-CN" sz="2400" dirty="0">
                <a:solidFill>
                  <a:srgbClr val="000000"/>
                </a:solidFill>
              </a:rPr>
              <a:t>n</a:t>
            </a:r>
            <a:r>
              <a:rPr lang="zh-CN" altLang="en-US" sz="2400" dirty="0">
                <a:solidFill>
                  <a:srgbClr val="000000"/>
                </a:solidFill>
              </a:rPr>
              <a:t>个集装箱要装上一艘</a:t>
            </a:r>
            <a:r>
              <a:rPr lang="zh-CN" altLang="en-US" sz="2400" dirty="0">
                <a:solidFill>
                  <a:srgbClr val="FF0000"/>
                </a:solidFill>
              </a:rPr>
              <a:t>载重量为</a:t>
            </a:r>
            <a:r>
              <a:rPr lang="en-US" altLang="zh-CN" sz="2400" dirty="0">
                <a:solidFill>
                  <a:srgbClr val="FF0000"/>
                </a:solidFill>
              </a:rPr>
              <a:t>c</a:t>
            </a:r>
            <a:r>
              <a:rPr lang="zh-CN" altLang="en-US" sz="2400" dirty="0">
                <a:solidFill>
                  <a:srgbClr val="000000"/>
                </a:solidFill>
              </a:rPr>
              <a:t>的轮船，其中集装箱</a:t>
            </a:r>
            <a:r>
              <a:rPr lang="en-US" altLang="zh-CN" sz="2400" dirty="0" err="1">
                <a:solidFill>
                  <a:srgbClr val="000000"/>
                </a:solidFill>
              </a:rPr>
              <a:t>i</a:t>
            </a:r>
            <a:r>
              <a:rPr lang="zh-CN" altLang="en-US" sz="2400" dirty="0">
                <a:solidFill>
                  <a:srgbClr val="000000"/>
                </a:solidFill>
              </a:rPr>
              <a:t>的重量为</a:t>
            </a:r>
            <a:r>
              <a:rPr lang="en-US" altLang="zh-CN" sz="2400" dirty="0" err="1">
                <a:solidFill>
                  <a:srgbClr val="FF0000"/>
                </a:solidFill>
              </a:rPr>
              <a:t>w</a:t>
            </a:r>
            <a:r>
              <a:rPr lang="en-US" altLang="zh-CN" sz="2400" baseline="-25000" dirty="0" err="1">
                <a:solidFill>
                  <a:srgbClr val="FF0000"/>
                </a:solidFill>
              </a:rPr>
              <a:t>i</a:t>
            </a:r>
            <a:endParaRPr lang="en-US" altLang="zh-CN" baseline="-25000" dirty="0">
              <a:solidFill>
                <a:srgbClr val="000000"/>
              </a:solidFill>
            </a:endParaRPr>
          </a:p>
          <a:p>
            <a:pPr lvl="1"/>
            <a:r>
              <a:rPr lang="zh-CN" altLang="en-US" sz="2400" dirty="0">
                <a:solidFill>
                  <a:srgbClr val="000000"/>
                </a:solidFill>
              </a:rPr>
              <a:t>要求</a:t>
            </a:r>
            <a:r>
              <a:rPr lang="zh-CN" altLang="en-US" dirty="0">
                <a:solidFill>
                  <a:srgbClr val="000000"/>
                </a:solidFill>
              </a:rPr>
              <a:t>：</a:t>
            </a:r>
            <a:r>
              <a:rPr lang="zh-CN" altLang="en-US" sz="2400" dirty="0">
                <a:solidFill>
                  <a:srgbClr val="000000"/>
                </a:solidFill>
              </a:rPr>
              <a:t>在</a:t>
            </a:r>
            <a:r>
              <a:rPr lang="zh-CN" altLang="en-US" sz="2400" dirty="0">
                <a:solidFill>
                  <a:srgbClr val="0000FF"/>
                </a:solidFill>
              </a:rPr>
              <a:t>装载体积不受限制</a:t>
            </a:r>
            <a:r>
              <a:rPr lang="zh-CN" altLang="en-US" sz="2400" dirty="0">
                <a:solidFill>
                  <a:srgbClr val="000000"/>
                </a:solidFill>
              </a:rPr>
              <a:t>的情况下，将</a:t>
            </a:r>
            <a:r>
              <a:rPr lang="zh-CN" altLang="en-US" sz="2400" dirty="0">
                <a:solidFill>
                  <a:srgbClr val="FF0000"/>
                </a:solidFill>
              </a:rPr>
              <a:t>尽可能多的</a:t>
            </a:r>
            <a:r>
              <a:rPr lang="zh-CN" altLang="en-US" sz="2400" dirty="0">
                <a:solidFill>
                  <a:srgbClr val="000000"/>
                </a:solidFill>
              </a:rPr>
              <a:t>集装箱装上</a:t>
            </a:r>
            <a:r>
              <a:rPr lang="zh-CN" altLang="en-US" dirty="0">
                <a:solidFill>
                  <a:srgbClr val="000000"/>
                </a:solidFill>
              </a:rPr>
              <a:t>轮船，且装载的集装箱总重量不超过</a:t>
            </a:r>
            <a:r>
              <a:rPr lang="en-US" altLang="zh-CN" dirty="0">
                <a:solidFill>
                  <a:srgbClr val="000000"/>
                </a:solidFill>
              </a:rPr>
              <a:t>C</a:t>
            </a:r>
            <a:endParaRPr lang="en-US" altLang="zh-CN" sz="2400" dirty="0">
              <a:solidFill>
                <a:srgbClr val="000000"/>
              </a:solidFill>
            </a:endParaRPr>
          </a:p>
          <a:p>
            <a:pPr lvl="2"/>
            <a:r>
              <a:rPr lang="zh-CN" altLang="en-US" dirty="0"/>
              <a:t>优化目标：装载的集装箱数目极大化</a:t>
            </a:r>
            <a:endParaRPr lang="en-US" altLang="zh-CN" dirty="0"/>
          </a:p>
          <a:p>
            <a:pPr lvl="2"/>
            <a:r>
              <a:rPr lang="zh-CN" altLang="en-US" dirty="0">
                <a:solidFill>
                  <a:srgbClr val="000000"/>
                </a:solidFill>
              </a:rPr>
              <a:t>约束条件：装载重量受限</a:t>
            </a:r>
            <a:endParaRPr lang="en-US" altLang="zh-CN" dirty="0">
              <a:solidFill>
                <a:srgbClr val="000000"/>
              </a:solidFill>
            </a:endParaRPr>
          </a:p>
          <a:p>
            <a:r>
              <a:rPr lang="zh-CN" altLang="en-US" dirty="0"/>
              <a:t>形式化描述：</a:t>
            </a:r>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B6EEB6E0-94B1-4DEA-86BA-68A26E9F3300}"/>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94E1D8C7-04FE-496C-A550-260B921244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AB4C81-7352-4F9C-9BD4-C77379C780F2}"/>
              </a:ext>
            </a:extLst>
          </p:cNvPr>
          <p:cNvSpPr>
            <a:spLocks noGrp="1"/>
          </p:cNvSpPr>
          <p:nvPr>
            <p:ph type="sldNum" sz="quarter" idx="12"/>
          </p:nvPr>
        </p:nvSpPr>
        <p:spPr/>
        <p:txBody>
          <a:bodyPr/>
          <a:lstStyle/>
          <a:p>
            <a:fld id="{EEA58A3B-43CE-4AA0-90B5-EB47AFAFEB34}" type="slidenum">
              <a:rPr lang="zh-CN" altLang="en-US" smtClean="0"/>
              <a:pPr/>
              <a:t>40</a:t>
            </a:fld>
            <a:endParaRPr lang="zh-CN" altLang="en-US" dirty="0"/>
          </a:p>
        </p:txBody>
      </p:sp>
      <p:graphicFrame>
        <p:nvGraphicFramePr>
          <p:cNvPr id="7" name="Object 4">
            <a:extLst>
              <a:ext uri="{FF2B5EF4-FFF2-40B4-BE49-F238E27FC236}">
                <a16:creationId xmlns:a16="http://schemas.microsoft.com/office/drawing/2014/main" id="{76A4D810-D02F-495A-993D-B98C17A4D325}"/>
              </a:ext>
            </a:extLst>
          </p:cNvPr>
          <p:cNvGraphicFramePr>
            <a:graphicFrameLocks noChangeAspect="1"/>
          </p:cNvGraphicFramePr>
          <p:nvPr>
            <p:extLst>
              <p:ext uri="{D42A27DB-BD31-4B8C-83A1-F6EECF244321}">
                <p14:modId xmlns:p14="http://schemas.microsoft.com/office/powerpoint/2010/main" val="2160707731"/>
              </p:ext>
            </p:extLst>
          </p:nvPr>
        </p:nvGraphicFramePr>
        <p:xfrm>
          <a:off x="2279646" y="3943715"/>
          <a:ext cx="6266188" cy="2683410"/>
        </p:xfrm>
        <a:graphic>
          <a:graphicData uri="http://schemas.openxmlformats.org/presentationml/2006/ole">
            <mc:AlternateContent xmlns:mc="http://schemas.openxmlformats.org/markup-compatibility/2006">
              <mc:Choice xmlns:v="urn:schemas-microsoft-com:vml" Requires="v">
                <p:oleObj spid="_x0000_s1055" name="Equation" r:id="rId3" imgW="3136900" imgH="1346200" progId="Equation.DSMT4">
                  <p:embed/>
                </p:oleObj>
              </mc:Choice>
              <mc:Fallback>
                <p:oleObj name="Equation" r:id="rId3" imgW="3136900" imgH="1346200" progId="Equation.DSMT4">
                  <p:embed/>
                  <p:pic>
                    <p:nvPicPr>
                      <p:cNvPr id="389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46" y="3943715"/>
                        <a:ext cx="6266188" cy="2683410"/>
                      </a:xfrm>
                      <a:prstGeom prst="rect">
                        <a:avLst/>
                      </a:prstGeom>
                      <a:noFill/>
                      <a:ln>
                        <a:noFill/>
                      </a:ln>
                      <a:effectLst/>
                    </p:spPr>
                  </p:pic>
                </p:oleObj>
              </mc:Fallback>
            </mc:AlternateContent>
          </a:graphicData>
        </a:graphic>
      </p:graphicFrame>
      <p:sp>
        <p:nvSpPr>
          <p:cNvPr id="8" name="Text Box 6">
            <a:extLst>
              <a:ext uri="{FF2B5EF4-FFF2-40B4-BE49-F238E27FC236}">
                <a16:creationId xmlns:a16="http://schemas.microsoft.com/office/drawing/2014/main" id="{1148EEBE-8FBA-4EC5-930E-F1F5F6B8DB25}"/>
              </a:ext>
            </a:extLst>
          </p:cNvPr>
          <p:cNvSpPr txBox="1">
            <a:spLocks noChangeArrowheads="1"/>
          </p:cNvSpPr>
          <p:nvPr/>
        </p:nvSpPr>
        <p:spPr bwMode="auto">
          <a:xfrm>
            <a:off x="5757530" y="3849364"/>
            <a:ext cx="3386470" cy="1569660"/>
          </a:xfrm>
          <a:prstGeom prst="rect">
            <a:avLst/>
          </a:prstGeom>
          <a:solidFill>
            <a:schemeClr val="bg1">
              <a:lumMod val="95000"/>
            </a:schemeClr>
          </a:solidFill>
          <a:ln>
            <a:noFill/>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最优装载问题是</a:t>
            </a:r>
            <a:r>
              <a:rPr lang="en-US" altLang="zh-CN" sz="2400" dirty="0">
                <a:latin typeface="+mn-lt"/>
                <a:ea typeface="微软雅黑 Light" panose="020B0502040204020203" pitchFamily="34" charset="-122"/>
              </a:rPr>
              <a:t>0-1</a:t>
            </a:r>
            <a:r>
              <a:rPr lang="zh-CN" altLang="en-US" sz="2400" dirty="0">
                <a:latin typeface="+mn-lt"/>
                <a:ea typeface="微软雅黑 Light" panose="020B0502040204020203" pitchFamily="34" charset="-122"/>
              </a:rPr>
              <a:t>背包问题的</a:t>
            </a:r>
            <a:r>
              <a:rPr lang="en-US" altLang="zh-CN" sz="2400" dirty="0">
                <a:latin typeface="+mn-lt"/>
                <a:ea typeface="微软雅黑 Light" panose="020B0502040204020203" pitchFamily="34" charset="-122"/>
              </a:rPr>
              <a:t>1</a:t>
            </a:r>
            <a:r>
              <a:rPr lang="zh-CN" altLang="en-US" sz="2400" dirty="0">
                <a:latin typeface="+mn-lt"/>
                <a:ea typeface="微软雅黑 Light" panose="020B0502040204020203" pitchFamily="34" charset="-122"/>
              </a:rPr>
              <a:t>个特例：</a:t>
            </a:r>
            <a:endParaRPr lang="en-US" altLang="zh-CN" sz="2400" dirty="0">
              <a:latin typeface="+mn-lt"/>
              <a:ea typeface="微软雅黑 Light" panose="020B0502040204020203" pitchFamily="34" charset="-122"/>
            </a:endParaRPr>
          </a:p>
          <a:p>
            <a:pPr eaLnBrk="1" hangingPunct="1"/>
            <a:r>
              <a:rPr lang="zh-CN" altLang="en-US" sz="2400" dirty="0">
                <a:latin typeface="+mn-lt"/>
                <a:ea typeface="微软雅黑 Light" panose="020B0502040204020203" pitchFamily="34" charset="-122"/>
              </a:rPr>
              <a:t>集装箱</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物品</a:t>
            </a:r>
            <a:endParaRPr lang="en-US" altLang="zh-CN" sz="2400" dirty="0">
              <a:latin typeface="+mn-lt"/>
              <a:ea typeface="微软雅黑 Light" panose="020B0502040204020203" pitchFamily="34" charset="-122"/>
            </a:endParaRPr>
          </a:p>
          <a:p>
            <a:pPr eaLnBrk="1" hangingPunct="1"/>
            <a:r>
              <a:rPr lang="zh-CN" altLang="en-US" sz="2400" dirty="0">
                <a:latin typeface="+mn-lt"/>
                <a:ea typeface="微软雅黑 Light" panose="020B0502040204020203" pitchFamily="34" charset="-122"/>
              </a:rPr>
              <a:t>每种物品价值函数</a:t>
            </a:r>
            <a:r>
              <a:rPr lang="en-US" altLang="zh-CN" sz="2400" dirty="0">
                <a:latin typeface="+mn-lt"/>
                <a:ea typeface="微软雅黑 Light" panose="020B0502040204020203" pitchFamily="34" charset="-122"/>
              </a:rPr>
              <a:t>v[</a:t>
            </a:r>
            <a:r>
              <a:rPr lang="en-US" altLang="zh-CN" sz="2400" dirty="0" err="1">
                <a:latin typeface="+mn-lt"/>
                <a:ea typeface="微软雅黑 Light" panose="020B0502040204020203" pitchFamily="34" charset="-122"/>
              </a:rPr>
              <a:t>i</a:t>
            </a:r>
            <a:r>
              <a:rPr lang="en-US" altLang="zh-CN" sz="2400" dirty="0">
                <a:latin typeface="+mn-lt"/>
                <a:ea typeface="微软雅黑 Light" panose="020B0502040204020203" pitchFamily="34" charset="-122"/>
              </a:rPr>
              <a:t>]=1</a:t>
            </a:r>
          </a:p>
        </p:txBody>
      </p:sp>
    </p:spTree>
    <p:extLst>
      <p:ext uri="{BB962C8B-B14F-4D97-AF65-F5344CB8AC3E}">
        <p14:creationId xmlns:p14="http://schemas.microsoft.com/office/powerpoint/2010/main" val="2380170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9466D5-0FF0-4C36-98FE-F5F4D213D949}"/>
              </a:ext>
            </a:extLst>
          </p:cNvPr>
          <p:cNvSpPr>
            <a:spLocks noGrp="1"/>
          </p:cNvSpPr>
          <p:nvPr>
            <p:ph idx="1"/>
          </p:nvPr>
        </p:nvSpPr>
        <p:spPr/>
        <p:txBody>
          <a:bodyPr/>
          <a:lstStyle/>
          <a:p>
            <a:r>
              <a:rPr lang="zh-CN" altLang="en-US" dirty="0">
                <a:solidFill>
                  <a:srgbClr val="000000"/>
                </a:solidFill>
                <a:latin typeface="Times New Roman" pitchFamily="18" charset="0"/>
              </a:rPr>
              <a:t>算法描述</a:t>
            </a:r>
            <a:endParaRPr lang="en-US" altLang="zh-CN" dirty="0">
              <a:solidFill>
                <a:srgbClr val="000000"/>
              </a:solidFill>
              <a:latin typeface="Times New Roman" pitchFamily="18" charset="0"/>
            </a:endParaRPr>
          </a:p>
          <a:p>
            <a:pPr lvl="1"/>
            <a:r>
              <a:rPr lang="zh-CN" altLang="en-US" dirty="0">
                <a:solidFill>
                  <a:srgbClr val="000000"/>
                </a:solidFill>
                <a:latin typeface="Times New Roman" pitchFamily="18" charset="0"/>
              </a:rPr>
              <a:t>贪心选择策略：</a:t>
            </a:r>
            <a:r>
              <a:rPr lang="zh-CN" altLang="en-US" dirty="0">
                <a:solidFill>
                  <a:srgbClr val="FF0000"/>
                </a:solidFill>
                <a:latin typeface="Times New Roman" pitchFamily="18" charset="0"/>
              </a:rPr>
              <a:t>先装重量最轻者，剩余重量空间最大化，以容纳更多的其它货物</a:t>
            </a:r>
            <a:r>
              <a:rPr lang="zh-CN" altLang="en-US" dirty="0">
                <a:solidFill>
                  <a:srgbClr val="000000"/>
                </a:solidFill>
                <a:latin typeface="Times New Roman" pitchFamily="18" charset="0"/>
              </a:rPr>
              <a:t>，可产生最优装载问题的最优解</a:t>
            </a:r>
          </a:p>
          <a:p>
            <a:endParaRPr lang="zh-CN" altLang="en-US" dirty="0"/>
          </a:p>
        </p:txBody>
      </p:sp>
      <p:sp>
        <p:nvSpPr>
          <p:cNvPr id="3" name="日期占位符 2">
            <a:extLst>
              <a:ext uri="{FF2B5EF4-FFF2-40B4-BE49-F238E27FC236}">
                <a16:creationId xmlns:a16="http://schemas.microsoft.com/office/drawing/2014/main" id="{88CBA9A7-D9D3-4D22-8219-0D4CEB76398B}"/>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3E91B621-CF03-49C1-9B52-EB1E8835C064}"/>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FDD89D81-4060-45F4-B865-A1A79C103801}"/>
              </a:ext>
            </a:extLst>
          </p:cNvPr>
          <p:cNvSpPr>
            <a:spLocks noGrp="1"/>
          </p:cNvSpPr>
          <p:nvPr>
            <p:ph type="sldNum" sz="quarter" idx="12"/>
          </p:nvPr>
        </p:nvSpPr>
        <p:spPr/>
        <p:txBody>
          <a:bodyPr/>
          <a:lstStyle/>
          <a:p>
            <a:fld id="{EEA58A3B-43CE-4AA0-90B5-EB47AFAFEB34}" type="slidenum">
              <a:rPr lang="zh-CN" altLang="en-US" smtClean="0"/>
              <a:pPr/>
              <a:t>41</a:t>
            </a:fld>
            <a:endParaRPr lang="zh-CN" altLang="en-US" dirty="0"/>
          </a:p>
        </p:txBody>
      </p:sp>
      <p:sp>
        <p:nvSpPr>
          <p:cNvPr id="6" name="Rectangle 5">
            <a:extLst>
              <a:ext uri="{FF2B5EF4-FFF2-40B4-BE49-F238E27FC236}">
                <a16:creationId xmlns:a16="http://schemas.microsoft.com/office/drawing/2014/main" id="{83312437-0F87-4A3B-8460-5133BE3181E0}"/>
              </a:ext>
            </a:extLst>
          </p:cNvPr>
          <p:cNvSpPr>
            <a:spLocks noChangeArrowheads="1"/>
          </p:cNvSpPr>
          <p:nvPr/>
        </p:nvSpPr>
        <p:spPr bwMode="auto">
          <a:xfrm>
            <a:off x="276592" y="1962273"/>
            <a:ext cx="8964612"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void Loading(</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x[],  Type w[], Type c,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n)</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*t = new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[n+1];</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Sort(w, </a:t>
            </a:r>
            <a:r>
              <a:rPr kumimoji="1" lang="en-US" altLang="zh-CN" sz="2000" dirty="0">
                <a:solidFill>
                  <a:srgbClr val="FF0000"/>
                </a:solidFill>
                <a:ea typeface="微软雅黑 Light" panose="020B0502040204020203" pitchFamily="34" charset="-122"/>
              </a:rPr>
              <a:t>t</a:t>
            </a:r>
            <a:r>
              <a:rPr kumimoji="1" lang="en-US" altLang="zh-CN" sz="2000" dirty="0">
                <a:solidFill>
                  <a:srgbClr val="000000"/>
                </a:solidFill>
                <a:ea typeface="微软雅黑 Light" panose="020B0502040204020203" pitchFamily="34" charset="-122"/>
              </a:rPr>
              <a:t>, n);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for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1;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&lt;= n;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x[</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0;     //</a:t>
            </a:r>
            <a:r>
              <a:rPr kumimoji="1" lang="zh-CN" altLang="en-US" sz="2000" dirty="0">
                <a:solidFill>
                  <a:srgbClr val="000000"/>
                </a:solidFill>
                <a:ea typeface="微软雅黑 Light" panose="020B0502040204020203" pitchFamily="34" charset="-122"/>
              </a:rPr>
              <a:t>解向量赋初值</a:t>
            </a:r>
            <a:endParaRPr kumimoji="1" lang="en-US" altLang="zh-CN" sz="2000" dirty="0">
              <a:solidFill>
                <a:srgbClr val="000000"/>
              </a:solidFill>
              <a:ea typeface="微软雅黑 Light" panose="020B0502040204020203" pitchFamily="34" charset="-122"/>
            </a:endParaRP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for (</a:t>
            </a:r>
            <a:r>
              <a:rPr kumimoji="1" lang="en-US" altLang="zh-CN" sz="2000" dirty="0" err="1">
                <a:solidFill>
                  <a:srgbClr val="000000"/>
                </a:solidFill>
                <a:ea typeface="微软雅黑 Light" panose="020B0502040204020203" pitchFamily="34" charset="-122"/>
              </a:rPr>
              <a:t>int</a:t>
            </a: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1;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&lt;= n &amp;&amp; </a:t>
            </a:r>
            <a:r>
              <a:rPr kumimoji="1" lang="en-US" altLang="zh-CN" sz="2400" dirty="0">
                <a:solidFill>
                  <a:srgbClr val="000000"/>
                </a:solidFill>
                <a:ea typeface="微软雅黑 Light" panose="020B0502040204020203" pitchFamily="34" charset="-122"/>
              </a:rPr>
              <a:t>w[</a:t>
            </a:r>
            <a:r>
              <a:rPr kumimoji="1" lang="en-US" altLang="zh-CN" sz="2400" dirty="0">
                <a:solidFill>
                  <a:srgbClr val="FF0000"/>
                </a:solidFill>
                <a:ea typeface="微软雅黑 Light" panose="020B0502040204020203" pitchFamily="34" charset="-122"/>
              </a:rPr>
              <a:t>t[</a:t>
            </a:r>
            <a:r>
              <a:rPr kumimoji="1" lang="en-US" altLang="zh-CN" sz="2400" dirty="0" err="1">
                <a:solidFill>
                  <a:srgbClr val="FF0000"/>
                </a:solidFill>
                <a:ea typeface="微软雅黑 Light" panose="020B0502040204020203" pitchFamily="34" charset="-122"/>
              </a:rPr>
              <a:t>i</a:t>
            </a:r>
            <a:r>
              <a:rPr kumimoji="1" lang="en-US" altLang="zh-CN" sz="2400" dirty="0">
                <a:solidFill>
                  <a:srgbClr val="FF0000"/>
                </a:solidFill>
                <a:ea typeface="微软雅黑 Light" panose="020B0502040204020203" pitchFamily="34" charset="-122"/>
              </a:rPr>
              <a:t>]</a:t>
            </a:r>
            <a:r>
              <a:rPr kumimoji="1" lang="en-US" altLang="zh-CN" sz="2400" dirty="0">
                <a:solidFill>
                  <a:srgbClr val="000000"/>
                </a:solidFill>
                <a:ea typeface="微软雅黑 Light" panose="020B0502040204020203" pitchFamily="34" charset="-122"/>
              </a:rPr>
              <a:t>] &lt;= c;</a:t>
            </a:r>
            <a:r>
              <a:rPr kumimoji="1" lang="en-US" altLang="zh-CN" sz="2000" dirty="0">
                <a:solidFill>
                  <a:srgbClr val="000000"/>
                </a:solidFill>
                <a:ea typeface="微软雅黑 Light" panose="020B0502040204020203" pitchFamily="34" charset="-122"/>
              </a:rPr>
              <a:t> </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a:t>
            </a:r>
            <a:r>
              <a:rPr kumimoji="1" lang="zh-CN" altLang="en-US" sz="2000" dirty="0">
                <a:solidFill>
                  <a:srgbClr val="000000"/>
                </a:solidFill>
                <a:ea typeface="微软雅黑 Light" panose="020B0502040204020203" pitchFamily="34" charset="-122"/>
              </a:rPr>
              <a:t>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{x[t[</a:t>
            </a:r>
            <a:r>
              <a:rPr kumimoji="1" lang="en-US" altLang="zh-CN" sz="2000" dirty="0" err="1">
                <a:solidFill>
                  <a:srgbClr val="00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 1;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c -= w[ </a:t>
            </a:r>
            <a:r>
              <a:rPr kumimoji="1" lang="en-US" altLang="zh-CN" sz="2000" dirty="0">
                <a:solidFill>
                  <a:srgbClr val="FF0000"/>
                </a:solidFill>
                <a:ea typeface="微软雅黑 Light" panose="020B0502040204020203" pitchFamily="34" charset="-122"/>
              </a:rPr>
              <a:t>t[</a:t>
            </a:r>
            <a:r>
              <a:rPr kumimoji="1" lang="en-US" altLang="zh-CN" sz="2000" dirty="0" err="1">
                <a:solidFill>
                  <a:srgbClr val="FF0000"/>
                </a:solidFill>
                <a:ea typeface="微软雅黑 Light" panose="020B0502040204020203" pitchFamily="34" charset="-122"/>
              </a:rPr>
              <a:t>i</a:t>
            </a:r>
            <a:r>
              <a:rPr kumimoji="1" lang="en-US" altLang="zh-CN" sz="2000" dirty="0">
                <a:solidFill>
                  <a:srgbClr val="000000"/>
                </a:solidFill>
                <a:ea typeface="微软雅黑 Light" panose="020B0502040204020203" pitchFamily="34" charset="-122"/>
              </a:rPr>
              <a:t>]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           }</a:t>
            </a:r>
          </a:p>
          <a:p>
            <a:pPr marL="342900" indent="-342900">
              <a:lnSpc>
                <a:spcPct val="150000"/>
              </a:lnSpc>
              <a:spcBef>
                <a:spcPct val="20000"/>
              </a:spcBef>
            </a:pPr>
            <a:r>
              <a:rPr kumimoji="1" lang="en-US" altLang="zh-CN" sz="2000" dirty="0">
                <a:solidFill>
                  <a:srgbClr val="000000"/>
                </a:solidFill>
                <a:ea typeface="微软雅黑 Light" panose="020B0502040204020203" pitchFamily="34" charset="-122"/>
              </a:rPr>
              <a:t>}</a:t>
            </a:r>
          </a:p>
        </p:txBody>
      </p:sp>
      <p:sp>
        <p:nvSpPr>
          <p:cNvPr id="7" name="AutoShape 6">
            <a:extLst>
              <a:ext uri="{FF2B5EF4-FFF2-40B4-BE49-F238E27FC236}">
                <a16:creationId xmlns:a16="http://schemas.microsoft.com/office/drawing/2014/main" id="{15442B21-6284-465C-91F0-216EF4A388BE}"/>
              </a:ext>
            </a:extLst>
          </p:cNvPr>
          <p:cNvSpPr>
            <a:spLocks noChangeArrowheads="1"/>
          </p:cNvSpPr>
          <p:nvPr/>
        </p:nvSpPr>
        <p:spPr bwMode="auto">
          <a:xfrm>
            <a:off x="5322003" y="1870876"/>
            <a:ext cx="1584325" cy="387350"/>
          </a:xfrm>
          <a:prstGeom prst="wedgeRectCallout">
            <a:avLst>
              <a:gd name="adj1" fmla="val -86171"/>
              <a:gd name="adj2" fmla="val 48361"/>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集装箱总数</a:t>
            </a:r>
            <a:endParaRPr lang="en-US" altLang="zh-CN">
              <a:ea typeface="微软雅黑 Light" panose="020B0502040204020203" pitchFamily="34" charset="-122"/>
            </a:endParaRPr>
          </a:p>
        </p:txBody>
      </p:sp>
      <p:sp>
        <p:nvSpPr>
          <p:cNvPr id="8" name="AutoShape 8">
            <a:extLst>
              <a:ext uri="{FF2B5EF4-FFF2-40B4-BE49-F238E27FC236}">
                <a16:creationId xmlns:a16="http://schemas.microsoft.com/office/drawing/2014/main" id="{6272C65D-E6D3-41D9-A0ED-C23AEC60B7CB}"/>
              </a:ext>
            </a:extLst>
          </p:cNvPr>
          <p:cNvSpPr>
            <a:spLocks noChangeArrowheads="1"/>
          </p:cNvSpPr>
          <p:nvPr/>
        </p:nvSpPr>
        <p:spPr bwMode="auto">
          <a:xfrm>
            <a:off x="2129515" y="1668231"/>
            <a:ext cx="1584325" cy="384530"/>
          </a:xfrm>
          <a:prstGeom prst="wedgeRectCallout">
            <a:avLst>
              <a:gd name="adj1" fmla="val 10213"/>
              <a:gd name="adj2" fmla="val 88366"/>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各集装箱重量</a:t>
            </a:r>
          </a:p>
        </p:txBody>
      </p:sp>
      <p:sp>
        <p:nvSpPr>
          <p:cNvPr id="9" name="AutoShape 9">
            <a:extLst>
              <a:ext uri="{FF2B5EF4-FFF2-40B4-BE49-F238E27FC236}">
                <a16:creationId xmlns:a16="http://schemas.microsoft.com/office/drawing/2014/main" id="{BD69B66B-0131-4508-9D69-44B016F16A28}"/>
              </a:ext>
            </a:extLst>
          </p:cNvPr>
          <p:cNvSpPr>
            <a:spLocks noChangeArrowheads="1"/>
          </p:cNvSpPr>
          <p:nvPr/>
        </p:nvSpPr>
        <p:spPr bwMode="auto">
          <a:xfrm>
            <a:off x="709980" y="1665411"/>
            <a:ext cx="1296987" cy="387350"/>
          </a:xfrm>
          <a:prstGeom prst="wedgeRectCallout">
            <a:avLst>
              <a:gd name="adj1" fmla="val 56037"/>
              <a:gd name="adj2" fmla="val 96153"/>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解向量</a:t>
            </a:r>
          </a:p>
        </p:txBody>
      </p:sp>
      <p:sp>
        <p:nvSpPr>
          <p:cNvPr id="10" name="AutoShape 10">
            <a:extLst>
              <a:ext uri="{FF2B5EF4-FFF2-40B4-BE49-F238E27FC236}">
                <a16:creationId xmlns:a16="http://schemas.microsoft.com/office/drawing/2014/main" id="{7039CDB4-43E0-4A92-B9CB-DDAA9986705D}"/>
              </a:ext>
            </a:extLst>
          </p:cNvPr>
          <p:cNvSpPr>
            <a:spLocks noChangeArrowheads="1"/>
          </p:cNvSpPr>
          <p:nvPr/>
        </p:nvSpPr>
        <p:spPr bwMode="auto">
          <a:xfrm>
            <a:off x="3954035" y="1665411"/>
            <a:ext cx="1152525" cy="387350"/>
          </a:xfrm>
          <a:prstGeom prst="wedgeRectCallout">
            <a:avLst>
              <a:gd name="adj1" fmla="val -35676"/>
              <a:gd name="adj2" fmla="val 83165"/>
            </a:avLst>
          </a:prstGeom>
          <a:solidFill>
            <a:srgbClr val="FFFF00"/>
          </a:solidFill>
          <a:ln w="6350">
            <a:solidFill>
              <a:schemeClr val="tx1"/>
            </a:solidFill>
            <a:miter lim="800000"/>
            <a:headEnd/>
            <a:tailEnd/>
          </a:ln>
        </p:spPr>
        <p:txBody>
          <a:bodyPr anchor="ctr"/>
          <a:lstStyle/>
          <a:p>
            <a:pPr algn="ctr"/>
            <a:r>
              <a:rPr lang="zh-CN" altLang="en-US">
                <a:ea typeface="微软雅黑 Light" panose="020B0502040204020203" pitchFamily="34" charset="-122"/>
              </a:rPr>
              <a:t>总装载量</a:t>
            </a:r>
            <a:endParaRPr lang="en-US" altLang="zh-CN">
              <a:ea typeface="微软雅黑 Light" panose="020B0502040204020203" pitchFamily="34" charset="-122"/>
            </a:endParaRPr>
          </a:p>
        </p:txBody>
      </p:sp>
      <p:sp>
        <p:nvSpPr>
          <p:cNvPr id="11" name="TextBox 1">
            <a:extLst>
              <a:ext uri="{FF2B5EF4-FFF2-40B4-BE49-F238E27FC236}">
                <a16:creationId xmlns:a16="http://schemas.microsoft.com/office/drawing/2014/main" id="{22294254-EF7E-4F11-8029-F64AE7E9A24A}"/>
              </a:ext>
            </a:extLst>
          </p:cNvPr>
          <p:cNvSpPr txBox="1">
            <a:spLocks noChangeArrowheads="1"/>
          </p:cNvSpPr>
          <p:nvPr/>
        </p:nvSpPr>
        <p:spPr bwMode="auto">
          <a:xfrm>
            <a:off x="2921677" y="2954394"/>
            <a:ext cx="5760080" cy="67710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dirty="0">
                <a:solidFill>
                  <a:srgbClr val="000000"/>
                </a:solidFill>
                <a:latin typeface="+mn-lt"/>
                <a:ea typeface="微软雅黑 Light" panose="020B0502040204020203" pitchFamily="34" charset="-122"/>
              </a:rPr>
              <a:t>//</a:t>
            </a:r>
            <a:r>
              <a:rPr kumimoji="1" lang="zh-CN" altLang="en-US" dirty="0">
                <a:latin typeface="+mn-lt"/>
                <a:ea typeface="微软雅黑 Light" panose="020B0502040204020203" pitchFamily="34" charset="-122"/>
              </a:rPr>
              <a:t>对</a:t>
            </a:r>
            <a:r>
              <a:rPr kumimoji="1" lang="en-US" altLang="zh-CN" dirty="0">
                <a:latin typeface="+mn-lt"/>
                <a:ea typeface="微软雅黑 Light" panose="020B0502040204020203" pitchFamily="34" charset="-122"/>
              </a:rPr>
              <a:t>n</a:t>
            </a:r>
            <a:r>
              <a:rPr kumimoji="1" lang="zh-CN" altLang="en-US" dirty="0">
                <a:latin typeface="+mn-lt"/>
                <a:ea typeface="微软雅黑 Light" panose="020B0502040204020203" pitchFamily="34" charset="-122"/>
              </a:rPr>
              <a:t>个集装箱，按照重量</a:t>
            </a:r>
            <a:r>
              <a:rPr kumimoji="1" lang="en-US" altLang="zh-CN" dirty="0">
                <a:latin typeface="+mn-lt"/>
                <a:ea typeface="微软雅黑 Light" panose="020B0502040204020203" pitchFamily="34" charset="-122"/>
              </a:rPr>
              <a:t>w[</a:t>
            </a:r>
            <a:r>
              <a:rPr kumimoji="1" lang="en-US" altLang="zh-CN" dirty="0" err="1">
                <a:latin typeface="+mn-lt"/>
                <a:ea typeface="微软雅黑 Light" panose="020B0502040204020203" pitchFamily="34" charset="-122"/>
              </a:rPr>
              <a:t>i</a:t>
            </a:r>
            <a:r>
              <a:rPr kumimoji="1" lang="en-US" altLang="zh-CN" dirty="0">
                <a:latin typeface="+mn-lt"/>
                <a:ea typeface="微软雅黑 Light" panose="020B0502040204020203" pitchFamily="34" charset="-122"/>
              </a:rPr>
              <a:t>]</a:t>
            </a:r>
            <a:r>
              <a:rPr kumimoji="1" lang="zh-CN" altLang="en-US" sz="2000" u="sng" dirty="0">
                <a:solidFill>
                  <a:srgbClr val="CC0000"/>
                </a:solidFill>
                <a:latin typeface="+mn-lt"/>
                <a:ea typeface="微软雅黑 Light" panose="020B0502040204020203" pitchFamily="34" charset="-122"/>
              </a:rPr>
              <a:t>从小到大</a:t>
            </a:r>
            <a:r>
              <a:rPr kumimoji="1" lang="zh-CN" altLang="en-US" dirty="0">
                <a:latin typeface="+mn-lt"/>
                <a:ea typeface="微软雅黑 Light" panose="020B0502040204020203" pitchFamily="34" charset="-122"/>
              </a:rPr>
              <a:t>重新排序并排列</a:t>
            </a:r>
            <a:r>
              <a:rPr kumimoji="1" lang="zh-CN" altLang="en-US" dirty="0">
                <a:solidFill>
                  <a:srgbClr val="FF0000"/>
                </a:solidFill>
                <a:latin typeface="+mn-lt"/>
                <a:ea typeface="微软雅黑 Light" panose="020B0502040204020203" pitchFamily="34" charset="-122"/>
              </a:rPr>
              <a:t>编号，结果放在</a:t>
            </a:r>
            <a:r>
              <a:rPr kumimoji="1" lang="en-US" altLang="zh-CN" dirty="0">
                <a:solidFill>
                  <a:srgbClr val="FF0000"/>
                </a:solidFill>
                <a:latin typeface="+mn-lt"/>
                <a:ea typeface="微软雅黑 Light" panose="020B0502040204020203" pitchFamily="34" charset="-122"/>
              </a:rPr>
              <a:t>t</a:t>
            </a:r>
            <a:r>
              <a:rPr kumimoji="1" lang="zh-CN" altLang="en-US" dirty="0">
                <a:solidFill>
                  <a:srgbClr val="FF0000"/>
                </a:solidFill>
                <a:latin typeface="+mn-lt"/>
                <a:ea typeface="微软雅黑 Light" panose="020B0502040204020203" pitchFamily="34" charset="-122"/>
              </a:rPr>
              <a:t>中</a:t>
            </a:r>
            <a:endParaRPr lang="zh-CN" altLang="en-US" dirty="0">
              <a:latin typeface="+mn-lt"/>
              <a:ea typeface="微软雅黑 Light" panose="020B0502040204020203" pitchFamily="34" charset="-122"/>
            </a:endParaRPr>
          </a:p>
        </p:txBody>
      </p:sp>
      <p:sp>
        <p:nvSpPr>
          <p:cNvPr id="12" name="TextBox 2">
            <a:extLst>
              <a:ext uri="{FF2B5EF4-FFF2-40B4-BE49-F238E27FC236}">
                <a16:creationId xmlns:a16="http://schemas.microsoft.com/office/drawing/2014/main" id="{004786E4-7BD1-4A88-97E2-78C3B47802DE}"/>
              </a:ext>
            </a:extLst>
          </p:cNvPr>
          <p:cNvSpPr txBox="1">
            <a:spLocks noChangeArrowheads="1"/>
          </p:cNvSpPr>
          <p:nvPr/>
        </p:nvSpPr>
        <p:spPr bwMode="auto">
          <a:xfrm>
            <a:off x="5376741" y="4267460"/>
            <a:ext cx="3305016" cy="87947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spcBef>
                <a:spcPct val="20000"/>
              </a:spcBef>
            </a:pPr>
            <a:r>
              <a:rPr kumimoji="1" lang="en-US" altLang="zh-CN" dirty="0">
                <a:solidFill>
                  <a:srgbClr val="000000"/>
                </a:solidFill>
                <a:latin typeface="+mn-lt"/>
                <a:ea typeface="微软雅黑 Light" panose="020B0502040204020203" pitchFamily="34" charset="-122"/>
              </a:rPr>
              <a:t>// </a:t>
            </a:r>
            <a:r>
              <a:rPr kumimoji="1" lang="zh-CN" altLang="en-US" dirty="0">
                <a:solidFill>
                  <a:srgbClr val="000000"/>
                </a:solidFill>
                <a:latin typeface="+mn-lt"/>
                <a:ea typeface="微软雅黑 Light" panose="020B0502040204020203" pitchFamily="34" charset="-122"/>
              </a:rPr>
              <a:t>在有剩余容量的前提下，从轻到重，装入各个集装箱</a:t>
            </a:r>
          </a:p>
        </p:txBody>
      </p:sp>
    </p:spTree>
    <p:extLst>
      <p:ext uri="{BB962C8B-B14F-4D97-AF65-F5344CB8AC3E}">
        <p14:creationId xmlns:p14="http://schemas.microsoft.com/office/powerpoint/2010/main" val="2242591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D2816-8817-42D1-9099-7C94425C223C}"/>
              </a:ext>
            </a:extLst>
          </p:cNvPr>
          <p:cNvSpPr>
            <a:spLocks noGrp="1"/>
          </p:cNvSpPr>
          <p:nvPr>
            <p:ph type="title"/>
          </p:nvPr>
        </p:nvSpPr>
        <p:spPr/>
        <p:txBody>
          <a:bodyPr>
            <a:normAutofit/>
          </a:bodyPr>
          <a:lstStyle/>
          <a:p>
            <a:r>
              <a:rPr lang="zh-CN" altLang="en-US" dirty="0"/>
              <a:t>最优装载问题的贪心选择性质</a:t>
            </a:r>
          </a:p>
        </p:txBody>
      </p:sp>
      <p:sp>
        <p:nvSpPr>
          <p:cNvPr id="3" name="内容占位符 2">
            <a:extLst>
              <a:ext uri="{FF2B5EF4-FFF2-40B4-BE49-F238E27FC236}">
                <a16:creationId xmlns:a16="http://schemas.microsoft.com/office/drawing/2014/main" id="{AB7E7387-0111-45B6-9EE5-040DC2C5A2A5}"/>
              </a:ext>
            </a:extLst>
          </p:cNvPr>
          <p:cNvSpPr>
            <a:spLocks noGrp="1"/>
          </p:cNvSpPr>
          <p:nvPr>
            <p:ph idx="1"/>
          </p:nvPr>
        </p:nvSpPr>
        <p:spPr/>
        <p:txBody>
          <a:bodyPr>
            <a:normAutofit/>
          </a:bodyPr>
          <a:lstStyle/>
          <a:p>
            <a:pPr marL="0" indent="0">
              <a:buNone/>
            </a:pPr>
            <a:r>
              <a:rPr lang="zh-CN" altLang="en-US" sz="2400" dirty="0">
                <a:solidFill>
                  <a:srgbClr val="000000"/>
                </a:solidFill>
              </a:rPr>
              <a:t>最优装载问题具有贪心选择性质，证明如下。</a:t>
            </a:r>
          </a:p>
          <a:p>
            <a:r>
              <a:rPr lang="zh-CN" altLang="en-US" sz="2400" dirty="0">
                <a:solidFill>
                  <a:srgbClr val="000000"/>
                </a:solidFill>
              </a:rPr>
              <a:t>设集装箱已按重量</a:t>
            </a:r>
            <a:r>
              <a:rPr lang="zh-CN" altLang="en-US" sz="2400" b="1" u="sng" dirty="0">
                <a:solidFill>
                  <a:srgbClr val="000000"/>
                </a:solidFill>
              </a:rPr>
              <a:t>从小到大</a:t>
            </a:r>
            <a:r>
              <a:rPr lang="zh-CN" altLang="en-US" sz="2400" dirty="0">
                <a:solidFill>
                  <a:srgbClr val="000000"/>
                </a:solidFill>
              </a:rPr>
              <a:t>排序，</a:t>
            </a:r>
            <a:r>
              <a:rPr lang="en-US" altLang="zh-CN" sz="2400" dirty="0">
                <a:solidFill>
                  <a:srgbClr val="000000"/>
                </a:solidFill>
              </a:rPr>
              <a:t>X={x</a:t>
            </a:r>
            <a:r>
              <a:rPr lang="en-US" altLang="zh-CN" sz="2400" baseline="-25000" dirty="0">
                <a:solidFill>
                  <a:srgbClr val="000000"/>
                </a:solidFill>
              </a:rPr>
              <a:t>1</a:t>
            </a:r>
            <a:r>
              <a:rPr lang="en-US" altLang="zh-CN" sz="2400" dirty="0">
                <a:solidFill>
                  <a:srgbClr val="000000"/>
                </a:solidFill>
              </a:rPr>
              <a:t>, x</a:t>
            </a:r>
            <a:r>
              <a:rPr lang="en-US" altLang="zh-CN" sz="2400" baseline="-25000" dirty="0">
                <a:solidFill>
                  <a:srgbClr val="000000"/>
                </a:solidFill>
              </a:rPr>
              <a:t>2</a:t>
            </a:r>
            <a:r>
              <a:rPr lang="en-US" altLang="zh-CN" sz="2400" dirty="0">
                <a:solidFill>
                  <a:srgbClr val="000000"/>
                </a:solidFill>
              </a:rPr>
              <a:t>, .., </a:t>
            </a:r>
            <a:r>
              <a:rPr lang="en-US" altLang="zh-CN" sz="2400" dirty="0" err="1">
                <a:solidFill>
                  <a:srgbClr val="000000"/>
                </a:solidFill>
              </a:rPr>
              <a:t>x</a:t>
            </a:r>
            <a:r>
              <a:rPr lang="en-US" altLang="zh-CN" sz="2400" baseline="-25000" dirty="0" err="1">
                <a:solidFill>
                  <a:srgbClr val="000000"/>
                </a:solidFill>
              </a:rPr>
              <a:t>n</a:t>
            </a:r>
            <a:r>
              <a:rPr lang="en-US" altLang="zh-CN" sz="2400" dirty="0">
                <a:solidFill>
                  <a:srgbClr val="000000"/>
                </a:solidFill>
              </a:rPr>
              <a:t>} </a:t>
            </a:r>
            <a:r>
              <a:rPr lang="zh-CN" altLang="en-US" sz="2400" dirty="0">
                <a:solidFill>
                  <a:srgbClr val="000000"/>
                </a:solidFill>
              </a:rPr>
              <a:t>是最优装载问题的一个最优解</a:t>
            </a:r>
            <a:endParaRPr lang="en-US" altLang="zh-CN" sz="2400" dirty="0">
              <a:solidFill>
                <a:srgbClr val="000000"/>
              </a:solidFill>
            </a:endParaRPr>
          </a:p>
          <a:p>
            <a:r>
              <a:rPr lang="zh-CN" altLang="en-US" sz="2400" dirty="0">
                <a:solidFill>
                  <a:srgbClr val="000000"/>
                </a:solidFill>
              </a:rPr>
              <a:t>设</a:t>
            </a:r>
            <a:r>
              <a:rPr lang="en-US" altLang="zh-CN" sz="2400" i="1" dirty="0">
                <a:solidFill>
                  <a:srgbClr val="000000"/>
                </a:solidFill>
              </a:rPr>
              <a:t>k</a:t>
            </a:r>
            <a:r>
              <a:rPr lang="zh-CN" altLang="en-US" sz="2400" dirty="0">
                <a:solidFill>
                  <a:srgbClr val="000000"/>
                </a:solidFill>
              </a:rPr>
              <a:t>为最先装入箱中的最轻货物，即</a:t>
            </a:r>
          </a:p>
          <a:p>
            <a:endParaRPr lang="en-US" altLang="zh-CN" dirty="0"/>
          </a:p>
          <a:p>
            <a:pPr lvl="1">
              <a:defRPr/>
            </a:pPr>
            <a:r>
              <a:rPr lang="en-US" altLang="zh-CN" dirty="0"/>
              <a:t>E.g. </a:t>
            </a:r>
            <a:r>
              <a:rPr lang="zh-CN" altLang="en-US" dirty="0">
                <a:solidFill>
                  <a:srgbClr val="1C1C1C"/>
                </a:solidFill>
              </a:rPr>
              <a:t>最优解为</a:t>
            </a:r>
            <a:r>
              <a:rPr lang="en-US" altLang="zh-CN" dirty="0">
                <a:solidFill>
                  <a:srgbClr val="1C1C1C"/>
                </a:solidFill>
              </a:rPr>
              <a:t>{</a:t>
            </a:r>
            <a:r>
              <a:rPr lang="en-US" altLang="zh-CN" dirty="0">
                <a:solidFill>
                  <a:srgbClr val="FF0000"/>
                </a:solidFill>
              </a:rPr>
              <a:t>1</a:t>
            </a:r>
            <a:r>
              <a:rPr lang="en-US" altLang="zh-CN" dirty="0">
                <a:solidFill>
                  <a:srgbClr val="1C1C1C"/>
                </a:solidFill>
              </a:rPr>
              <a:t>, 1, 0, 1, 1}</a:t>
            </a:r>
            <a:r>
              <a:rPr lang="zh-CN" altLang="en-US" dirty="0">
                <a:solidFill>
                  <a:srgbClr val="1C1C1C"/>
                </a:solidFill>
              </a:rPr>
              <a:t>，则</a:t>
            </a:r>
            <a:r>
              <a:rPr lang="en-US" altLang="zh-CN" i="1" dirty="0">
                <a:solidFill>
                  <a:srgbClr val="1C1C1C"/>
                </a:solidFill>
              </a:rPr>
              <a:t>k</a:t>
            </a:r>
            <a:r>
              <a:rPr lang="en-US" altLang="zh-CN" dirty="0">
                <a:solidFill>
                  <a:srgbClr val="1C1C1C"/>
                </a:solidFill>
              </a:rPr>
              <a:t>=1</a:t>
            </a:r>
            <a:endParaRPr lang="zh-CN" altLang="en-US" dirty="0">
              <a:solidFill>
                <a:srgbClr val="1C1C1C"/>
              </a:solidFill>
            </a:endParaRPr>
          </a:p>
          <a:p>
            <a:pPr marL="0" indent="0">
              <a:buNone/>
              <a:defRPr/>
            </a:pPr>
            <a:r>
              <a:rPr lang="zh-CN" altLang="en-US" sz="2400" dirty="0">
                <a:solidFill>
                  <a:srgbClr val="1C1C1C"/>
                </a:solidFill>
              </a:rPr>
              <a:t>               最优解为</a:t>
            </a:r>
            <a:r>
              <a:rPr lang="en-US" altLang="zh-CN" sz="2400" dirty="0">
                <a:solidFill>
                  <a:srgbClr val="1C1C1C"/>
                </a:solidFill>
              </a:rPr>
              <a:t>{0, </a:t>
            </a:r>
            <a:r>
              <a:rPr lang="en-US" altLang="zh-CN" sz="2400" dirty="0">
                <a:solidFill>
                  <a:srgbClr val="FF0000"/>
                </a:solidFill>
              </a:rPr>
              <a:t>1</a:t>
            </a:r>
            <a:r>
              <a:rPr lang="en-US" altLang="zh-CN" sz="2400" dirty="0">
                <a:solidFill>
                  <a:srgbClr val="1C1C1C"/>
                </a:solidFill>
              </a:rPr>
              <a:t>, 1, 1, 1}</a:t>
            </a:r>
            <a:r>
              <a:rPr lang="zh-CN" altLang="en-US" sz="2400" dirty="0">
                <a:solidFill>
                  <a:srgbClr val="1C1C1C"/>
                </a:solidFill>
              </a:rPr>
              <a:t>，则</a:t>
            </a:r>
            <a:r>
              <a:rPr lang="en-US" altLang="zh-CN" sz="2400" i="1" dirty="0">
                <a:solidFill>
                  <a:srgbClr val="1C1C1C"/>
                </a:solidFill>
              </a:rPr>
              <a:t>k</a:t>
            </a:r>
            <a:r>
              <a:rPr lang="en-US" altLang="zh-CN" sz="2400" dirty="0">
                <a:solidFill>
                  <a:srgbClr val="1C1C1C"/>
                </a:solidFill>
              </a:rPr>
              <a:t>=2</a:t>
            </a:r>
            <a:endParaRPr lang="zh-CN" altLang="en-US" sz="2400" dirty="0">
              <a:solidFill>
                <a:srgbClr val="1C1C1C"/>
              </a:solidFill>
            </a:endParaRPr>
          </a:p>
          <a:p>
            <a:pPr lvl="1"/>
            <a:endParaRPr lang="en-US" altLang="zh-CN" dirty="0"/>
          </a:p>
          <a:p>
            <a:pPr>
              <a:defRPr/>
            </a:pPr>
            <a:r>
              <a:rPr lang="zh-CN" altLang="en-US" sz="2400" dirty="0">
                <a:solidFill>
                  <a:srgbClr val="1C1C1C"/>
                </a:solidFill>
              </a:rPr>
              <a:t>当问题有最优解（有可能是非贪心策略解）时，</a:t>
            </a:r>
            <a:r>
              <a:rPr lang="zh-CN" altLang="en-US" dirty="0">
                <a:solidFill>
                  <a:srgbClr val="1C1C1C"/>
                </a:solidFill>
              </a:rPr>
              <a:t>分两种情况</a:t>
            </a:r>
            <a:endParaRPr lang="en-US" altLang="zh-CN" sz="2400" dirty="0">
              <a:solidFill>
                <a:srgbClr val="1C1C1C"/>
              </a:solidFill>
            </a:endParaRPr>
          </a:p>
          <a:p>
            <a:pPr>
              <a:defRPr/>
            </a:pPr>
            <a:r>
              <a:rPr lang="zh-CN" altLang="en-US" sz="2400" dirty="0">
                <a:solidFill>
                  <a:srgbClr val="1C1C1C"/>
                </a:solidFill>
              </a:rPr>
              <a:t>情况</a:t>
            </a:r>
            <a:r>
              <a:rPr lang="en-US" altLang="zh-CN" sz="2400" dirty="0">
                <a:solidFill>
                  <a:srgbClr val="1C1C1C"/>
                </a:solidFill>
              </a:rPr>
              <a:t>1</a:t>
            </a:r>
            <a:r>
              <a:rPr lang="zh-CN" altLang="en-US" sz="2400" dirty="0">
                <a:solidFill>
                  <a:srgbClr val="1C1C1C"/>
                </a:solidFill>
              </a:rPr>
              <a:t>：</a:t>
            </a:r>
            <a:r>
              <a:rPr lang="zh-CN" altLang="en-US" dirty="0">
                <a:solidFill>
                  <a:srgbClr val="1C1C1C"/>
                </a:solidFill>
              </a:rPr>
              <a:t>当</a:t>
            </a:r>
            <a:r>
              <a:rPr lang="en-US" altLang="zh-CN" i="1" dirty="0">
                <a:solidFill>
                  <a:srgbClr val="1C1C1C"/>
                </a:solidFill>
              </a:rPr>
              <a:t>k</a:t>
            </a:r>
            <a:r>
              <a:rPr lang="en-US" altLang="zh-CN" dirty="0">
                <a:solidFill>
                  <a:srgbClr val="1C1C1C"/>
                </a:solidFill>
              </a:rPr>
              <a:t>=1</a:t>
            </a:r>
            <a:r>
              <a:rPr lang="zh-CN" altLang="en-US" dirty="0">
                <a:solidFill>
                  <a:srgbClr val="1C1C1C"/>
                </a:solidFill>
              </a:rPr>
              <a:t>，</a:t>
            </a:r>
            <a:r>
              <a:rPr lang="zh-CN" altLang="en-US" dirty="0">
                <a:solidFill>
                  <a:srgbClr val="FF0000"/>
                </a:solidFill>
              </a:rPr>
              <a:t>即最轻的第</a:t>
            </a:r>
            <a:r>
              <a:rPr lang="en-US" altLang="zh-CN" dirty="0">
                <a:solidFill>
                  <a:srgbClr val="FF0000"/>
                </a:solidFill>
              </a:rPr>
              <a:t>1</a:t>
            </a:r>
            <a:r>
              <a:rPr lang="zh-CN" altLang="en-US" dirty="0">
                <a:solidFill>
                  <a:srgbClr val="FF0000"/>
                </a:solidFill>
              </a:rPr>
              <a:t>个货物被装入，货物选择的放入顺序符合贪心策略，</a:t>
            </a:r>
            <a:r>
              <a:rPr lang="zh-CN" altLang="en-US" dirty="0">
                <a:solidFill>
                  <a:srgbClr val="1C1C1C"/>
                </a:solidFill>
              </a:rPr>
              <a:t> </a:t>
            </a:r>
            <a:r>
              <a:rPr lang="en-US" altLang="zh-CN" dirty="0">
                <a:solidFill>
                  <a:srgbClr val="000000"/>
                </a:solidFill>
              </a:rPr>
              <a:t>{x</a:t>
            </a:r>
            <a:r>
              <a:rPr lang="en-US" altLang="zh-CN" baseline="-25000" dirty="0">
                <a:solidFill>
                  <a:srgbClr val="000000"/>
                </a:solidFill>
              </a:rPr>
              <a:t>1</a:t>
            </a:r>
            <a:r>
              <a:rPr lang="en-US" altLang="zh-CN" dirty="0">
                <a:solidFill>
                  <a:srgbClr val="000000"/>
                </a:solidFill>
              </a:rPr>
              <a:t>, x</a:t>
            </a:r>
            <a:r>
              <a:rPr lang="en-US" altLang="zh-CN" baseline="-25000" dirty="0">
                <a:solidFill>
                  <a:srgbClr val="000000"/>
                </a:solidFill>
              </a:rPr>
              <a:t>2</a:t>
            </a:r>
            <a:r>
              <a:rPr lang="en-US" altLang="zh-CN" dirty="0">
                <a:solidFill>
                  <a:srgbClr val="000000"/>
                </a:solidFill>
              </a:rPr>
              <a:t>, .., </a:t>
            </a:r>
            <a:r>
              <a:rPr lang="en-US" altLang="zh-CN" dirty="0" err="1">
                <a:solidFill>
                  <a:srgbClr val="000000"/>
                </a:solidFill>
              </a:rPr>
              <a:t>x</a:t>
            </a:r>
            <a:r>
              <a:rPr lang="en-US" altLang="zh-CN" baseline="-25000" dirty="0" err="1">
                <a:solidFill>
                  <a:srgbClr val="000000"/>
                </a:solidFill>
              </a:rPr>
              <a:t>n</a:t>
            </a:r>
            <a:r>
              <a:rPr lang="en-US" altLang="zh-CN" dirty="0">
                <a:solidFill>
                  <a:srgbClr val="000000"/>
                </a:solidFill>
              </a:rPr>
              <a:t>} </a:t>
            </a:r>
            <a:r>
              <a:rPr lang="zh-CN" altLang="en-US" dirty="0">
                <a:solidFill>
                  <a:srgbClr val="000000"/>
                </a:solidFill>
              </a:rPr>
              <a:t>是满足贪心选择性质的一个最优解</a:t>
            </a:r>
            <a:endParaRPr lang="en-US" altLang="zh-CN" dirty="0"/>
          </a:p>
        </p:txBody>
      </p:sp>
      <p:sp>
        <p:nvSpPr>
          <p:cNvPr id="4" name="日期占位符 3">
            <a:extLst>
              <a:ext uri="{FF2B5EF4-FFF2-40B4-BE49-F238E27FC236}">
                <a16:creationId xmlns:a16="http://schemas.microsoft.com/office/drawing/2014/main" id="{2D5D2C1D-7769-41A0-B9FB-79C76A78B7D4}"/>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94275FF2-2067-4ED9-9DAB-0A3AF09D48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E3EBAB-8023-42D9-A6B5-F11E6690A9C1}"/>
              </a:ext>
            </a:extLst>
          </p:cNvPr>
          <p:cNvSpPr>
            <a:spLocks noGrp="1"/>
          </p:cNvSpPr>
          <p:nvPr>
            <p:ph type="sldNum" sz="quarter" idx="12"/>
          </p:nvPr>
        </p:nvSpPr>
        <p:spPr/>
        <p:txBody>
          <a:bodyPr/>
          <a:lstStyle/>
          <a:p>
            <a:fld id="{EEA58A3B-43CE-4AA0-90B5-EB47AFAFEB34}" type="slidenum">
              <a:rPr lang="zh-CN" altLang="en-US" smtClean="0"/>
              <a:pPr/>
              <a:t>42</a:t>
            </a:fld>
            <a:endParaRPr lang="zh-CN" altLang="en-US" dirty="0"/>
          </a:p>
        </p:txBody>
      </p:sp>
      <p:graphicFrame>
        <p:nvGraphicFramePr>
          <p:cNvPr id="8" name="Object 5">
            <a:extLst>
              <a:ext uri="{FF2B5EF4-FFF2-40B4-BE49-F238E27FC236}">
                <a16:creationId xmlns:a16="http://schemas.microsoft.com/office/drawing/2014/main" id="{8A7CD189-C96A-459F-B88B-68784C117E2D}"/>
              </a:ext>
            </a:extLst>
          </p:cNvPr>
          <p:cNvGraphicFramePr>
            <a:graphicFrameLocks noChangeAspect="1"/>
          </p:cNvGraphicFramePr>
          <p:nvPr>
            <p:extLst>
              <p:ext uri="{D42A27DB-BD31-4B8C-83A1-F6EECF244321}">
                <p14:modId xmlns:p14="http://schemas.microsoft.com/office/powerpoint/2010/main" val="1569958619"/>
              </p:ext>
            </p:extLst>
          </p:nvPr>
        </p:nvGraphicFramePr>
        <p:xfrm>
          <a:off x="5387658" y="2331632"/>
          <a:ext cx="2808287" cy="746125"/>
        </p:xfrm>
        <a:graphic>
          <a:graphicData uri="http://schemas.openxmlformats.org/presentationml/2006/ole">
            <mc:AlternateContent xmlns:mc="http://schemas.openxmlformats.org/markup-compatibility/2006">
              <mc:Choice xmlns:v="urn:schemas-microsoft-com:vml" Requires="v">
                <p:oleObj spid="_x0000_s2077" name="Equation" r:id="rId3" imgW="1193282" imgH="317362" progId="Equation.DSMT4">
                  <p:embed/>
                </p:oleObj>
              </mc:Choice>
              <mc:Fallback>
                <p:oleObj name="Equation" r:id="rId3" imgW="1193282" imgH="317362" progId="Equation.DSMT4">
                  <p:embed/>
                  <p:pic>
                    <p:nvPicPr>
                      <p:cNvPr id="4096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658" y="2331632"/>
                        <a:ext cx="2808287"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6673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4DE21B-59A7-4A82-BB2E-2EE0C5FC70CA}"/>
              </a:ext>
            </a:extLst>
          </p:cNvPr>
          <p:cNvSpPr>
            <a:spLocks noGrp="1"/>
          </p:cNvSpPr>
          <p:nvPr>
            <p:ph type="title"/>
          </p:nvPr>
        </p:nvSpPr>
        <p:spPr/>
        <p:txBody>
          <a:bodyPr/>
          <a:lstStyle/>
          <a:p>
            <a:r>
              <a:rPr lang="zh-CN" altLang="en-US" dirty="0"/>
              <a:t>最优装载问题的贪心选择性质</a:t>
            </a:r>
          </a:p>
        </p:txBody>
      </p:sp>
      <p:sp>
        <p:nvSpPr>
          <p:cNvPr id="3" name="内容占位符 2">
            <a:extLst>
              <a:ext uri="{FF2B5EF4-FFF2-40B4-BE49-F238E27FC236}">
                <a16:creationId xmlns:a16="http://schemas.microsoft.com/office/drawing/2014/main" id="{CF39E1E8-943F-4543-A869-F066EEC9E1E1}"/>
              </a:ext>
            </a:extLst>
          </p:cNvPr>
          <p:cNvSpPr>
            <a:spLocks noGrp="1"/>
          </p:cNvSpPr>
          <p:nvPr>
            <p:ph idx="1"/>
          </p:nvPr>
        </p:nvSpPr>
        <p:spPr>
          <a:xfrm>
            <a:off x="123432" y="764364"/>
            <a:ext cx="8897136" cy="6004078"/>
          </a:xfrm>
        </p:spPr>
        <p:txBody>
          <a:bodyPr>
            <a:normAutofit/>
          </a:bodyPr>
          <a:lstStyle/>
          <a:p>
            <a:pPr marL="228600" lvl="1" indent="-228600">
              <a:spcBef>
                <a:spcPts val="500"/>
              </a:spcBef>
              <a:buClr>
                <a:srgbClr val="0000FF"/>
              </a:buClr>
              <a:buSzPct val="60000"/>
              <a:buFont typeface="Wingdings" panose="05000000000000000000" pitchFamily="2" charset="2"/>
              <a:buChar char="n"/>
              <a:defRPr/>
            </a:pPr>
            <a:r>
              <a:rPr lang="zh-CN" altLang="en-US" dirty="0">
                <a:solidFill>
                  <a:srgbClr val="1C1C1C"/>
                </a:solidFill>
              </a:rPr>
              <a:t>情况</a:t>
            </a:r>
            <a:r>
              <a:rPr lang="en-US" altLang="zh-CN" dirty="0">
                <a:solidFill>
                  <a:srgbClr val="1C1C1C"/>
                </a:solidFill>
              </a:rPr>
              <a:t>2</a:t>
            </a:r>
            <a:r>
              <a:rPr lang="zh-CN" altLang="en-US" dirty="0">
                <a:solidFill>
                  <a:srgbClr val="1C1C1C"/>
                </a:solidFill>
              </a:rPr>
              <a:t>：当</a:t>
            </a:r>
            <a:r>
              <a:rPr lang="en-US" altLang="zh-CN" dirty="0">
                <a:solidFill>
                  <a:srgbClr val="1C1C1C"/>
                </a:solidFill>
              </a:rPr>
              <a:t>k&gt;1</a:t>
            </a:r>
            <a:r>
              <a:rPr lang="zh-CN" altLang="en-US" dirty="0">
                <a:solidFill>
                  <a:srgbClr val="1C1C1C"/>
                </a:solidFill>
              </a:rPr>
              <a:t>时，即最轻的集装箱</a:t>
            </a:r>
            <a:r>
              <a:rPr lang="en-US" altLang="zh-CN" dirty="0">
                <a:solidFill>
                  <a:srgbClr val="1C1C1C"/>
                </a:solidFill>
              </a:rPr>
              <a:t>1</a:t>
            </a:r>
            <a:r>
              <a:rPr lang="zh-CN" altLang="en-US" dirty="0">
                <a:solidFill>
                  <a:srgbClr val="1C1C1C"/>
                </a:solidFill>
              </a:rPr>
              <a:t>没有被装入</a:t>
            </a:r>
            <a:endParaRPr lang="en-US" altLang="zh-CN" dirty="0">
              <a:solidFill>
                <a:srgbClr val="1C1C1C"/>
              </a:solidFill>
            </a:endParaRPr>
          </a:p>
          <a:p>
            <a:pPr marL="268287" lvl="1" indent="0">
              <a:buNone/>
              <a:defRPr/>
            </a:pPr>
            <a:r>
              <a:rPr lang="en-US" altLang="zh-CN" dirty="0">
                <a:solidFill>
                  <a:srgbClr val="1C1C1C"/>
                </a:solidFill>
              </a:rPr>
              <a:t>    e.g. </a:t>
            </a:r>
            <a:r>
              <a:rPr lang="zh-CN" altLang="en-US" dirty="0">
                <a:solidFill>
                  <a:srgbClr val="1C1C1C"/>
                </a:solidFill>
              </a:rPr>
              <a:t>最优解为</a:t>
            </a:r>
            <a:r>
              <a:rPr lang="en-US" altLang="zh-CN" dirty="0">
                <a:solidFill>
                  <a:srgbClr val="1C1C1C"/>
                </a:solidFill>
              </a:rPr>
              <a:t>{0, 1, 1, 1, 1}</a:t>
            </a:r>
            <a:r>
              <a:rPr lang="zh-CN" altLang="en-US" dirty="0">
                <a:solidFill>
                  <a:srgbClr val="1C1C1C"/>
                </a:solidFill>
              </a:rPr>
              <a:t>，则</a:t>
            </a:r>
            <a:r>
              <a:rPr lang="en-US" altLang="zh-CN" i="1" dirty="0">
                <a:solidFill>
                  <a:srgbClr val="1C1C1C"/>
                </a:solidFill>
              </a:rPr>
              <a:t>k</a:t>
            </a:r>
            <a:r>
              <a:rPr lang="en-US" altLang="zh-CN" dirty="0">
                <a:solidFill>
                  <a:srgbClr val="1C1C1C"/>
                </a:solidFill>
              </a:rPr>
              <a:t>=2</a:t>
            </a:r>
          </a:p>
          <a:p>
            <a:pPr lvl="1">
              <a:defRPr/>
            </a:pPr>
            <a:r>
              <a:rPr lang="zh-CN" altLang="en-US" sz="2400" dirty="0">
                <a:solidFill>
                  <a:srgbClr val="1C1C1C"/>
                </a:solidFill>
              </a:rPr>
              <a:t>此时，按如下方式从</a:t>
            </a:r>
            <a:r>
              <a:rPr lang="en-US" altLang="zh-CN" sz="2400" dirty="0">
                <a:solidFill>
                  <a:srgbClr val="1C1C1C"/>
                </a:solidFill>
              </a:rPr>
              <a:t>{x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构造出一个满足贪心策略的最优解</a:t>
            </a:r>
            <a:r>
              <a:rPr lang="en-US" altLang="zh-CN" sz="2400" dirty="0">
                <a:solidFill>
                  <a:srgbClr val="1C1C1C"/>
                </a:solidFill>
              </a:rPr>
              <a:t>Y={y</a:t>
            </a:r>
            <a:r>
              <a:rPr lang="en-US" altLang="zh-CN" sz="2400" baseline="-25000" dirty="0">
                <a:solidFill>
                  <a:srgbClr val="1C1C1C"/>
                </a:solidFill>
              </a:rPr>
              <a:t>1</a:t>
            </a:r>
            <a:r>
              <a:rPr lang="en-US" altLang="zh-CN" sz="2400" dirty="0">
                <a:solidFill>
                  <a:srgbClr val="1C1C1C"/>
                </a:solidFill>
              </a:rPr>
              <a:t>, y</a:t>
            </a:r>
            <a:r>
              <a:rPr lang="en-US" altLang="zh-CN" sz="2400" baseline="-25000" dirty="0">
                <a:solidFill>
                  <a:srgbClr val="1C1C1C"/>
                </a:solidFill>
              </a:rPr>
              <a:t>2</a:t>
            </a:r>
            <a:r>
              <a:rPr lang="en-US" altLang="zh-CN" sz="2400" dirty="0">
                <a:solidFill>
                  <a:srgbClr val="1C1C1C"/>
                </a:solidFill>
              </a:rPr>
              <a:t>, ..,</a:t>
            </a:r>
            <a:r>
              <a:rPr lang="en-US" altLang="zh-CN" sz="2400" dirty="0" err="1">
                <a:solidFill>
                  <a:srgbClr val="1C1C1C"/>
                </a:solidFill>
              </a:rPr>
              <a:t>y</a:t>
            </a:r>
            <a:r>
              <a:rPr lang="en-US" altLang="zh-CN" sz="2400" baseline="-25000" dirty="0" err="1">
                <a:solidFill>
                  <a:srgbClr val="1C1C1C"/>
                </a:solidFill>
              </a:rPr>
              <a:t>k</a:t>
            </a:r>
            <a:r>
              <a:rPr lang="en-US" altLang="zh-CN" sz="2400" dirty="0">
                <a:solidFill>
                  <a:srgbClr val="1C1C1C"/>
                </a:solidFill>
              </a:rPr>
              <a:t>, …, </a:t>
            </a:r>
            <a:r>
              <a:rPr lang="en-US" altLang="zh-CN" sz="2400" dirty="0" err="1">
                <a:solidFill>
                  <a:srgbClr val="1C1C1C"/>
                </a:solidFill>
              </a:rPr>
              <a:t>y</a:t>
            </a:r>
            <a:r>
              <a:rPr lang="en-US" altLang="zh-CN" sz="2400" baseline="-25000" dirty="0" err="1">
                <a:solidFill>
                  <a:srgbClr val="1C1C1C"/>
                </a:solidFill>
              </a:rPr>
              <a:t>n</a:t>
            </a:r>
            <a:r>
              <a:rPr lang="en-US" altLang="zh-CN" sz="2400" dirty="0">
                <a:solidFill>
                  <a:srgbClr val="1C1C1C"/>
                </a:solidFill>
              </a:rPr>
              <a:t>}, y</a:t>
            </a:r>
            <a:r>
              <a:rPr lang="en-US" altLang="zh-CN" sz="2400" baseline="-25000" dirty="0">
                <a:solidFill>
                  <a:srgbClr val="1C1C1C"/>
                </a:solidFill>
              </a:rPr>
              <a:t>1</a:t>
            </a:r>
            <a:r>
              <a:rPr lang="en-US" altLang="zh-CN" sz="2400" dirty="0">
                <a:solidFill>
                  <a:srgbClr val="1C1C1C"/>
                </a:solidFill>
              </a:rPr>
              <a:t>=1</a:t>
            </a:r>
            <a:r>
              <a:rPr lang="zh-CN" altLang="en-US" sz="2400" dirty="0">
                <a:solidFill>
                  <a:srgbClr val="1C1C1C"/>
                </a:solidFill>
              </a:rPr>
              <a:t> </a:t>
            </a:r>
            <a:endParaRPr lang="en-US" altLang="zh-CN" sz="2400" dirty="0">
              <a:solidFill>
                <a:srgbClr val="1C1C1C"/>
              </a:solidFill>
            </a:endParaRPr>
          </a:p>
          <a:p>
            <a:pPr lvl="2">
              <a:defRPr/>
            </a:pPr>
            <a:r>
              <a:rPr lang="en-US" altLang="zh-CN" dirty="0" err="1">
                <a:solidFill>
                  <a:srgbClr val="1C1C1C"/>
                </a:solidFill>
              </a:rPr>
              <a:t>i</a:t>
            </a:r>
            <a:r>
              <a:rPr lang="en-US" altLang="zh-CN" dirty="0">
                <a:solidFill>
                  <a:srgbClr val="1C1C1C"/>
                </a:solidFill>
              </a:rPr>
              <a:t>) </a:t>
            </a:r>
            <a:r>
              <a:rPr lang="zh-CN" altLang="en-US" dirty="0">
                <a:solidFill>
                  <a:srgbClr val="1C1C1C"/>
                </a:solidFill>
              </a:rPr>
              <a:t>对</a:t>
            </a:r>
            <a:r>
              <a:rPr lang="en-US" altLang="zh-CN" i="1" dirty="0">
                <a:solidFill>
                  <a:srgbClr val="1C1C1C"/>
                </a:solidFill>
              </a:rPr>
              <a:t>k</a:t>
            </a:r>
            <a:r>
              <a:rPr lang="en-US" altLang="zh-CN" dirty="0">
                <a:solidFill>
                  <a:srgbClr val="1C1C1C"/>
                </a:solidFill>
              </a:rPr>
              <a:t>, </a:t>
            </a:r>
            <a:r>
              <a:rPr lang="zh-CN" altLang="en-US" dirty="0">
                <a:solidFill>
                  <a:srgbClr val="1C1C1C"/>
                </a:solidFill>
              </a:rPr>
              <a:t>其中</a:t>
            </a:r>
            <a:r>
              <a:rPr lang="en-US" altLang="zh-CN" dirty="0">
                <a:solidFill>
                  <a:srgbClr val="1C1C1C"/>
                </a:solidFill>
              </a:rPr>
              <a:t>1&lt;k&lt;n, </a:t>
            </a:r>
            <a:r>
              <a:rPr lang="en-US" altLang="zh-CN" dirty="0" err="1">
                <a:solidFill>
                  <a:srgbClr val="1C1C1C"/>
                </a:solidFill>
              </a:rPr>
              <a:t>y</a:t>
            </a:r>
            <a:r>
              <a:rPr lang="en-US" altLang="zh-CN" baseline="-25000" dirty="0" err="1">
                <a:solidFill>
                  <a:srgbClr val="1C1C1C"/>
                </a:solidFill>
              </a:rPr>
              <a:t>k</a:t>
            </a:r>
            <a:r>
              <a:rPr lang="en-US" altLang="zh-CN" dirty="0">
                <a:solidFill>
                  <a:srgbClr val="1C1C1C"/>
                </a:solidFill>
              </a:rPr>
              <a:t>=1, </a:t>
            </a:r>
            <a:r>
              <a:rPr lang="zh-CN" altLang="en-US" dirty="0">
                <a:solidFill>
                  <a:srgbClr val="1C1C1C"/>
                </a:solidFill>
              </a:rPr>
              <a:t>取</a:t>
            </a:r>
            <a:r>
              <a:rPr lang="en-US" altLang="zh-CN" dirty="0">
                <a:solidFill>
                  <a:srgbClr val="1C1C1C"/>
                </a:solidFill>
              </a:rPr>
              <a:t>y</a:t>
            </a:r>
            <a:r>
              <a:rPr lang="en-US" altLang="zh-CN" baseline="-25000" dirty="0">
                <a:solidFill>
                  <a:srgbClr val="1C1C1C"/>
                </a:solidFill>
              </a:rPr>
              <a:t>1</a:t>
            </a:r>
            <a:r>
              <a:rPr lang="en-US" altLang="zh-CN" dirty="0">
                <a:solidFill>
                  <a:srgbClr val="1C1C1C"/>
                </a:solidFill>
              </a:rPr>
              <a:t>=1, </a:t>
            </a:r>
            <a:r>
              <a:rPr lang="en-US" altLang="zh-CN" dirty="0" err="1">
                <a:solidFill>
                  <a:srgbClr val="1C1C1C"/>
                </a:solidFill>
              </a:rPr>
              <a:t>y</a:t>
            </a:r>
            <a:r>
              <a:rPr lang="en-US" altLang="zh-CN" baseline="-25000" dirty="0" err="1">
                <a:solidFill>
                  <a:srgbClr val="1C1C1C"/>
                </a:solidFill>
              </a:rPr>
              <a:t>k</a:t>
            </a:r>
            <a:r>
              <a:rPr lang="en-US" altLang="zh-CN" dirty="0">
                <a:solidFill>
                  <a:srgbClr val="1C1C1C"/>
                </a:solidFill>
              </a:rPr>
              <a:t>=0</a:t>
            </a:r>
            <a:r>
              <a:rPr lang="zh-CN" altLang="en-US" dirty="0">
                <a:solidFill>
                  <a:srgbClr val="1C1C1C"/>
                </a:solidFill>
              </a:rPr>
              <a:t>，</a:t>
            </a:r>
            <a:r>
              <a:rPr lang="zh-CN" altLang="en-US" dirty="0">
                <a:solidFill>
                  <a:srgbClr val="FF0000"/>
                </a:solidFill>
              </a:rPr>
              <a:t>将第</a:t>
            </a:r>
            <a:r>
              <a:rPr lang="en-US" altLang="zh-CN" dirty="0">
                <a:solidFill>
                  <a:srgbClr val="FF0000"/>
                </a:solidFill>
              </a:rPr>
              <a:t>1</a:t>
            </a:r>
            <a:r>
              <a:rPr lang="zh-CN" altLang="en-US" dirty="0">
                <a:solidFill>
                  <a:srgbClr val="FF0000"/>
                </a:solidFill>
              </a:rPr>
              <a:t>个集装箱放入，第</a:t>
            </a:r>
            <a:r>
              <a:rPr lang="en-US" altLang="zh-CN" i="1" dirty="0">
                <a:solidFill>
                  <a:srgbClr val="FF0000"/>
                </a:solidFill>
              </a:rPr>
              <a:t>k</a:t>
            </a:r>
            <a:r>
              <a:rPr lang="zh-CN" altLang="en-US" dirty="0">
                <a:solidFill>
                  <a:srgbClr val="FF0000"/>
                </a:solidFill>
              </a:rPr>
              <a:t>个集装箱拿出，即用第</a:t>
            </a:r>
            <a:r>
              <a:rPr lang="en-US" altLang="zh-CN" dirty="0">
                <a:solidFill>
                  <a:srgbClr val="FF0000"/>
                </a:solidFill>
              </a:rPr>
              <a:t>1  </a:t>
            </a:r>
            <a:r>
              <a:rPr lang="zh-CN" altLang="en-US" dirty="0">
                <a:solidFill>
                  <a:srgbClr val="FF0000"/>
                </a:solidFill>
              </a:rPr>
              <a:t>个集装箱替换原方案中最轻的集装箱，</a:t>
            </a:r>
            <a:r>
              <a:rPr lang="zh-CN" altLang="en-US" dirty="0">
                <a:solidFill>
                  <a:srgbClr val="1C1C1C"/>
                </a:solidFill>
              </a:rPr>
              <a:t>而第</a:t>
            </a:r>
            <a:r>
              <a:rPr lang="en-US" altLang="zh-CN" dirty="0">
                <a:solidFill>
                  <a:srgbClr val="1C1C1C"/>
                </a:solidFill>
              </a:rPr>
              <a:t>1</a:t>
            </a:r>
            <a:r>
              <a:rPr lang="zh-CN" altLang="en-US" dirty="0">
                <a:solidFill>
                  <a:srgbClr val="1C1C1C"/>
                </a:solidFill>
              </a:rPr>
              <a:t>个集装箱比第</a:t>
            </a:r>
            <a:r>
              <a:rPr lang="en-US" altLang="zh-CN" dirty="0">
                <a:solidFill>
                  <a:srgbClr val="1C1C1C"/>
                </a:solidFill>
              </a:rPr>
              <a:t>k</a:t>
            </a:r>
            <a:r>
              <a:rPr lang="zh-CN" altLang="en-US" dirty="0">
                <a:solidFill>
                  <a:srgbClr val="1C1C1C"/>
                </a:solidFill>
              </a:rPr>
              <a:t>个集装箱更轻，即</a:t>
            </a:r>
            <a:r>
              <a:rPr lang="en-US" altLang="zh-CN" dirty="0">
                <a:solidFill>
                  <a:srgbClr val="1C1C1C"/>
                </a:solidFill>
              </a:rPr>
              <a:t>w</a:t>
            </a:r>
            <a:r>
              <a:rPr lang="en-US" altLang="zh-CN" baseline="-25000" dirty="0">
                <a:solidFill>
                  <a:srgbClr val="1C1C1C"/>
                </a:solidFill>
              </a:rPr>
              <a:t>1</a:t>
            </a:r>
            <a:r>
              <a:rPr lang="en-US" altLang="en-US" dirty="0">
                <a:solidFill>
                  <a:srgbClr val="1C1C1C"/>
                </a:solidFill>
              </a:rPr>
              <a:t>≤</a:t>
            </a:r>
            <a:r>
              <a:rPr lang="en-US" altLang="zh-CN" dirty="0">
                <a:solidFill>
                  <a:srgbClr val="1C1C1C"/>
                </a:solidFill>
              </a:rPr>
              <a:t>w</a:t>
            </a:r>
            <a:r>
              <a:rPr lang="en-US" altLang="zh-CN" baseline="-25000" dirty="0">
                <a:solidFill>
                  <a:srgbClr val="1C1C1C"/>
                </a:solidFill>
              </a:rPr>
              <a:t>k</a:t>
            </a:r>
          </a:p>
          <a:p>
            <a:pPr lvl="2">
              <a:defRPr/>
            </a:pPr>
            <a:r>
              <a:rPr lang="en-US" altLang="zh-CN" dirty="0">
                <a:solidFill>
                  <a:srgbClr val="1C1C1C"/>
                </a:solidFill>
              </a:rPr>
              <a:t>ii) </a:t>
            </a:r>
            <a:r>
              <a:rPr lang="en-US" altLang="zh-CN" dirty="0" err="1">
                <a:solidFill>
                  <a:srgbClr val="1C1C1C"/>
                </a:solidFill>
              </a:rPr>
              <a:t>y</a:t>
            </a:r>
            <a:r>
              <a:rPr lang="en-US" altLang="zh-CN" baseline="-25000" dirty="0" err="1">
                <a:solidFill>
                  <a:srgbClr val="1C1C1C"/>
                </a:solidFill>
              </a:rPr>
              <a:t>i</a:t>
            </a:r>
            <a:r>
              <a:rPr lang="en-US" altLang="zh-CN" dirty="0">
                <a:solidFill>
                  <a:srgbClr val="1C1C1C"/>
                </a:solidFill>
              </a:rPr>
              <a:t>=x</a:t>
            </a:r>
            <a:r>
              <a:rPr lang="en-US" altLang="zh-CN" baseline="-25000" dirty="0">
                <a:solidFill>
                  <a:srgbClr val="1C1C1C"/>
                </a:solidFill>
              </a:rPr>
              <a:t>i</a:t>
            </a:r>
            <a:r>
              <a:rPr lang="en-US" altLang="zh-CN" dirty="0">
                <a:solidFill>
                  <a:srgbClr val="1C1C1C"/>
                </a:solidFill>
              </a:rPr>
              <a:t>, 1</a:t>
            </a:r>
            <a:r>
              <a:rPr lang="en-US" altLang="en-US" dirty="0">
                <a:solidFill>
                  <a:srgbClr val="1C1C1C"/>
                </a:solidFill>
              </a:rPr>
              <a:t>≤</a:t>
            </a:r>
            <a:r>
              <a:rPr lang="en-US" altLang="zh-CN" dirty="0">
                <a:solidFill>
                  <a:srgbClr val="1C1C1C"/>
                </a:solidFill>
              </a:rPr>
              <a:t>i</a:t>
            </a:r>
            <a:r>
              <a:rPr lang="en-US" altLang="en-US" dirty="0">
                <a:solidFill>
                  <a:srgbClr val="1C1C1C"/>
                </a:solidFill>
              </a:rPr>
              <a:t>≤</a:t>
            </a:r>
            <a:r>
              <a:rPr lang="en-US" altLang="zh-CN" dirty="0">
                <a:solidFill>
                  <a:srgbClr val="1C1C1C"/>
                </a:solidFill>
              </a:rPr>
              <a:t>n, </a:t>
            </a:r>
            <a:r>
              <a:rPr lang="en-US" altLang="zh-CN" dirty="0" err="1">
                <a:solidFill>
                  <a:srgbClr val="1C1C1C"/>
                </a:solidFill>
              </a:rPr>
              <a:t>i</a:t>
            </a:r>
            <a:r>
              <a:rPr lang="en-US" altLang="en-US" dirty="0" err="1"/>
              <a:t>≠</a:t>
            </a:r>
            <a:r>
              <a:rPr lang="en-US" altLang="zh-CN" dirty="0" err="1">
                <a:solidFill>
                  <a:srgbClr val="1C1C1C"/>
                </a:solidFill>
              </a:rPr>
              <a:t>k</a:t>
            </a:r>
            <a:r>
              <a:rPr lang="en-US" altLang="zh-CN" dirty="0">
                <a:solidFill>
                  <a:srgbClr val="1C1C1C"/>
                </a:solidFill>
              </a:rPr>
              <a:t>, </a:t>
            </a:r>
            <a:r>
              <a:rPr lang="zh-CN" altLang="en-US" dirty="0">
                <a:solidFill>
                  <a:srgbClr val="1C1C1C"/>
                </a:solidFill>
              </a:rPr>
              <a:t>其它集装箱是否被放入仍保持不变</a:t>
            </a:r>
          </a:p>
          <a:p>
            <a:pPr marL="0" indent="0">
              <a:buNone/>
              <a:defRPr/>
            </a:pPr>
            <a:r>
              <a:rPr lang="zh-CN" altLang="en-US" dirty="0">
                <a:solidFill>
                  <a:srgbClr val="1C1C1C"/>
                </a:solidFill>
              </a:rPr>
              <a:t>            </a:t>
            </a:r>
            <a:r>
              <a:rPr lang="en-US" altLang="zh-CN" sz="2400" dirty="0">
                <a:solidFill>
                  <a:srgbClr val="1C1C1C"/>
                </a:solidFill>
              </a:rPr>
              <a:t>e.g. </a:t>
            </a:r>
            <a:r>
              <a:rPr lang="zh-CN" altLang="en-US" sz="2400" dirty="0">
                <a:solidFill>
                  <a:srgbClr val="1C1C1C"/>
                </a:solidFill>
              </a:rPr>
              <a:t>原最优解 </a:t>
            </a:r>
            <a:r>
              <a:rPr lang="en-US" altLang="zh-CN" sz="2400" dirty="0">
                <a:solidFill>
                  <a:srgbClr val="1C1C1C"/>
                </a:solidFill>
              </a:rPr>
              <a:t>{x</a:t>
            </a:r>
            <a:r>
              <a:rPr lang="en-US" altLang="zh-CN" sz="2400" baseline="-25000" dirty="0">
                <a:solidFill>
                  <a:srgbClr val="1C1C1C"/>
                </a:solidFill>
              </a:rPr>
              <a:t>1</a:t>
            </a:r>
            <a:r>
              <a:rPr lang="en-US" altLang="zh-CN" sz="2400" dirty="0">
                <a:solidFill>
                  <a:srgbClr val="1C1C1C"/>
                </a:solidFill>
              </a:rPr>
              <a:t>, x</a:t>
            </a:r>
            <a:r>
              <a:rPr lang="en-US" altLang="zh-CN" sz="2400" baseline="-25000" dirty="0">
                <a:solidFill>
                  <a:srgbClr val="1C1C1C"/>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1C1C1C"/>
                </a:solidFill>
              </a:rPr>
              <a:t>n</a:t>
            </a:r>
            <a:r>
              <a:rPr lang="en-US" altLang="zh-CN" sz="2400" dirty="0">
                <a:solidFill>
                  <a:srgbClr val="1C1C1C"/>
                </a:solidFill>
              </a:rPr>
              <a:t>}={</a:t>
            </a:r>
            <a:r>
              <a:rPr lang="en-US" altLang="zh-CN" sz="2400" dirty="0">
                <a:solidFill>
                  <a:srgbClr val="FF0000"/>
                </a:solidFill>
              </a:rPr>
              <a:t>0</a:t>
            </a:r>
            <a:r>
              <a:rPr lang="en-US" altLang="zh-CN" sz="2400" dirty="0">
                <a:solidFill>
                  <a:srgbClr val="1C1C1C"/>
                </a:solidFill>
              </a:rPr>
              <a:t>, </a:t>
            </a:r>
            <a:r>
              <a:rPr lang="en-US" altLang="zh-CN" sz="2400" dirty="0">
                <a:solidFill>
                  <a:srgbClr val="000066"/>
                </a:solidFill>
              </a:rPr>
              <a:t>1</a:t>
            </a:r>
            <a:r>
              <a:rPr lang="en-US" altLang="zh-CN" sz="2400" dirty="0">
                <a:solidFill>
                  <a:srgbClr val="1C1C1C"/>
                </a:solidFill>
              </a:rPr>
              <a:t>, 1, 1, 1}</a:t>
            </a:r>
            <a:r>
              <a:rPr lang="zh-CN" altLang="en-US" sz="2400" dirty="0">
                <a:solidFill>
                  <a:srgbClr val="1C1C1C"/>
                </a:solidFill>
              </a:rPr>
              <a:t>，</a:t>
            </a:r>
            <a:r>
              <a:rPr lang="en-US" altLang="zh-CN" sz="2400" i="1" dirty="0">
                <a:solidFill>
                  <a:srgbClr val="1C1C1C"/>
                </a:solidFill>
              </a:rPr>
              <a:t>k</a:t>
            </a:r>
            <a:r>
              <a:rPr lang="en-US" altLang="zh-CN" sz="2400" dirty="0">
                <a:solidFill>
                  <a:srgbClr val="1C1C1C"/>
                </a:solidFill>
              </a:rPr>
              <a:t>=2</a:t>
            </a:r>
            <a:r>
              <a:rPr lang="zh-CN" altLang="en-US" dirty="0">
                <a:solidFill>
                  <a:srgbClr val="1C1C1C"/>
                </a:solidFill>
              </a:rPr>
              <a:t>，改为：</a:t>
            </a:r>
            <a:endParaRPr lang="zh-CN" altLang="en-US" sz="2400" dirty="0">
              <a:solidFill>
                <a:srgbClr val="1C1C1C"/>
              </a:solidFill>
            </a:endParaRPr>
          </a:p>
          <a:p>
            <a:pPr marL="0" indent="0">
              <a:buNone/>
              <a:defRPr/>
            </a:pPr>
            <a:r>
              <a:rPr lang="zh-CN" altLang="en-US" dirty="0">
                <a:solidFill>
                  <a:srgbClr val="1C1C1C"/>
                </a:solidFill>
              </a:rPr>
              <a:t>      </a:t>
            </a:r>
            <a:r>
              <a:rPr lang="zh-CN" altLang="en-US" sz="2400" dirty="0">
                <a:solidFill>
                  <a:srgbClr val="1C1C1C"/>
                </a:solidFill>
              </a:rPr>
              <a:t>                                </a:t>
            </a:r>
            <a:r>
              <a:rPr lang="en-US" altLang="zh-CN" sz="2400" dirty="0">
                <a:solidFill>
                  <a:srgbClr val="1C1C1C"/>
                </a:solidFill>
              </a:rPr>
              <a:t>{y</a:t>
            </a:r>
            <a:r>
              <a:rPr lang="en-US" altLang="zh-CN" sz="2400" baseline="-25000" dirty="0">
                <a:solidFill>
                  <a:srgbClr val="1C1C1C"/>
                </a:solidFill>
              </a:rPr>
              <a:t>1</a:t>
            </a:r>
            <a:r>
              <a:rPr lang="en-US" altLang="zh-CN" sz="2400" dirty="0">
                <a:solidFill>
                  <a:srgbClr val="1C1C1C"/>
                </a:solidFill>
              </a:rPr>
              <a:t>, y</a:t>
            </a:r>
            <a:r>
              <a:rPr lang="en-US" altLang="zh-CN" sz="2400" baseline="-25000" dirty="0">
                <a:solidFill>
                  <a:srgbClr val="1C1C1C"/>
                </a:solidFill>
              </a:rPr>
              <a:t>2</a:t>
            </a:r>
            <a:r>
              <a:rPr lang="en-US" altLang="zh-CN" sz="2400" dirty="0">
                <a:solidFill>
                  <a:srgbClr val="1C1C1C"/>
                </a:solidFill>
              </a:rPr>
              <a:t>, .., </a:t>
            </a:r>
            <a:r>
              <a:rPr lang="en-US" altLang="zh-CN" sz="2400" dirty="0" err="1">
                <a:solidFill>
                  <a:srgbClr val="1C1C1C"/>
                </a:solidFill>
              </a:rPr>
              <a:t>y</a:t>
            </a:r>
            <a:r>
              <a:rPr lang="en-US" altLang="zh-CN" sz="2400" baseline="-25000" dirty="0" err="1">
                <a:solidFill>
                  <a:srgbClr val="1C1C1C"/>
                </a:solidFill>
              </a:rPr>
              <a:t>n</a:t>
            </a:r>
            <a:r>
              <a:rPr lang="en-US" altLang="zh-CN" sz="2400" dirty="0">
                <a:solidFill>
                  <a:srgbClr val="1C1C1C"/>
                </a:solidFill>
              </a:rPr>
              <a:t>}={</a:t>
            </a:r>
            <a:r>
              <a:rPr lang="en-US" altLang="zh-CN" sz="2400" dirty="0">
                <a:solidFill>
                  <a:srgbClr val="000066"/>
                </a:solidFill>
              </a:rPr>
              <a:t>1</a:t>
            </a:r>
            <a:r>
              <a:rPr lang="en-US" altLang="zh-CN" sz="2400" dirty="0">
                <a:solidFill>
                  <a:srgbClr val="1C1C1C"/>
                </a:solidFill>
              </a:rPr>
              <a:t>, </a:t>
            </a:r>
            <a:r>
              <a:rPr lang="en-US" altLang="zh-CN" sz="2400" dirty="0">
                <a:solidFill>
                  <a:srgbClr val="FF0000"/>
                </a:solidFill>
              </a:rPr>
              <a:t>0</a:t>
            </a:r>
            <a:r>
              <a:rPr lang="en-US" altLang="zh-CN" sz="2400" dirty="0">
                <a:solidFill>
                  <a:srgbClr val="1C1C1C"/>
                </a:solidFill>
              </a:rPr>
              <a:t>, 1, 1, 1}</a:t>
            </a:r>
            <a:r>
              <a:rPr lang="zh-CN" altLang="en-US" sz="2400" dirty="0">
                <a:solidFill>
                  <a:srgbClr val="1C1C1C"/>
                </a:solidFill>
              </a:rPr>
              <a:t>，</a:t>
            </a:r>
            <a:r>
              <a:rPr lang="en-US" altLang="zh-CN" sz="2400" i="1" dirty="0">
                <a:solidFill>
                  <a:srgbClr val="1C1C1C"/>
                </a:solidFill>
              </a:rPr>
              <a:t>k</a:t>
            </a:r>
            <a:r>
              <a:rPr lang="en-US" altLang="zh-CN" sz="2400" dirty="0">
                <a:solidFill>
                  <a:srgbClr val="1C1C1C"/>
                </a:solidFill>
              </a:rPr>
              <a:t>=1</a:t>
            </a:r>
            <a:endParaRPr lang="zh-CN" altLang="en-US" sz="2400" dirty="0">
              <a:solidFill>
                <a:srgbClr val="1C1C1C"/>
              </a:solidFill>
            </a:endParaRPr>
          </a:p>
        </p:txBody>
      </p:sp>
      <p:sp>
        <p:nvSpPr>
          <p:cNvPr id="4" name="日期占位符 3">
            <a:extLst>
              <a:ext uri="{FF2B5EF4-FFF2-40B4-BE49-F238E27FC236}">
                <a16:creationId xmlns:a16="http://schemas.microsoft.com/office/drawing/2014/main" id="{A35C3E33-AE54-4CE9-806F-CB558BB93D2E}"/>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B57768E5-5E50-47A9-9F7D-130D7CC4C8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D8540D-019E-4BD9-92F2-A0D3B1D3190E}"/>
              </a:ext>
            </a:extLst>
          </p:cNvPr>
          <p:cNvSpPr>
            <a:spLocks noGrp="1"/>
          </p:cNvSpPr>
          <p:nvPr>
            <p:ph type="sldNum" sz="quarter" idx="12"/>
          </p:nvPr>
        </p:nvSpPr>
        <p:spPr/>
        <p:txBody>
          <a:bodyPr/>
          <a:lstStyle/>
          <a:p>
            <a:fld id="{EEA58A3B-43CE-4AA0-90B5-EB47AFAFEB34}" type="slidenum">
              <a:rPr lang="zh-CN" altLang="en-US" smtClean="0"/>
              <a:pPr/>
              <a:t>43</a:t>
            </a:fld>
            <a:endParaRPr lang="zh-CN" altLang="en-US" dirty="0"/>
          </a:p>
        </p:txBody>
      </p:sp>
    </p:spTree>
    <p:extLst>
      <p:ext uri="{BB962C8B-B14F-4D97-AF65-F5344CB8AC3E}">
        <p14:creationId xmlns:p14="http://schemas.microsoft.com/office/powerpoint/2010/main" val="1394890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FCF60-347D-4F94-BBDE-76E1CDD40AD6}"/>
              </a:ext>
            </a:extLst>
          </p:cNvPr>
          <p:cNvSpPr>
            <a:spLocks noGrp="1"/>
          </p:cNvSpPr>
          <p:nvPr>
            <p:ph type="title"/>
          </p:nvPr>
        </p:nvSpPr>
        <p:spPr/>
        <p:txBody>
          <a:bodyPr/>
          <a:lstStyle/>
          <a:p>
            <a:r>
              <a:rPr lang="zh-CN" altLang="en-US" dirty="0"/>
              <a:t>最优装载问题的贪心选择性质</a:t>
            </a:r>
          </a:p>
        </p:txBody>
      </p:sp>
      <p:sp>
        <p:nvSpPr>
          <p:cNvPr id="3" name="内容占位符 2">
            <a:extLst>
              <a:ext uri="{FF2B5EF4-FFF2-40B4-BE49-F238E27FC236}">
                <a16:creationId xmlns:a16="http://schemas.microsoft.com/office/drawing/2014/main" id="{38AD926F-EDCB-4899-94BA-023C4C73A78A}"/>
              </a:ext>
            </a:extLst>
          </p:cNvPr>
          <p:cNvSpPr>
            <a:spLocks noGrp="1"/>
          </p:cNvSpPr>
          <p:nvPr>
            <p:ph idx="1"/>
          </p:nvPr>
        </p:nvSpPr>
        <p:spPr/>
        <p:txBody>
          <a:bodyPr>
            <a:normAutofit/>
          </a:bodyPr>
          <a:lstStyle/>
          <a:p>
            <a:pPr lvl="1">
              <a:lnSpc>
                <a:spcPct val="140000"/>
              </a:lnSpc>
              <a:defRPr/>
            </a:pPr>
            <a:r>
              <a:rPr lang="zh-CN" altLang="en-US" sz="2600" dirty="0">
                <a:solidFill>
                  <a:srgbClr val="1C1C1C"/>
                </a:solidFill>
              </a:rPr>
              <a:t>新方案仍然满足容量约束条件：</a:t>
            </a:r>
          </a:p>
          <a:p>
            <a:pPr lvl="1"/>
            <a:endParaRPr lang="en-US" altLang="zh-CN" dirty="0"/>
          </a:p>
          <a:p>
            <a:endParaRPr lang="en-US" altLang="zh-CN" dirty="0"/>
          </a:p>
          <a:p>
            <a:pPr lvl="1">
              <a:defRPr/>
            </a:pPr>
            <a:r>
              <a:rPr lang="zh-CN" altLang="en-US" dirty="0">
                <a:solidFill>
                  <a:srgbClr val="1C1C1C"/>
                </a:solidFill>
              </a:rPr>
              <a:t>因此，新方案</a:t>
            </a:r>
            <a:r>
              <a:rPr lang="en-US" altLang="zh-CN" dirty="0">
                <a:solidFill>
                  <a:srgbClr val="1C1C1C"/>
                </a:solidFill>
              </a:rPr>
              <a:t>Y</a:t>
            </a:r>
            <a:r>
              <a:rPr lang="zh-CN" altLang="en-US" dirty="0">
                <a:solidFill>
                  <a:srgbClr val="1C1C1C"/>
                </a:solidFill>
              </a:rPr>
              <a:t>是一个满足贪心策略的</a:t>
            </a:r>
            <a:r>
              <a:rPr lang="zh-CN" altLang="en-US" dirty="0">
                <a:solidFill>
                  <a:srgbClr val="FF0000"/>
                </a:solidFill>
              </a:rPr>
              <a:t>可行解。</a:t>
            </a:r>
            <a:r>
              <a:rPr lang="zh-CN" altLang="en-US" sz="2400" dirty="0">
                <a:solidFill>
                  <a:srgbClr val="FF0000"/>
                </a:solidFill>
              </a:rPr>
              <a:t>需进一步判断装入的集装箱数是否最多？</a:t>
            </a:r>
            <a:endParaRPr lang="en-US" altLang="zh-CN" sz="2400" dirty="0">
              <a:solidFill>
                <a:srgbClr val="FF0000"/>
              </a:solidFill>
            </a:endParaRPr>
          </a:p>
          <a:p>
            <a:pPr lvl="1">
              <a:defRPr/>
            </a:pPr>
            <a:r>
              <a:rPr lang="zh-CN" altLang="en-US" sz="2400" dirty="0">
                <a:solidFill>
                  <a:srgbClr val="1C1C1C"/>
                </a:solidFill>
              </a:rPr>
              <a:t>由于</a:t>
            </a:r>
            <a:endParaRPr lang="en-US" altLang="zh-CN" sz="2400" dirty="0">
              <a:solidFill>
                <a:srgbClr val="1C1C1C"/>
              </a:solidFill>
            </a:endParaRPr>
          </a:p>
          <a:p>
            <a:pPr lvl="1">
              <a:defRPr/>
            </a:pPr>
            <a:endParaRPr lang="en-US" altLang="zh-CN" dirty="0">
              <a:solidFill>
                <a:srgbClr val="1C1C1C"/>
              </a:solidFill>
            </a:endParaRPr>
          </a:p>
          <a:p>
            <a:pPr marL="268287" lvl="1" indent="0">
              <a:buNone/>
              <a:defRPr/>
            </a:pPr>
            <a:r>
              <a:rPr lang="zh-CN" altLang="en-US" sz="2400" dirty="0">
                <a:solidFill>
                  <a:srgbClr val="1C1C1C"/>
                </a:solidFill>
              </a:rPr>
              <a:t>，说明第</a:t>
            </a:r>
            <a:r>
              <a:rPr lang="en-US" altLang="zh-CN" sz="2400" dirty="0">
                <a:solidFill>
                  <a:srgbClr val="1C1C1C"/>
                </a:solidFill>
              </a:rPr>
              <a:t>2</a:t>
            </a:r>
            <a:r>
              <a:rPr lang="zh-CN" altLang="en-US" sz="2400" dirty="0">
                <a:solidFill>
                  <a:srgbClr val="1C1C1C"/>
                </a:solidFill>
              </a:rPr>
              <a:t>个方案</a:t>
            </a:r>
            <a:r>
              <a:rPr lang="en-US" altLang="zh-CN" sz="2400" dirty="0">
                <a:solidFill>
                  <a:srgbClr val="1C1C1C"/>
                </a:solidFill>
              </a:rPr>
              <a:t>Y={y</a:t>
            </a:r>
            <a:r>
              <a:rPr lang="en-US" altLang="zh-CN" sz="2400" baseline="-25000" dirty="0">
                <a:solidFill>
                  <a:srgbClr val="1C1C1C"/>
                </a:solidFill>
              </a:rPr>
              <a:t>1</a:t>
            </a:r>
            <a:r>
              <a:rPr lang="en-US" altLang="zh-CN" sz="2400" dirty="0">
                <a:solidFill>
                  <a:srgbClr val="1C1C1C"/>
                </a:solidFill>
              </a:rPr>
              <a:t>, y</a:t>
            </a:r>
            <a:r>
              <a:rPr lang="en-US" altLang="zh-CN" sz="2400" baseline="-25000" dirty="0">
                <a:solidFill>
                  <a:srgbClr val="1C1C1C"/>
                </a:solidFill>
              </a:rPr>
              <a:t>2</a:t>
            </a:r>
            <a:r>
              <a:rPr lang="en-US" altLang="zh-CN" sz="2400" dirty="0">
                <a:solidFill>
                  <a:srgbClr val="1C1C1C"/>
                </a:solidFill>
              </a:rPr>
              <a:t>, ..,</a:t>
            </a:r>
            <a:r>
              <a:rPr lang="en-US" altLang="zh-CN" sz="2400" dirty="0" err="1">
                <a:solidFill>
                  <a:srgbClr val="1C1C1C"/>
                </a:solidFill>
              </a:rPr>
              <a:t>y</a:t>
            </a:r>
            <a:r>
              <a:rPr lang="en-US" altLang="zh-CN" sz="2400" baseline="-25000" dirty="0" err="1">
                <a:solidFill>
                  <a:srgbClr val="1C1C1C"/>
                </a:solidFill>
              </a:rPr>
              <a:t>k</a:t>
            </a:r>
            <a:r>
              <a:rPr lang="en-US" altLang="zh-CN" sz="2400" dirty="0">
                <a:solidFill>
                  <a:srgbClr val="1C1C1C"/>
                </a:solidFill>
              </a:rPr>
              <a:t>, …, </a:t>
            </a:r>
            <a:r>
              <a:rPr lang="en-US" altLang="zh-CN" sz="2400" dirty="0" err="1">
                <a:solidFill>
                  <a:srgbClr val="1C1C1C"/>
                </a:solidFill>
              </a:rPr>
              <a:t>y</a:t>
            </a:r>
            <a:r>
              <a:rPr lang="en-US" altLang="zh-CN" sz="2400" baseline="-25000" dirty="0" err="1">
                <a:solidFill>
                  <a:srgbClr val="1C1C1C"/>
                </a:solidFill>
              </a:rPr>
              <a:t>n</a:t>
            </a:r>
            <a:r>
              <a:rPr lang="en-US" altLang="zh-CN" sz="2400" dirty="0">
                <a:solidFill>
                  <a:srgbClr val="1C1C1C"/>
                </a:solidFill>
              </a:rPr>
              <a:t>}</a:t>
            </a:r>
            <a:r>
              <a:rPr lang="zh-CN" altLang="en-US" sz="2400" dirty="0">
                <a:solidFill>
                  <a:srgbClr val="1C1C1C"/>
                </a:solidFill>
              </a:rPr>
              <a:t>具有与最优方案</a:t>
            </a:r>
            <a:r>
              <a:rPr lang="en-US" altLang="zh-CN" sz="2400" dirty="0">
                <a:solidFill>
                  <a:srgbClr val="1C1C1C"/>
                </a:solidFill>
              </a:rPr>
              <a:t>X</a:t>
            </a:r>
            <a:r>
              <a:rPr lang="zh-CN" altLang="en-US" sz="2400" dirty="0">
                <a:solidFill>
                  <a:srgbClr val="1C1C1C"/>
                </a:solidFill>
              </a:rPr>
              <a:t>一样的装箱数，所以：</a:t>
            </a:r>
            <a:r>
              <a:rPr lang="zh-CN" altLang="en-US" sz="2400" dirty="0">
                <a:solidFill>
                  <a:srgbClr val="FF0000"/>
                </a:solidFill>
              </a:rPr>
              <a:t>优先将最轻的第</a:t>
            </a:r>
            <a:r>
              <a:rPr lang="en-US" altLang="zh-CN" sz="2400" dirty="0">
                <a:solidFill>
                  <a:srgbClr val="FF0000"/>
                </a:solidFill>
              </a:rPr>
              <a:t>1</a:t>
            </a:r>
            <a:r>
              <a:rPr lang="zh-CN" altLang="en-US" sz="2400" dirty="0">
                <a:solidFill>
                  <a:srgbClr val="FF0000"/>
                </a:solidFill>
              </a:rPr>
              <a:t>个集装箱装入可以使得装载的总箱数最大化！</a:t>
            </a:r>
            <a:endParaRPr lang="en-US" altLang="zh-CN" dirty="0">
              <a:solidFill>
                <a:srgbClr val="1C1C1C"/>
              </a:solidFill>
            </a:endParaRPr>
          </a:p>
          <a:p>
            <a:pPr lvl="1">
              <a:defRPr/>
            </a:pPr>
            <a:r>
              <a:rPr lang="zh-CN" altLang="en-US" sz="2400" dirty="0">
                <a:solidFill>
                  <a:srgbClr val="1C1C1C"/>
                </a:solidFill>
              </a:rPr>
              <a:t>综上所述，</a:t>
            </a:r>
            <a:r>
              <a:rPr lang="en-US" altLang="zh-CN" sz="2400" dirty="0">
                <a:solidFill>
                  <a:srgbClr val="1C1C1C"/>
                </a:solidFill>
              </a:rPr>
              <a:t>Y</a:t>
            </a:r>
            <a:r>
              <a:rPr lang="zh-CN" altLang="en-US" sz="2400" dirty="0">
                <a:solidFill>
                  <a:srgbClr val="1C1C1C"/>
                </a:solidFill>
              </a:rPr>
              <a:t>是一个满足贪心策略的最优解</a:t>
            </a:r>
            <a:endParaRPr lang="zh-CN" altLang="en-US" sz="2400" dirty="0">
              <a:solidFill>
                <a:srgbClr val="1C1C1C"/>
              </a:solidFill>
              <a:effectLst>
                <a:outerShdw blurRad="38100" dist="38100" dir="2700000" algn="tl">
                  <a:srgbClr val="C0C0C0"/>
                </a:outerShdw>
              </a:effectLst>
            </a:endParaRPr>
          </a:p>
          <a:p>
            <a:endParaRPr lang="zh-CN" altLang="en-US" dirty="0"/>
          </a:p>
        </p:txBody>
      </p:sp>
      <p:sp>
        <p:nvSpPr>
          <p:cNvPr id="4" name="日期占位符 3">
            <a:extLst>
              <a:ext uri="{FF2B5EF4-FFF2-40B4-BE49-F238E27FC236}">
                <a16:creationId xmlns:a16="http://schemas.microsoft.com/office/drawing/2014/main" id="{BA30EA94-934C-48CD-BE7A-33864D3FF1C9}"/>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4DCC2D8B-6F8D-45C8-B991-9C76A1E075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FB07B3-FF03-4DB9-880D-F7D0AAFC0C9F}"/>
              </a:ext>
            </a:extLst>
          </p:cNvPr>
          <p:cNvSpPr>
            <a:spLocks noGrp="1"/>
          </p:cNvSpPr>
          <p:nvPr>
            <p:ph type="sldNum" sz="quarter" idx="12"/>
          </p:nvPr>
        </p:nvSpPr>
        <p:spPr/>
        <p:txBody>
          <a:bodyPr/>
          <a:lstStyle/>
          <a:p>
            <a:fld id="{EEA58A3B-43CE-4AA0-90B5-EB47AFAFEB34}" type="slidenum">
              <a:rPr lang="zh-CN" altLang="en-US" smtClean="0"/>
              <a:pPr/>
              <a:t>44</a:t>
            </a:fld>
            <a:endParaRPr lang="zh-CN" altLang="en-US" dirty="0"/>
          </a:p>
        </p:txBody>
      </p:sp>
      <p:graphicFrame>
        <p:nvGraphicFramePr>
          <p:cNvPr id="7" name="Object 7">
            <a:extLst>
              <a:ext uri="{FF2B5EF4-FFF2-40B4-BE49-F238E27FC236}">
                <a16:creationId xmlns:a16="http://schemas.microsoft.com/office/drawing/2014/main" id="{C0E798B2-8E15-474E-A7F5-118B9E52530A}"/>
              </a:ext>
            </a:extLst>
          </p:cNvPr>
          <p:cNvGraphicFramePr>
            <a:graphicFrameLocks noChangeAspect="1"/>
          </p:cNvGraphicFramePr>
          <p:nvPr>
            <p:extLst>
              <p:ext uri="{D42A27DB-BD31-4B8C-83A1-F6EECF244321}">
                <p14:modId xmlns:p14="http://schemas.microsoft.com/office/powerpoint/2010/main" val="283879808"/>
              </p:ext>
            </p:extLst>
          </p:nvPr>
        </p:nvGraphicFramePr>
        <p:xfrm>
          <a:off x="1592848" y="1285943"/>
          <a:ext cx="4618480" cy="822152"/>
        </p:xfrm>
        <a:graphic>
          <a:graphicData uri="http://schemas.openxmlformats.org/presentationml/2006/ole">
            <mc:AlternateContent xmlns:mc="http://schemas.openxmlformats.org/markup-compatibility/2006">
              <mc:Choice xmlns:v="urn:schemas-microsoft-com:vml" Requires="v">
                <p:oleObj spid="_x0000_s3128" name="Equation" r:id="rId3" imgW="2425700" imgH="431800" progId="Equation.DSMT4">
                  <p:embed/>
                </p:oleObj>
              </mc:Choice>
              <mc:Fallback>
                <p:oleObj name="Equation" r:id="rId3" imgW="2425700" imgH="431800" progId="Equation.DSMT4">
                  <p:embed/>
                  <p:pic>
                    <p:nvPicPr>
                      <p:cNvPr id="7" name="Object 7">
                        <a:extLst>
                          <a:ext uri="{FF2B5EF4-FFF2-40B4-BE49-F238E27FC236}">
                            <a16:creationId xmlns:a16="http://schemas.microsoft.com/office/drawing/2014/main" id="{5057B148-4AC0-4758-9860-BAD85E3F4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848" y="1285943"/>
                        <a:ext cx="4618480" cy="822152"/>
                      </a:xfrm>
                      <a:prstGeom prst="rect">
                        <a:avLst/>
                      </a:prstGeom>
                      <a:no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BAEA8BCA-F01B-47DC-B470-78E8D8DA8C50}"/>
              </a:ext>
            </a:extLst>
          </p:cNvPr>
          <p:cNvGraphicFramePr>
            <a:graphicFrameLocks noChangeAspect="1"/>
          </p:cNvGraphicFramePr>
          <p:nvPr>
            <p:extLst>
              <p:ext uri="{D42A27DB-BD31-4B8C-83A1-F6EECF244321}">
                <p14:modId xmlns:p14="http://schemas.microsoft.com/office/powerpoint/2010/main" val="1958247215"/>
              </p:ext>
            </p:extLst>
          </p:nvPr>
        </p:nvGraphicFramePr>
        <p:xfrm>
          <a:off x="1466850" y="3035618"/>
          <a:ext cx="1871663" cy="1008062"/>
        </p:xfrm>
        <a:graphic>
          <a:graphicData uri="http://schemas.openxmlformats.org/presentationml/2006/ole">
            <mc:AlternateContent xmlns:mc="http://schemas.openxmlformats.org/markup-compatibility/2006">
              <mc:Choice xmlns:v="urn:schemas-microsoft-com:vml" Requires="v">
                <p:oleObj spid="_x0000_s3129" name="Equation" r:id="rId5" imgW="799753" imgH="431613" progId="Equation.DSMT4">
                  <p:embed/>
                </p:oleObj>
              </mc:Choice>
              <mc:Fallback>
                <p:oleObj name="Equation" r:id="rId5" imgW="799753" imgH="431613" progId="Equation.DSMT4">
                  <p:embed/>
                  <p:pic>
                    <p:nvPicPr>
                      <p:cNvPr id="4301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850" y="3035618"/>
                        <a:ext cx="1871663"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09032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D8839-EF30-4FC4-AED7-F8571E5E0C11}"/>
              </a:ext>
            </a:extLst>
          </p:cNvPr>
          <p:cNvSpPr>
            <a:spLocks noGrp="1"/>
          </p:cNvSpPr>
          <p:nvPr>
            <p:ph type="title"/>
          </p:nvPr>
        </p:nvSpPr>
        <p:spPr/>
        <p:txBody>
          <a:bodyPr>
            <a:normAutofit/>
          </a:bodyPr>
          <a:lstStyle/>
          <a:p>
            <a:r>
              <a:rPr lang="zh-CN" altLang="en-US" dirty="0"/>
              <a:t>最优装载问题的最优子结构性质</a:t>
            </a:r>
          </a:p>
        </p:txBody>
      </p:sp>
      <p:sp>
        <p:nvSpPr>
          <p:cNvPr id="3" name="内容占位符 2">
            <a:extLst>
              <a:ext uri="{FF2B5EF4-FFF2-40B4-BE49-F238E27FC236}">
                <a16:creationId xmlns:a16="http://schemas.microsoft.com/office/drawing/2014/main" id="{A34432F4-CCD8-42C0-B590-CDC19BC50D74}"/>
              </a:ext>
            </a:extLst>
          </p:cNvPr>
          <p:cNvSpPr>
            <a:spLocks noGrp="1"/>
          </p:cNvSpPr>
          <p:nvPr>
            <p:ph idx="1"/>
          </p:nvPr>
        </p:nvSpPr>
        <p:spPr/>
        <p:txBody>
          <a:bodyPr/>
          <a:lstStyle/>
          <a:p>
            <a:pPr marL="0" indent="0">
              <a:buNone/>
            </a:pPr>
            <a:r>
              <a:rPr lang="zh-CN" altLang="en-US" sz="2400" dirty="0">
                <a:solidFill>
                  <a:srgbClr val="000000"/>
                </a:solidFill>
              </a:rPr>
              <a:t>最优装载问题具有最优子结构性质，证明如下</a:t>
            </a:r>
          </a:p>
          <a:p>
            <a:r>
              <a:rPr lang="zh-CN" altLang="en-US" sz="2400" dirty="0">
                <a:solidFill>
                  <a:srgbClr val="000000"/>
                </a:solidFill>
              </a:rPr>
              <a:t>假设集装箱</a:t>
            </a:r>
            <a:r>
              <a:rPr lang="en-US" altLang="zh-CN" sz="2400" dirty="0">
                <a:solidFill>
                  <a:srgbClr val="000000"/>
                </a:solidFill>
              </a:rPr>
              <a:t>{1,2,…,n}</a:t>
            </a:r>
            <a:r>
              <a:rPr lang="zh-CN" altLang="en-US" sz="2400" dirty="0">
                <a:solidFill>
                  <a:srgbClr val="000000"/>
                </a:solidFill>
              </a:rPr>
              <a:t>已按重量从小到大排序</a:t>
            </a:r>
            <a:endParaRPr lang="en-US" altLang="zh-CN" sz="2400" dirty="0">
              <a:solidFill>
                <a:srgbClr val="000000"/>
              </a:solidFill>
            </a:endParaRPr>
          </a:p>
          <a:p>
            <a:r>
              <a:rPr lang="en-US" altLang="zh-CN" sz="2400" dirty="0">
                <a:solidFill>
                  <a:srgbClr val="1C1C1C"/>
                </a:solidFill>
              </a:rPr>
              <a:t>1. </a:t>
            </a:r>
            <a:r>
              <a:rPr lang="zh-CN" altLang="en-US" sz="2400" dirty="0">
                <a:solidFill>
                  <a:srgbClr val="1C1C1C"/>
                </a:solidFill>
              </a:rPr>
              <a:t>原问题：待装集装箱为</a:t>
            </a:r>
            <a:r>
              <a:rPr lang="en-US" altLang="zh-CN" sz="2400" dirty="0">
                <a:solidFill>
                  <a:srgbClr val="000000"/>
                </a:solidFill>
              </a:rPr>
              <a:t>{1,2,…, n}</a:t>
            </a:r>
            <a:r>
              <a:rPr lang="zh-CN" altLang="en-US" sz="2400" dirty="0">
                <a:solidFill>
                  <a:srgbClr val="000000"/>
                </a:solidFill>
              </a:rPr>
              <a:t>、容量为</a:t>
            </a:r>
            <a:r>
              <a:rPr lang="en-US" altLang="zh-CN" sz="2400" dirty="0">
                <a:solidFill>
                  <a:srgbClr val="000000"/>
                </a:solidFill>
              </a:rPr>
              <a:t>C</a:t>
            </a:r>
            <a:r>
              <a:rPr lang="zh-CN" altLang="en-US" sz="2400" dirty="0">
                <a:solidFill>
                  <a:srgbClr val="000000"/>
                </a:solidFill>
              </a:rPr>
              <a:t>，</a:t>
            </a:r>
            <a:endParaRPr lang="en-US" altLang="zh-CN" sz="2400" dirty="0">
              <a:solidFill>
                <a:srgbClr val="000000"/>
              </a:solidFill>
            </a:endParaRPr>
          </a:p>
          <a:p>
            <a:pPr marL="0" indent="0">
              <a:buNone/>
            </a:pPr>
            <a:r>
              <a:rPr lang="en-US" altLang="zh-CN" dirty="0">
                <a:solidFill>
                  <a:srgbClr val="000000"/>
                </a:solidFill>
              </a:rPr>
              <a:t>       </a:t>
            </a:r>
            <a:r>
              <a:rPr lang="en-US" altLang="zh-CN" sz="2400" dirty="0">
                <a:solidFill>
                  <a:srgbClr val="1C1C1C"/>
                </a:solidFill>
              </a:rPr>
              <a:t>{x</a:t>
            </a:r>
            <a:r>
              <a:rPr lang="en-US" altLang="zh-CN" sz="2400" baseline="-25000" dirty="0">
                <a:solidFill>
                  <a:srgbClr val="000000"/>
                </a:solidFill>
              </a:rPr>
              <a:t>1</a:t>
            </a:r>
            <a:r>
              <a:rPr lang="en-US" altLang="zh-CN" sz="2400" dirty="0">
                <a:solidFill>
                  <a:srgbClr val="1C1C1C"/>
                </a:solidFill>
              </a:rPr>
              <a:t>, x</a:t>
            </a:r>
            <a:r>
              <a:rPr lang="en-US" altLang="zh-CN" sz="2400" baseline="-25000" dirty="0">
                <a:solidFill>
                  <a:srgbClr val="000000"/>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000000"/>
                </a:solidFill>
              </a:rPr>
              <a:t>n</a:t>
            </a:r>
            <a:r>
              <a:rPr lang="en-US" altLang="zh-CN" sz="2400" dirty="0">
                <a:solidFill>
                  <a:srgbClr val="1C1C1C"/>
                </a:solidFill>
              </a:rPr>
              <a:t>}</a:t>
            </a:r>
            <a:r>
              <a:rPr lang="zh-CN" altLang="en-US" sz="2400" dirty="0">
                <a:solidFill>
                  <a:srgbClr val="1C1C1C"/>
                </a:solidFill>
              </a:rPr>
              <a:t>是其</a:t>
            </a:r>
            <a:r>
              <a:rPr lang="zh-CN" altLang="en-US" sz="2400" dirty="0">
                <a:solidFill>
                  <a:srgbClr val="000000"/>
                </a:solidFill>
              </a:rPr>
              <a:t>满足贪心策略的</a:t>
            </a:r>
            <a:r>
              <a:rPr lang="en-US" altLang="zh-CN" sz="2400" dirty="0">
                <a:solidFill>
                  <a:srgbClr val="000000"/>
                </a:solidFill>
              </a:rPr>
              <a:t>1</a:t>
            </a:r>
            <a:r>
              <a:rPr lang="zh-CN" altLang="en-US" sz="2400" dirty="0">
                <a:solidFill>
                  <a:srgbClr val="000000"/>
                </a:solidFill>
              </a:rPr>
              <a:t>个最优解</a:t>
            </a:r>
            <a:r>
              <a:rPr lang="en-US" altLang="zh-CN" sz="2400" dirty="0">
                <a:solidFill>
                  <a:srgbClr val="000000"/>
                </a:solidFill>
              </a:rPr>
              <a:t>, </a:t>
            </a:r>
            <a:r>
              <a:rPr lang="zh-CN" altLang="en-US" sz="2400" dirty="0">
                <a:solidFill>
                  <a:srgbClr val="000000"/>
                </a:solidFill>
              </a:rPr>
              <a:t>且</a:t>
            </a:r>
            <a:r>
              <a:rPr lang="en-US" altLang="zh-CN" sz="2400" dirty="0">
                <a:solidFill>
                  <a:srgbClr val="000000"/>
                </a:solidFill>
              </a:rPr>
              <a:t>x</a:t>
            </a:r>
            <a:r>
              <a:rPr lang="en-US" altLang="zh-CN" sz="2400" baseline="-25000" dirty="0">
                <a:solidFill>
                  <a:srgbClr val="000000"/>
                </a:solidFill>
              </a:rPr>
              <a:t>1</a:t>
            </a:r>
            <a:r>
              <a:rPr lang="en-US" altLang="zh-CN" sz="2400" dirty="0">
                <a:solidFill>
                  <a:srgbClr val="000000"/>
                </a:solidFill>
              </a:rPr>
              <a:t>=1</a:t>
            </a:r>
            <a:r>
              <a:rPr lang="zh-CN" altLang="en-US" sz="2400" dirty="0">
                <a:solidFill>
                  <a:srgbClr val="000000"/>
                </a:solidFill>
              </a:rPr>
              <a:t> </a:t>
            </a:r>
            <a:endParaRPr lang="en-US" altLang="zh-CN" dirty="0">
              <a:solidFill>
                <a:srgbClr val="000000"/>
              </a:solidFill>
            </a:endParaRPr>
          </a:p>
          <a:p>
            <a:pPr lvl="1"/>
            <a:r>
              <a:rPr lang="en-US" altLang="zh-CN" dirty="0">
                <a:solidFill>
                  <a:srgbClr val="000000"/>
                </a:solidFill>
              </a:rPr>
              <a:t>e.g. </a:t>
            </a:r>
            <a:r>
              <a:rPr lang="en-US" altLang="zh-CN" dirty="0">
                <a:solidFill>
                  <a:srgbClr val="1C1C1C"/>
                </a:solidFill>
              </a:rPr>
              <a:t>{x</a:t>
            </a:r>
            <a:r>
              <a:rPr lang="en-US" altLang="zh-CN" baseline="-25000" dirty="0">
                <a:solidFill>
                  <a:srgbClr val="000000"/>
                </a:solidFill>
              </a:rPr>
              <a:t>1</a:t>
            </a:r>
            <a:r>
              <a:rPr lang="en-US" altLang="zh-CN" dirty="0">
                <a:solidFill>
                  <a:srgbClr val="1C1C1C"/>
                </a:solidFill>
              </a:rPr>
              <a:t>, x</a:t>
            </a:r>
            <a:r>
              <a:rPr lang="en-US" altLang="zh-CN" baseline="-25000" dirty="0">
                <a:solidFill>
                  <a:srgbClr val="000000"/>
                </a:solidFill>
              </a:rPr>
              <a:t>2</a:t>
            </a:r>
            <a:r>
              <a:rPr lang="en-US" altLang="zh-CN" dirty="0">
                <a:solidFill>
                  <a:srgbClr val="1C1C1C"/>
                </a:solidFill>
              </a:rPr>
              <a:t>, .., </a:t>
            </a:r>
            <a:r>
              <a:rPr lang="en-US" altLang="zh-CN" dirty="0" err="1">
                <a:solidFill>
                  <a:srgbClr val="1C1C1C"/>
                </a:solidFill>
              </a:rPr>
              <a:t>x</a:t>
            </a:r>
            <a:r>
              <a:rPr lang="en-US" altLang="zh-CN" baseline="-25000" dirty="0" err="1">
                <a:solidFill>
                  <a:srgbClr val="000000"/>
                </a:solidFill>
              </a:rPr>
              <a:t>n</a:t>
            </a:r>
            <a:r>
              <a:rPr lang="en-US" altLang="zh-CN" dirty="0">
                <a:solidFill>
                  <a:srgbClr val="1C1C1C"/>
                </a:solidFill>
              </a:rPr>
              <a:t>}={</a:t>
            </a:r>
            <a:r>
              <a:rPr lang="en-US" altLang="zh-CN" dirty="0">
                <a:solidFill>
                  <a:srgbClr val="FF0000"/>
                </a:solidFill>
              </a:rPr>
              <a:t>1</a:t>
            </a:r>
            <a:r>
              <a:rPr lang="en-US" altLang="zh-CN" dirty="0">
                <a:solidFill>
                  <a:srgbClr val="1C1C1C"/>
                </a:solidFill>
              </a:rPr>
              <a:t>, </a:t>
            </a:r>
            <a:r>
              <a:rPr lang="en-US" altLang="zh-CN" dirty="0">
                <a:solidFill>
                  <a:srgbClr val="000066"/>
                </a:solidFill>
              </a:rPr>
              <a:t>0</a:t>
            </a:r>
            <a:r>
              <a:rPr lang="en-US" altLang="zh-CN" dirty="0">
                <a:solidFill>
                  <a:srgbClr val="1C1C1C"/>
                </a:solidFill>
              </a:rPr>
              <a:t>, 1, 1, 1}</a:t>
            </a:r>
            <a:r>
              <a:rPr lang="zh-CN" altLang="en-US" dirty="0">
                <a:solidFill>
                  <a:srgbClr val="1C1C1C"/>
                </a:solidFill>
              </a:rPr>
              <a:t>，</a:t>
            </a:r>
            <a:r>
              <a:rPr lang="en-US" altLang="zh-CN" i="1" dirty="0">
                <a:solidFill>
                  <a:srgbClr val="1C1C1C"/>
                </a:solidFill>
              </a:rPr>
              <a:t>k</a:t>
            </a:r>
            <a:r>
              <a:rPr lang="en-US" altLang="zh-CN" dirty="0">
                <a:solidFill>
                  <a:srgbClr val="1C1C1C"/>
                </a:solidFill>
              </a:rPr>
              <a:t>=1</a:t>
            </a:r>
            <a:endParaRPr lang="zh-CN" altLang="en-US" dirty="0">
              <a:solidFill>
                <a:srgbClr val="000000"/>
              </a:solidFill>
            </a:endParaRPr>
          </a:p>
          <a:p>
            <a:pPr>
              <a:defRPr/>
            </a:pPr>
            <a:r>
              <a:rPr lang="en-US" altLang="zh-CN" sz="2400" dirty="0">
                <a:solidFill>
                  <a:srgbClr val="000000"/>
                </a:solidFill>
              </a:rPr>
              <a:t>2. </a:t>
            </a:r>
            <a:r>
              <a:rPr lang="zh-CN" altLang="en-US" sz="2400" dirty="0">
                <a:solidFill>
                  <a:srgbClr val="000000"/>
                </a:solidFill>
              </a:rPr>
              <a:t>则对子问题：待装集装箱为</a:t>
            </a:r>
            <a:r>
              <a:rPr lang="en-US" altLang="zh-CN" sz="2400" dirty="0">
                <a:solidFill>
                  <a:srgbClr val="000000"/>
                </a:solidFill>
              </a:rPr>
              <a:t>{2,…,n}</a:t>
            </a:r>
            <a:r>
              <a:rPr lang="zh-CN" altLang="en-US" sz="2400" dirty="0">
                <a:solidFill>
                  <a:srgbClr val="000000"/>
                </a:solidFill>
              </a:rPr>
              <a:t>、容量为</a:t>
            </a:r>
            <a:r>
              <a:rPr lang="en-US" altLang="zh-CN" sz="2400" dirty="0">
                <a:solidFill>
                  <a:srgbClr val="000000"/>
                </a:solidFill>
              </a:rPr>
              <a:t>C-w</a:t>
            </a:r>
            <a:r>
              <a:rPr lang="en-US" altLang="zh-CN" sz="2400" baseline="-25000" dirty="0">
                <a:solidFill>
                  <a:srgbClr val="000000"/>
                </a:solidFill>
              </a:rPr>
              <a:t>1</a:t>
            </a:r>
            <a:r>
              <a:rPr lang="zh-CN" altLang="en-US" sz="2400" dirty="0">
                <a:solidFill>
                  <a:srgbClr val="000000"/>
                </a:solidFill>
              </a:rPr>
              <a:t>，</a:t>
            </a:r>
            <a:endParaRPr lang="en-US" altLang="zh-CN" sz="2400" dirty="0">
              <a:solidFill>
                <a:srgbClr val="000000"/>
              </a:solidFill>
            </a:endParaRPr>
          </a:p>
          <a:p>
            <a:pPr marL="0" indent="0">
              <a:buNone/>
              <a:defRPr/>
            </a:pPr>
            <a:r>
              <a:rPr lang="en-US" altLang="zh-CN" dirty="0">
                <a:solidFill>
                  <a:srgbClr val="000000"/>
                </a:solidFill>
              </a:rPr>
              <a:t>       </a:t>
            </a:r>
            <a:r>
              <a:rPr lang="en-US" altLang="zh-CN" sz="2400" dirty="0">
                <a:solidFill>
                  <a:srgbClr val="1C1C1C"/>
                </a:solidFill>
              </a:rPr>
              <a:t>{x</a:t>
            </a:r>
            <a:r>
              <a:rPr lang="en-US" altLang="zh-CN" sz="2400" baseline="-25000" dirty="0">
                <a:solidFill>
                  <a:srgbClr val="000000"/>
                </a:solidFill>
              </a:rPr>
              <a:t>2</a:t>
            </a:r>
            <a:r>
              <a:rPr lang="en-US" altLang="zh-CN" sz="2400" dirty="0">
                <a:solidFill>
                  <a:srgbClr val="1C1C1C"/>
                </a:solidFill>
              </a:rPr>
              <a:t>, .., </a:t>
            </a:r>
            <a:r>
              <a:rPr lang="en-US" altLang="zh-CN" sz="2400" dirty="0" err="1">
                <a:solidFill>
                  <a:srgbClr val="1C1C1C"/>
                </a:solidFill>
              </a:rPr>
              <a:t>x</a:t>
            </a:r>
            <a:r>
              <a:rPr lang="en-US" altLang="zh-CN" sz="2400" baseline="-25000" dirty="0" err="1">
                <a:solidFill>
                  <a:srgbClr val="000000"/>
                </a:solidFill>
              </a:rPr>
              <a:t>n</a:t>
            </a:r>
            <a:r>
              <a:rPr lang="en-US" altLang="zh-CN" sz="2400" dirty="0">
                <a:solidFill>
                  <a:srgbClr val="1C1C1C"/>
                </a:solidFill>
              </a:rPr>
              <a:t>}</a:t>
            </a:r>
            <a:r>
              <a:rPr lang="zh-CN" altLang="en-US" sz="2400" dirty="0">
                <a:solidFill>
                  <a:srgbClr val="1C1C1C"/>
                </a:solidFill>
              </a:rPr>
              <a:t>是</a:t>
            </a:r>
            <a:r>
              <a:rPr lang="zh-CN" altLang="en-US" sz="2400" dirty="0">
                <a:solidFill>
                  <a:srgbClr val="000000"/>
                </a:solidFill>
              </a:rPr>
              <a:t>一个最优解</a:t>
            </a:r>
            <a:r>
              <a:rPr lang="en-US" altLang="zh-CN" sz="2400" dirty="0">
                <a:solidFill>
                  <a:srgbClr val="000000"/>
                </a:solidFill>
              </a:rPr>
              <a:t>,</a:t>
            </a:r>
          </a:p>
          <a:p>
            <a:pPr lvl="1">
              <a:defRPr/>
            </a:pPr>
            <a:r>
              <a:rPr lang="en-US" altLang="zh-CN" dirty="0">
                <a:solidFill>
                  <a:srgbClr val="000000"/>
                </a:solidFill>
              </a:rPr>
              <a:t>e.g. </a:t>
            </a:r>
            <a:r>
              <a:rPr lang="en-US" altLang="zh-CN" dirty="0">
                <a:solidFill>
                  <a:srgbClr val="1C1C1C"/>
                </a:solidFill>
              </a:rPr>
              <a:t>{x</a:t>
            </a:r>
            <a:r>
              <a:rPr lang="en-US" altLang="zh-CN" baseline="-25000" dirty="0">
                <a:solidFill>
                  <a:srgbClr val="000000"/>
                </a:solidFill>
              </a:rPr>
              <a:t>2</a:t>
            </a:r>
            <a:r>
              <a:rPr lang="en-US" altLang="zh-CN" dirty="0">
                <a:solidFill>
                  <a:srgbClr val="1C1C1C"/>
                </a:solidFill>
              </a:rPr>
              <a:t>, .., </a:t>
            </a:r>
            <a:r>
              <a:rPr lang="en-US" altLang="zh-CN" dirty="0" err="1">
                <a:solidFill>
                  <a:srgbClr val="1C1C1C"/>
                </a:solidFill>
              </a:rPr>
              <a:t>x</a:t>
            </a:r>
            <a:r>
              <a:rPr lang="en-US" altLang="zh-CN" baseline="-25000" dirty="0" err="1">
                <a:solidFill>
                  <a:srgbClr val="000000"/>
                </a:solidFill>
              </a:rPr>
              <a:t>n</a:t>
            </a:r>
            <a:r>
              <a:rPr lang="en-US" altLang="zh-CN" dirty="0">
                <a:solidFill>
                  <a:srgbClr val="1C1C1C"/>
                </a:solidFill>
              </a:rPr>
              <a:t>}={</a:t>
            </a:r>
            <a:r>
              <a:rPr lang="en-US" altLang="zh-CN" dirty="0">
                <a:solidFill>
                  <a:srgbClr val="000066"/>
                </a:solidFill>
              </a:rPr>
              <a:t>0</a:t>
            </a:r>
            <a:r>
              <a:rPr lang="en-US" altLang="zh-CN" dirty="0">
                <a:solidFill>
                  <a:srgbClr val="1C1C1C"/>
                </a:solidFill>
              </a:rPr>
              <a:t>, 1, 1, 1}</a:t>
            </a:r>
            <a:endParaRPr lang="en-US" altLang="zh-CN" dirty="0">
              <a:solidFill>
                <a:srgbClr val="000000"/>
              </a:solidFill>
            </a:endParaRPr>
          </a:p>
          <a:p>
            <a:pPr eaLnBrk="1" hangingPunct="1">
              <a:lnSpc>
                <a:spcPct val="90000"/>
              </a:lnSpc>
              <a:buFontTx/>
              <a:buNone/>
              <a:defRPr/>
            </a:pPr>
            <a:r>
              <a:rPr lang="zh-CN" altLang="en-US" sz="2400" dirty="0">
                <a:solidFill>
                  <a:srgbClr val="000000"/>
                </a:solidFill>
              </a:rPr>
              <a:t>		</a:t>
            </a:r>
            <a:endParaRPr lang="zh-CN" altLang="en-US" dirty="0"/>
          </a:p>
        </p:txBody>
      </p:sp>
      <p:sp>
        <p:nvSpPr>
          <p:cNvPr id="4" name="日期占位符 3">
            <a:extLst>
              <a:ext uri="{FF2B5EF4-FFF2-40B4-BE49-F238E27FC236}">
                <a16:creationId xmlns:a16="http://schemas.microsoft.com/office/drawing/2014/main" id="{4DEBC2E5-5919-421D-BA7C-80B26C625472}"/>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95C83C01-AA46-4646-B6F1-83FD2CD95B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46F8ED-B568-4716-B55F-BC27858C7648}"/>
              </a:ext>
            </a:extLst>
          </p:cNvPr>
          <p:cNvSpPr>
            <a:spLocks noGrp="1"/>
          </p:cNvSpPr>
          <p:nvPr>
            <p:ph type="sldNum" sz="quarter" idx="12"/>
          </p:nvPr>
        </p:nvSpPr>
        <p:spPr/>
        <p:txBody>
          <a:bodyPr/>
          <a:lstStyle/>
          <a:p>
            <a:fld id="{EEA58A3B-43CE-4AA0-90B5-EB47AFAFEB34}" type="slidenum">
              <a:rPr lang="zh-CN" altLang="en-US" smtClean="0"/>
              <a:pPr/>
              <a:t>45</a:t>
            </a:fld>
            <a:endParaRPr lang="zh-CN" altLang="en-US" dirty="0"/>
          </a:p>
        </p:txBody>
      </p:sp>
      <p:sp>
        <p:nvSpPr>
          <p:cNvPr id="7" name="TextBox 1">
            <a:extLst>
              <a:ext uri="{FF2B5EF4-FFF2-40B4-BE49-F238E27FC236}">
                <a16:creationId xmlns:a16="http://schemas.microsoft.com/office/drawing/2014/main" id="{1A8C1BB6-39BE-43CB-90CF-8BDF7D775E8B}"/>
              </a:ext>
            </a:extLst>
          </p:cNvPr>
          <p:cNvSpPr txBox="1">
            <a:spLocks noChangeArrowheads="1"/>
          </p:cNvSpPr>
          <p:nvPr/>
        </p:nvSpPr>
        <p:spPr bwMode="auto">
          <a:xfrm>
            <a:off x="4374617" y="3778618"/>
            <a:ext cx="2659229" cy="646331"/>
          </a:xfrm>
          <a:prstGeom prst="rect">
            <a:avLst/>
          </a:prstGeom>
          <a:solidFill>
            <a:srgbClr val="FFFF00"/>
          </a:solidFill>
          <a:ln>
            <a:noFill/>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拿掉第</a:t>
            </a:r>
            <a:r>
              <a:rPr lang="en-US" altLang="zh-CN" dirty="0">
                <a:latin typeface="+mn-lt"/>
                <a:ea typeface="微软雅黑 Light" panose="020B0502040204020203" pitchFamily="34" charset="-122"/>
              </a:rPr>
              <a:t>1</a:t>
            </a:r>
            <a:r>
              <a:rPr lang="zh-CN" altLang="en-US" dirty="0">
                <a:latin typeface="+mn-lt"/>
                <a:ea typeface="微软雅黑 Light" panose="020B0502040204020203" pitchFamily="34" charset="-122"/>
              </a:rPr>
              <a:t>个集装箱，</a:t>
            </a:r>
            <a:endParaRPr lang="en-US" altLang="zh-CN" dirty="0">
              <a:latin typeface="+mn-lt"/>
              <a:ea typeface="微软雅黑 Light" panose="020B0502040204020203" pitchFamily="34" charset="-122"/>
            </a:endParaRPr>
          </a:p>
          <a:p>
            <a:pPr eaLnBrk="1" hangingPunct="1"/>
            <a:r>
              <a:rPr lang="zh-CN" altLang="en-US" dirty="0">
                <a:latin typeface="+mn-lt"/>
                <a:ea typeface="微软雅黑 Light" panose="020B0502040204020203" pitchFamily="34" charset="-122"/>
              </a:rPr>
              <a:t>从容量</a:t>
            </a:r>
            <a:r>
              <a:rPr lang="en-US" altLang="zh-CN" dirty="0">
                <a:latin typeface="+mn-lt"/>
                <a:ea typeface="微软雅黑 Light" panose="020B0502040204020203" pitchFamily="34" charset="-122"/>
              </a:rPr>
              <a:t>C</a:t>
            </a:r>
            <a:r>
              <a:rPr lang="zh-CN" altLang="en-US" dirty="0">
                <a:latin typeface="+mn-lt"/>
                <a:ea typeface="微软雅黑 Light" panose="020B0502040204020203" pitchFamily="34" charset="-122"/>
              </a:rPr>
              <a:t>中减去其重量</a:t>
            </a:r>
            <a:r>
              <a:rPr lang="en-US" altLang="zh-CN" dirty="0">
                <a:latin typeface="+mn-lt"/>
                <a:ea typeface="微软雅黑 Light" panose="020B0502040204020203" pitchFamily="34" charset="-122"/>
              </a:rPr>
              <a:t>w</a:t>
            </a:r>
            <a:r>
              <a:rPr lang="en-US" altLang="zh-CN" baseline="-25000" dirty="0">
                <a:latin typeface="+mn-lt"/>
                <a:ea typeface="微软雅黑 Light" panose="020B0502040204020203" pitchFamily="34" charset="-122"/>
              </a:rPr>
              <a:t>1</a:t>
            </a:r>
            <a:endParaRPr lang="zh-CN" altLang="en-US" dirty="0">
              <a:latin typeface="+mn-lt"/>
              <a:ea typeface="微软雅黑 Light" panose="020B0502040204020203" pitchFamily="34" charset="-122"/>
            </a:endParaRPr>
          </a:p>
        </p:txBody>
      </p:sp>
    </p:spTree>
    <p:extLst>
      <p:ext uri="{BB962C8B-B14F-4D97-AF65-F5344CB8AC3E}">
        <p14:creationId xmlns:p14="http://schemas.microsoft.com/office/powerpoint/2010/main" val="3877732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04221-DF1E-4D3C-8F7F-E43A0A7F7AE2}"/>
              </a:ext>
            </a:extLst>
          </p:cNvPr>
          <p:cNvSpPr>
            <a:spLocks noGrp="1"/>
          </p:cNvSpPr>
          <p:nvPr>
            <p:ph type="title"/>
          </p:nvPr>
        </p:nvSpPr>
        <p:spPr/>
        <p:txBody>
          <a:bodyPr/>
          <a:lstStyle/>
          <a:p>
            <a:r>
              <a:rPr lang="zh-CN" altLang="en-US" dirty="0"/>
              <a:t>最优装载问题的最优子结构性质</a:t>
            </a:r>
          </a:p>
        </p:txBody>
      </p:sp>
      <p:sp>
        <p:nvSpPr>
          <p:cNvPr id="4" name="日期占位符 3">
            <a:extLst>
              <a:ext uri="{FF2B5EF4-FFF2-40B4-BE49-F238E27FC236}">
                <a16:creationId xmlns:a16="http://schemas.microsoft.com/office/drawing/2014/main" id="{CE9F9149-5A9A-4C33-8879-95A8C5847967}"/>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155C3EDF-F9C7-4EB8-BF61-C267E093DF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1AD450-93DC-41BC-8DD2-42B8555A68A0}"/>
              </a:ext>
            </a:extLst>
          </p:cNvPr>
          <p:cNvSpPr>
            <a:spLocks noGrp="1"/>
          </p:cNvSpPr>
          <p:nvPr>
            <p:ph type="sldNum" sz="quarter" idx="12"/>
          </p:nvPr>
        </p:nvSpPr>
        <p:spPr/>
        <p:txBody>
          <a:bodyPr/>
          <a:lstStyle/>
          <a:p>
            <a:fld id="{EEA58A3B-43CE-4AA0-90B5-EB47AFAFEB34}" type="slidenum">
              <a:rPr lang="zh-CN" altLang="en-US" smtClean="0"/>
              <a:pPr/>
              <a:t>46</a:t>
            </a:fld>
            <a:endParaRPr lang="zh-CN" altLang="en-US" dirty="0"/>
          </a:p>
        </p:txBody>
      </p:sp>
      <p:sp>
        <p:nvSpPr>
          <p:cNvPr id="7" name="Text Box 2">
            <a:extLst>
              <a:ext uri="{FF2B5EF4-FFF2-40B4-BE49-F238E27FC236}">
                <a16:creationId xmlns:a16="http://schemas.microsoft.com/office/drawing/2014/main" id="{5CF42004-B629-44D8-8DB1-642CBDC36A25}"/>
              </a:ext>
            </a:extLst>
          </p:cNvPr>
          <p:cNvSpPr txBox="1">
            <a:spLocks noChangeArrowheads="1"/>
          </p:cNvSpPr>
          <p:nvPr/>
        </p:nvSpPr>
        <p:spPr bwMode="auto">
          <a:xfrm>
            <a:off x="1601055" y="1048397"/>
            <a:ext cx="4357283" cy="830997"/>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原问题：</a:t>
            </a:r>
            <a:r>
              <a:rPr lang="en-US" altLang="zh-CN" sz="2400">
                <a:latin typeface="+mn-lt"/>
                <a:ea typeface="微软雅黑 Light" panose="020B0502040204020203" pitchFamily="34" charset="-122"/>
              </a:rPr>
              <a:t>n</a:t>
            </a:r>
            <a:r>
              <a:rPr lang="zh-CN" altLang="en-US" sz="2400">
                <a:latin typeface="+mn-lt"/>
                <a:ea typeface="微软雅黑 Light" panose="020B0502040204020203" pitchFamily="34" charset="-122"/>
              </a:rPr>
              <a:t>个集装箱</a:t>
            </a:r>
            <a:r>
              <a:rPr lang="en-US" altLang="zh-CN" sz="2400">
                <a:latin typeface="+mn-lt"/>
                <a:ea typeface="微软雅黑 Light" panose="020B0502040204020203" pitchFamily="34" charset="-122"/>
              </a:rPr>
              <a:t>{1, 2, 3, …,n}</a:t>
            </a:r>
          </a:p>
          <a:p>
            <a:pPr eaLnBrk="1" hangingPunct="1"/>
            <a:r>
              <a:rPr lang="en-US" altLang="zh-CN" sz="2400">
                <a:latin typeface="+mn-lt"/>
                <a:ea typeface="微软雅黑 Light" panose="020B0502040204020203" pitchFamily="34" charset="-122"/>
              </a:rPr>
              <a:t>               </a:t>
            </a:r>
            <a:r>
              <a:rPr lang="zh-CN" altLang="en-US" sz="2400">
                <a:latin typeface="+mn-lt"/>
                <a:ea typeface="微软雅黑 Light" panose="020B0502040204020203" pitchFamily="34" charset="-122"/>
              </a:rPr>
              <a:t>容量</a:t>
            </a:r>
            <a:r>
              <a:rPr lang="en-US" altLang="zh-CN" sz="2400">
                <a:latin typeface="+mn-lt"/>
                <a:ea typeface="微软雅黑 Light" panose="020B0502040204020203" pitchFamily="34" charset="-122"/>
              </a:rPr>
              <a:t>C</a:t>
            </a:r>
          </a:p>
        </p:txBody>
      </p:sp>
      <p:sp>
        <p:nvSpPr>
          <p:cNvPr id="8" name="Line 3">
            <a:extLst>
              <a:ext uri="{FF2B5EF4-FFF2-40B4-BE49-F238E27FC236}">
                <a16:creationId xmlns:a16="http://schemas.microsoft.com/office/drawing/2014/main" id="{008A23DB-0B6B-420D-924F-F45BF6050B75}"/>
              </a:ext>
            </a:extLst>
          </p:cNvPr>
          <p:cNvSpPr>
            <a:spLocks noChangeShapeType="1"/>
          </p:cNvSpPr>
          <p:nvPr/>
        </p:nvSpPr>
        <p:spPr bwMode="auto">
          <a:xfrm flipH="1">
            <a:off x="1313717" y="1943747"/>
            <a:ext cx="1655763" cy="16557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9" name="Line 4">
            <a:extLst>
              <a:ext uri="{FF2B5EF4-FFF2-40B4-BE49-F238E27FC236}">
                <a16:creationId xmlns:a16="http://schemas.microsoft.com/office/drawing/2014/main" id="{059874DA-87F4-4A55-AC4B-BA814BCCDA3A}"/>
              </a:ext>
            </a:extLst>
          </p:cNvPr>
          <p:cNvSpPr>
            <a:spLocks noChangeShapeType="1"/>
          </p:cNvSpPr>
          <p:nvPr/>
        </p:nvSpPr>
        <p:spPr bwMode="auto">
          <a:xfrm>
            <a:off x="4747480" y="1878659"/>
            <a:ext cx="1465262" cy="17208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0" name="Text Box 5">
            <a:extLst>
              <a:ext uri="{FF2B5EF4-FFF2-40B4-BE49-F238E27FC236}">
                <a16:creationId xmlns:a16="http://schemas.microsoft.com/office/drawing/2014/main" id="{56531EF7-F976-4E82-AB80-EFFB9AD76526}"/>
              </a:ext>
            </a:extLst>
          </p:cNvPr>
          <p:cNvSpPr txBox="1">
            <a:spLocks noChangeArrowheads="1"/>
          </p:cNvSpPr>
          <p:nvPr/>
        </p:nvSpPr>
        <p:spPr bwMode="auto">
          <a:xfrm>
            <a:off x="3761642" y="3599509"/>
            <a:ext cx="4461478" cy="830997"/>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子问题</a:t>
            </a:r>
            <a:r>
              <a:rPr lang="en-US" altLang="zh-CN" sz="2400">
                <a:latin typeface="+mn-lt"/>
                <a:ea typeface="微软雅黑 Light" panose="020B0502040204020203" pitchFamily="34" charset="-122"/>
              </a:rPr>
              <a:t>2</a:t>
            </a:r>
            <a:r>
              <a:rPr lang="zh-CN" altLang="en-US" sz="2400">
                <a:latin typeface="+mn-lt"/>
                <a:ea typeface="微软雅黑 Light" panose="020B0502040204020203" pitchFamily="34" charset="-122"/>
              </a:rPr>
              <a:t>：</a:t>
            </a:r>
            <a:r>
              <a:rPr lang="en-US" altLang="zh-CN" sz="2400">
                <a:latin typeface="+mn-lt"/>
                <a:ea typeface="微软雅黑 Light" panose="020B0502040204020203" pitchFamily="34" charset="-122"/>
              </a:rPr>
              <a:t>n-1</a:t>
            </a:r>
            <a:r>
              <a:rPr lang="zh-CN" altLang="en-US" sz="2400">
                <a:latin typeface="+mn-lt"/>
                <a:ea typeface="微软雅黑 Light" panose="020B0502040204020203" pitchFamily="34" charset="-122"/>
              </a:rPr>
              <a:t>个集装箱</a:t>
            </a:r>
            <a:r>
              <a:rPr lang="en-US" altLang="zh-CN" sz="2400">
                <a:latin typeface="+mn-lt"/>
                <a:ea typeface="微软雅黑 Light" panose="020B0502040204020203" pitchFamily="34" charset="-122"/>
              </a:rPr>
              <a:t>{2, 3, …,n}</a:t>
            </a:r>
          </a:p>
          <a:p>
            <a:pPr eaLnBrk="1" hangingPunct="1"/>
            <a:r>
              <a:rPr lang="en-US" altLang="zh-CN" sz="2400">
                <a:latin typeface="+mn-lt"/>
                <a:ea typeface="微软雅黑 Light" panose="020B0502040204020203" pitchFamily="34" charset="-122"/>
              </a:rPr>
              <a:t>                 </a:t>
            </a:r>
            <a:r>
              <a:rPr lang="zh-CN" altLang="en-US" sz="2400">
                <a:latin typeface="+mn-lt"/>
                <a:ea typeface="微软雅黑 Light" panose="020B0502040204020203" pitchFamily="34" charset="-122"/>
              </a:rPr>
              <a:t>容量 </a:t>
            </a:r>
            <a:r>
              <a:rPr lang="en-US" altLang="zh-CN" sz="2400">
                <a:latin typeface="+mn-lt"/>
                <a:ea typeface="微软雅黑 Light" panose="020B0502040204020203" pitchFamily="34" charset="-122"/>
              </a:rPr>
              <a:t>C-w</a:t>
            </a:r>
            <a:r>
              <a:rPr lang="en-US" altLang="zh-CN" sz="2400" baseline="-25000">
                <a:latin typeface="+mn-lt"/>
                <a:ea typeface="微软雅黑 Light" panose="020B0502040204020203" pitchFamily="34" charset="-122"/>
              </a:rPr>
              <a:t>1</a:t>
            </a:r>
            <a:endParaRPr lang="zh-CN" altLang="en-US" sz="2400" baseline="-25000">
              <a:latin typeface="+mn-lt"/>
              <a:ea typeface="微软雅黑 Light" panose="020B0502040204020203" pitchFamily="34" charset="-122"/>
            </a:endParaRPr>
          </a:p>
        </p:txBody>
      </p:sp>
      <p:sp>
        <p:nvSpPr>
          <p:cNvPr id="11" name="Text Box 6">
            <a:extLst>
              <a:ext uri="{FF2B5EF4-FFF2-40B4-BE49-F238E27FC236}">
                <a16:creationId xmlns:a16="http://schemas.microsoft.com/office/drawing/2014/main" id="{B534BD24-305B-4A87-B380-6745E20E9B4F}"/>
              </a:ext>
            </a:extLst>
          </p:cNvPr>
          <p:cNvSpPr txBox="1">
            <a:spLocks noChangeArrowheads="1"/>
          </p:cNvSpPr>
          <p:nvPr/>
        </p:nvSpPr>
        <p:spPr bwMode="auto">
          <a:xfrm>
            <a:off x="6565167" y="1088084"/>
            <a:ext cx="20185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解</a:t>
            </a:r>
            <a:r>
              <a:rPr lang="en-US" altLang="zh-CN" sz="2400">
                <a:latin typeface="+mn-lt"/>
                <a:ea typeface="微软雅黑 Light" panose="020B0502040204020203" pitchFamily="34" charset="-122"/>
              </a:rPr>
              <a:t>: (</a:t>
            </a:r>
            <a:r>
              <a:rPr lang="en-US" altLang="zh-CN" sz="2400">
                <a:solidFill>
                  <a:srgbClr val="FF3300"/>
                </a:solidFill>
                <a:latin typeface="+mn-lt"/>
                <a:ea typeface="微软雅黑 Light" panose="020B0502040204020203" pitchFamily="34" charset="-122"/>
              </a:rPr>
              <a:t>x</a:t>
            </a:r>
            <a:r>
              <a:rPr lang="en-US" altLang="zh-CN" sz="2400" baseline="-25000">
                <a:solidFill>
                  <a:srgbClr val="FF3300"/>
                </a:solidFill>
                <a:latin typeface="+mn-lt"/>
                <a:ea typeface="微软雅黑 Light" panose="020B0502040204020203" pitchFamily="34" charset="-122"/>
              </a:rPr>
              <a:t>1</a:t>
            </a:r>
            <a:r>
              <a:rPr lang="en-US" altLang="zh-CN" sz="2400">
                <a:latin typeface="+mn-lt"/>
                <a:ea typeface="微软雅黑 Light" panose="020B0502040204020203" pitchFamily="34" charset="-122"/>
              </a:rPr>
              <a:t>,x</a:t>
            </a:r>
            <a:r>
              <a:rPr lang="en-US" altLang="zh-CN" sz="2400" baseline="-25000">
                <a:latin typeface="+mn-lt"/>
                <a:ea typeface="微软雅黑 Light" panose="020B0502040204020203" pitchFamily="34" charset="-122"/>
              </a:rPr>
              <a:t>2</a:t>
            </a:r>
            <a:r>
              <a:rPr lang="en-US" altLang="zh-CN" sz="2400">
                <a:latin typeface="+mn-lt"/>
                <a:ea typeface="微软雅黑 Light" panose="020B0502040204020203" pitchFamily="34" charset="-122"/>
              </a:rPr>
              <a:t>,…,x</a:t>
            </a:r>
            <a:r>
              <a:rPr lang="en-US" altLang="zh-CN" sz="2400" baseline="-25000">
                <a:latin typeface="+mn-lt"/>
                <a:ea typeface="微软雅黑 Light" panose="020B0502040204020203" pitchFamily="34" charset="-122"/>
              </a:rPr>
              <a:t>n</a:t>
            </a:r>
            <a:r>
              <a:rPr lang="en-US" altLang="zh-CN" sz="2400">
                <a:latin typeface="+mn-lt"/>
                <a:ea typeface="微软雅黑 Light" panose="020B0502040204020203" pitchFamily="34" charset="-122"/>
              </a:rPr>
              <a:t>)</a:t>
            </a:r>
          </a:p>
          <a:p>
            <a:pPr eaLnBrk="1" hangingPunct="1"/>
            <a:r>
              <a:rPr lang="en-US" altLang="zh-CN" sz="2400">
                <a:latin typeface="+mn-lt"/>
                <a:ea typeface="微软雅黑 Light" panose="020B0502040204020203" pitchFamily="34" charset="-122"/>
              </a:rPr>
              <a:t>(</a:t>
            </a:r>
            <a:r>
              <a:rPr lang="zh-CN" altLang="en-US">
                <a:latin typeface="+mn-lt"/>
                <a:ea typeface="微软雅黑 Light" panose="020B0502040204020203" pitchFamily="34" charset="-122"/>
              </a:rPr>
              <a:t>最优</a:t>
            </a:r>
            <a:r>
              <a:rPr lang="en-US" altLang="zh-CN" sz="2400">
                <a:latin typeface="+mn-lt"/>
                <a:ea typeface="微软雅黑 Light" panose="020B0502040204020203" pitchFamily="34" charset="-122"/>
              </a:rPr>
              <a:t>)</a:t>
            </a:r>
          </a:p>
        </p:txBody>
      </p:sp>
      <p:sp>
        <p:nvSpPr>
          <p:cNvPr id="12" name="Text Box 7">
            <a:extLst>
              <a:ext uri="{FF2B5EF4-FFF2-40B4-BE49-F238E27FC236}">
                <a16:creationId xmlns:a16="http://schemas.microsoft.com/office/drawing/2014/main" id="{40751A65-EF65-4CB7-9987-1EB6DDADB8D5}"/>
              </a:ext>
            </a:extLst>
          </p:cNvPr>
          <p:cNvSpPr txBox="1">
            <a:spLocks noChangeArrowheads="1"/>
          </p:cNvSpPr>
          <p:nvPr/>
        </p:nvSpPr>
        <p:spPr bwMode="auto">
          <a:xfrm>
            <a:off x="5187217" y="4455172"/>
            <a:ext cx="172675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解</a:t>
            </a:r>
            <a:r>
              <a:rPr lang="en-US" altLang="zh-CN" sz="2400">
                <a:latin typeface="+mn-lt"/>
                <a:ea typeface="微软雅黑 Light" panose="020B0502040204020203" pitchFamily="34" charset="-122"/>
              </a:rPr>
              <a:t>: (x</a:t>
            </a:r>
            <a:r>
              <a:rPr lang="en-US" altLang="zh-CN" sz="2400" baseline="-25000">
                <a:latin typeface="+mn-lt"/>
                <a:ea typeface="微软雅黑 Light" panose="020B0502040204020203" pitchFamily="34" charset="-122"/>
              </a:rPr>
              <a:t>2</a:t>
            </a:r>
            <a:r>
              <a:rPr lang="en-US" altLang="zh-CN" sz="2400">
                <a:latin typeface="+mn-lt"/>
                <a:ea typeface="微软雅黑 Light" panose="020B0502040204020203" pitchFamily="34" charset="-122"/>
              </a:rPr>
              <a:t>,…,x</a:t>
            </a:r>
            <a:r>
              <a:rPr lang="en-US" altLang="zh-CN" sz="2400" baseline="-25000">
                <a:latin typeface="+mn-lt"/>
                <a:ea typeface="微软雅黑 Light" panose="020B0502040204020203" pitchFamily="34" charset="-122"/>
              </a:rPr>
              <a:t>n</a:t>
            </a:r>
            <a:r>
              <a:rPr lang="en-US" altLang="zh-CN" sz="2400">
                <a:latin typeface="+mn-lt"/>
                <a:ea typeface="微软雅黑 Light" panose="020B0502040204020203" pitchFamily="34" charset="-122"/>
              </a:rPr>
              <a:t>)</a:t>
            </a:r>
          </a:p>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最优</a:t>
            </a:r>
            <a:r>
              <a:rPr lang="en-US" altLang="zh-CN">
                <a:latin typeface="+mn-lt"/>
                <a:ea typeface="微软雅黑 Light" panose="020B0502040204020203" pitchFamily="34" charset="-122"/>
              </a:rPr>
              <a:t>)</a:t>
            </a:r>
            <a:endParaRPr lang="zh-CN" altLang="en-US">
              <a:latin typeface="+mn-lt"/>
              <a:ea typeface="微软雅黑 Light" panose="020B0502040204020203" pitchFamily="34" charset="-122"/>
            </a:endParaRPr>
          </a:p>
        </p:txBody>
      </p:sp>
      <p:sp>
        <p:nvSpPr>
          <p:cNvPr id="13" name="Text Box 8">
            <a:extLst>
              <a:ext uri="{FF2B5EF4-FFF2-40B4-BE49-F238E27FC236}">
                <a16:creationId xmlns:a16="http://schemas.microsoft.com/office/drawing/2014/main" id="{8FEFC463-DF24-4835-B689-311033A6FC89}"/>
              </a:ext>
            </a:extLst>
          </p:cNvPr>
          <p:cNvSpPr txBox="1">
            <a:spLocks noChangeArrowheads="1"/>
          </p:cNvSpPr>
          <p:nvPr/>
        </p:nvSpPr>
        <p:spPr bwMode="auto">
          <a:xfrm>
            <a:off x="88167" y="3599509"/>
            <a:ext cx="2808288" cy="8302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子问题</a:t>
            </a:r>
            <a:r>
              <a:rPr lang="en-US" altLang="zh-CN" sz="2400">
                <a:latin typeface="+mn-lt"/>
                <a:ea typeface="微软雅黑 Light" panose="020B0502040204020203" pitchFamily="34" charset="-122"/>
              </a:rPr>
              <a:t>1</a:t>
            </a:r>
            <a:r>
              <a:rPr lang="zh-CN" altLang="en-US" sz="2400">
                <a:latin typeface="+mn-lt"/>
                <a:ea typeface="微软雅黑 Light" panose="020B0502040204020203" pitchFamily="34" charset="-122"/>
              </a:rPr>
              <a:t>：</a:t>
            </a:r>
            <a:r>
              <a:rPr lang="en-US" altLang="zh-CN" sz="2400">
                <a:latin typeface="+mn-lt"/>
                <a:ea typeface="微软雅黑 Light" panose="020B0502040204020203" pitchFamily="34" charset="-122"/>
              </a:rPr>
              <a:t>{1}</a:t>
            </a:r>
          </a:p>
          <a:p>
            <a:pPr eaLnBrk="1" hangingPunct="1"/>
            <a:r>
              <a:rPr lang="zh-CN" altLang="en-US" sz="2400">
                <a:latin typeface="+mn-lt"/>
                <a:ea typeface="微软雅黑 Light" panose="020B0502040204020203" pitchFamily="34" charset="-122"/>
              </a:rPr>
              <a:t>             容量</a:t>
            </a:r>
            <a:r>
              <a:rPr lang="en-US" altLang="zh-CN" sz="2400">
                <a:latin typeface="+mn-lt"/>
                <a:ea typeface="微软雅黑 Light" panose="020B0502040204020203" pitchFamily="34" charset="-122"/>
              </a:rPr>
              <a:t>C</a:t>
            </a:r>
            <a:r>
              <a:rPr lang="zh-CN" altLang="en-US" sz="2400">
                <a:latin typeface="+mn-lt"/>
                <a:ea typeface="微软雅黑 Light" panose="020B0502040204020203" pitchFamily="34" charset="-122"/>
              </a:rPr>
              <a:t>？</a:t>
            </a:r>
            <a:endParaRPr lang="en-US" altLang="zh-CN" sz="2400">
              <a:latin typeface="+mn-lt"/>
              <a:ea typeface="微软雅黑 Light" panose="020B0502040204020203" pitchFamily="34" charset="-122"/>
            </a:endParaRPr>
          </a:p>
        </p:txBody>
      </p:sp>
      <p:sp>
        <p:nvSpPr>
          <p:cNvPr id="14" name="Text Box 9">
            <a:extLst>
              <a:ext uri="{FF2B5EF4-FFF2-40B4-BE49-F238E27FC236}">
                <a16:creationId xmlns:a16="http://schemas.microsoft.com/office/drawing/2014/main" id="{B1AF4C52-0F41-49F5-B86A-CD72B26AEFE9}"/>
              </a:ext>
            </a:extLst>
          </p:cNvPr>
          <p:cNvSpPr txBox="1">
            <a:spLocks noChangeArrowheads="1"/>
          </p:cNvSpPr>
          <p:nvPr/>
        </p:nvSpPr>
        <p:spPr bwMode="auto">
          <a:xfrm>
            <a:off x="858105" y="4426597"/>
            <a:ext cx="1399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mn-lt"/>
                <a:ea typeface="微软雅黑 Light" panose="020B0502040204020203" pitchFamily="34" charset="-122"/>
              </a:rPr>
              <a:t>解</a:t>
            </a:r>
            <a:r>
              <a:rPr lang="en-US" altLang="zh-CN" sz="2400">
                <a:latin typeface="+mn-lt"/>
                <a:ea typeface="微软雅黑 Light" panose="020B0502040204020203" pitchFamily="34" charset="-122"/>
              </a:rPr>
              <a:t>: (x</a:t>
            </a:r>
            <a:r>
              <a:rPr lang="en-US" altLang="zh-CN" sz="2400" baseline="-25000">
                <a:latin typeface="+mn-lt"/>
                <a:ea typeface="微软雅黑 Light" panose="020B0502040204020203" pitchFamily="34" charset="-122"/>
              </a:rPr>
              <a:t>1</a:t>
            </a:r>
            <a:r>
              <a:rPr lang="en-US" altLang="zh-CN" sz="2400">
                <a:latin typeface="+mn-lt"/>
                <a:ea typeface="微软雅黑 Light" panose="020B0502040204020203" pitchFamily="34" charset="-122"/>
              </a:rPr>
              <a:t>)=1</a:t>
            </a:r>
            <a:endParaRPr lang="zh-CN" altLang="en-US" sz="2400">
              <a:latin typeface="+mn-lt"/>
              <a:ea typeface="微软雅黑 Light" panose="020B0502040204020203" pitchFamily="34" charset="-122"/>
            </a:endParaRPr>
          </a:p>
        </p:txBody>
      </p:sp>
    </p:spTree>
    <p:extLst>
      <p:ext uri="{BB962C8B-B14F-4D97-AF65-F5344CB8AC3E}">
        <p14:creationId xmlns:p14="http://schemas.microsoft.com/office/powerpoint/2010/main" val="3185740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B212E-DCB0-4A5F-9624-29E588133C1F}"/>
              </a:ext>
            </a:extLst>
          </p:cNvPr>
          <p:cNvSpPr>
            <a:spLocks noGrp="1"/>
          </p:cNvSpPr>
          <p:nvPr>
            <p:ph type="title"/>
          </p:nvPr>
        </p:nvSpPr>
        <p:spPr/>
        <p:txBody>
          <a:bodyPr/>
          <a:lstStyle/>
          <a:p>
            <a:r>
              <a:rPr lang="zh-CN" altLang="en-US" dirty="0"/>
              <a:t>最优装载问题的贪心解法</a:t>
            </a:r>
            <a:r>
              <a:rPr lang="en-US" altLang="zh-CN" dirty="0"/>
              <a:t>Loading</a:t>
            </a:r>
            <a:endParaRPr lang="zh-CN" altLang="en-US" dirty="0"/>
          </a:p>
        </p:txBody>
      </p:sp>
      <p:sp>
        <p:nvSpPr>
          <p:cNvPr id="3" name="内容占位符 2">
            <a:extLst>
              <a:ext uri="{FF2B5EF4-FFF2-40B4-BE49-F238E27FC236}">
                <a16:creationId xmlns:a16="http://schemas.microsoft.com/office/drawing/2014/main" id="{950C0917-39A6-4647-A817-F7427FA87136}"/>
              </a:ext>
            </a:extLst>
          </p:cNvPr>
          <p:cNvSpPr>
            <a:spLocks noGrp="1"/>
          </p:cNvSpPr>
          <p:nvPr>
            <p:ph idx="1"/>
          </p:nvPr>
        </p:nvSpPr>
        <p:spPr/>
        <p:txBody>
          <a:bodyPr/>
          <a:lstStyle/>
          <a:p>
            <a:r>
              <a:rPr lang="zh-CN" altLang="en-US" dirty="0"/>
              <a:t>算法参见教科书</a:t>
            </a:r>
            <a:endParaRPr lang="en-US" altLang="zh-CN" dirty="0"/>
          </a:p>
          <a:p>
            <a:endParaRPr lang="en-US" altLang="zh-CN" sz="2400" dirty="0">
              <a:solidFill>
                <a:srgbClr val="000000"/>
              </a:solidFill>
            </a:endParaRPr>
          </a:p>
          <a:p>
            <a:r>
              <a:rPr lang="zh-CN" altLang="en-US" sz="2400" dirty="0">
                <a:solidFill>
                  <a:srgbClr val="000000"/>
                </a:solidFill>
              </a:rPr>
              <a:t>由最优装载问题的贪心选择性质和最优子结构性质，容易证明算法</a:t>
            </a:r>
            <a:r>
              <a:rPr lang="en-US" altLang="zh-CN" b="1" dirty="0">
                <a:solidFill>
                  <a:srgbClr val="000000"/>
                </a:solidFill>
              </a:rPr>
              <a:t>L</a:t>
            </a:r>
            <a:r>
              <a:rPr lang="en-US" altLang="zh-CN" sz="2400" b="1" dirty="0">
                <a:solidFill>
                  <a:srgbClr val="000000"/>
                </a:solidFill>
              </a:rPr>
              <a:t>oading</a:t>
            </a:r>
            <a:r>
              <a:rPr lang="zh-CN" altLang="en-US" sz="2400" dirty="0">
                <a:solidFill>
                  <a:srgbClr val="000000"/>
                </a:solidFill>
              </a:rPr>
              <a:t>的正确性</a:t>
            </a:r>
            <a:endParaRPr lang="en-US" altLang="zh-CN" sz="2400" dirty="0">
              <a:solidFill>
                <a:srgbClr val="000000"/>
              </a:solidFill>
            </a:endParaRPr>
          </a:p>
          <a:p>
            <a:endParaRPr lang="en-US" altLang="zh-CN" sz="2400" dirty="0">
              <a:solidFill>
                <a:srgbClr val="000000"/>
              </a:solidFill>
            </a:endParaRPr>
          </a:p>
          <a:p>
            <a:r>
              <a:rPr lang="zh-CN" altLang="en-US" sz="2400" dirty="0">
                <a:solidFill>
                  <a:srgbClr val="000000"/>
                </a:solidFill>
              </a:rPr>
              <a:t>算法复杂性</a:t>
            </a:r>
            <a:endParaRPr lang="en-US" altLang="zh-CN" sz="2400" dirty="0">
              <a:solidFill>
                <a:srgbClr val="000000"/>
              </a:solidFill>
            </a:endParaRPr>
          </a:p>
          <a:p>
            <a:pPr lvl="1"/>
            <a:r>
              <a:rPr lang="zh-CN" altLang="en-US" dirty="0">
                <a:solidFill>
                  <a:srgbClr val="000000"/>
                </a:solidFill>
              </a:rPr>
              <a:t>算法</a:t>
            </a:r>
            <a:r>
              <a:rPr lang="en-US" altLang="zh-CN" b="1" dirty="0">
                <a:solidFill>
                  <a:srgbClr val="000000"/>
                </a:solidFill>
              </a:rPr>
              <a:t>Loading</a:t>
            </a:r>
            <a:r>
              <a:rPr lang="zh-CN" altLang="en-US" dirty="0">
                <a:solidFill>
                  <a:srgbClr val="000000"/>
                </a:solidFill>
              </a:rPr>
              <a:t>的主要计算量在于将集装箱依其重量从小到大排序，故算法的时间复杂性为 </a:t>
            </a:r>
            <a:r>
              <a:rPr lang="en-US" altLang="zh-CN" dirty="0">
                <a:solidFill>
                  <a:srgbClr val="000000"/>
                </a:solidFill>
              </a:rPr>
              <a:t>O(</a:t>
            </a:r>
            <a:r>
              <a:rPr lang="en-US" altLang="zh-CN" dirty="0" err="1">
                <a:solidFill>
                  <a:srgbClr val="000000"/>
                </a:solidFill>
              </a:rPr>
              <a:t>nlogn</a:t>
            </a:r>
            <a:r>
              <a:rPr lang="en-US" altLang="zh-CN" dirty="0">
                <a:solidFill>
                  <a:srgbClr val="000000"/>
                </a:solidFill>
              </a:rPr>
              <a:t>)</a:t>
            </a:r>
            <a:endParaRPr lang="zh-CN" altLang="en-US" dirty="0"/>
          </a:p>
        </p:txBody>
      </p:sp>
      <p:sp>
        <p:nvSpPr>
          <p:cNvPr id="4" name="日期占位符 3">
            <a:extLst>
              <a:ext uri="{FF2B5EF4-FFF2-40B4-BE49-F238E27FC236}">
                <a16:creationId xmlns:a16="http://schemas.microsoft.com/office/drawing/2014/main" id="{A78F6E23-E5C8-44F4-B19C-A600B884DE25}"/>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629637D3-1F0B-4ADF-BB66-6EAD8B5B50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4FA525-3F79-4EF4-A1CB-FD0E9F11166B}"/>
              </a:ext>
            </a:extLst>
          </p:cNvPr>
          <p:cNvSpPr>
            <a:spLocks noGrp="1"/>
          </p:cNvSpPr>
          <p:nvPr>
            <p:ph type="sldNum" sz="quarter" idx="12"/>
          </p:nvPr>
        </p:nvSpPr>
        <p:spPr/>
        <p:txBody>
          <a:bodyPr/>
          <a:lstStyle/>
          <a:p>
            <a:fld id="{EEA58A3B-43CE-4AA0-90B5-EB47AFAFEB34}" type="slidenum">
              <a:rPr lang="zh-CN" altLang="en-US" smtClean="0"/>
              <a:pPr/>
              <a:t>47</a:t>
            </a:fld>
            <a:endParaRPr lang="zh-CN" altLang="en-US" dirty="0"/>
          </a:p>
        </p:txBody>
      </p:sp>
    </p:spTree>
    <p:extLst>
      <p:ext uri="{BB962C8B-B14F-4D97-AF65-F5344CB8AC3E}">
        <p14:creationId xmlns:p14="http://schemas.microsoft.com/office/powerpoint/2010/main" val="305564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68974-756E-44FB-9BE0-2645458C7D01}"/>
              </a:ext>
            </a:extLst>
          </p:cNvPr>
          <p:cNvSpPr>
            <a:spLocks noGrp="1"/>
          </p:cNvSpPr>
          <p:nvPr>
            <p:ph type="title"/>
          </p:nvPr>
        </p:nvSpPr>
        <p:spPr/>
        <p:txBody>
          <a:bodyPr/>
          <a:lstStyle/>
          <a:p>
            <a:r>
              <a:rPr lang="en-US" altLang="zh-CN" dirty="0"/>
              <a:t>4.4 </a:t>
            </a:r>
            <a:r>
              <a:rPr lang="zh-CN" altLang="en-US" dirty="0"/>
              <a:t>哈夫曼编码</a:t>
            </a:r>
          </a:p>
        </p:txBody>
      </p:sp>
      <p:sp>
        <p:nvSpPr>
          <p:cNvPr id="3" name="内容占位符 2">
            <a:extLst>
              <a:ext uri="{FF2B5EF4-FFF2-40B4-BE49-F238E27FC236}">
                <a16:creationId xmlns:a16="http://schemas.microsoft.com/office/drawing/2014/main" id="{E82F78EF-7839-4497-B34D-B7E45CF743C0}"/>
              </a:ext>
            </a:extLst>
          </p:cNvPr>
          <p:cNvSpPr>
            <a:spLocks noGrp="1"/>
          </p:cNvSpPr>
          <p:nvPr>
            <p:ph idx="1"/>
          </p:nvPr>
        </p:nvSpPr>
        <p:spPr/>
        <p:txBody>
          <a:bodyPr>
            <a:normAutofit/>
          </a:bodyPr>
          <a:lstStyle/>
          <a:p>
            <a:r>
              <a:rPr lang="zh-CN" altLang="en-US" sz="2400" dirty="0">
                <a:solidFill>
                  <a:srgbClr val="000000"/>
                </a:solidFill>
              </a:rPr>
              <a:t>哈夫曼编码</a:t>
            </a:r>
            <a:endParaRPr lang="en-US" altLang="zh-CN" dirty="0">
              <a:solidFill>
                <a:srgbClr val="000000"/>
              </a:solidFill>
            </a:endParaRPr>
          </a:p>
          <a:p>
            <a:pPr lvl="1"/>
            <a:r>
              <a:rPr lang="zh-CN" altLang="en-US" dirty="0">
                <a:solidFill>
                  <a:srgbClr val="000000"/>
                </a:solidFill>
              </a:rPr>
              <a:t>广泛用于数据文件压缩的十分有效的编码方法</a:t>
            </a:r>
            <a:endParaRPr lang="en-US" altLang="zh-CN" dirty="0">
              <a:solidFill>
                <a:srgbClr val="000000"/>
              </a:solidFill>
            </a:endParaRPr>
          </a:p>
          <a:p>
            <a:pPr lvl="1"/>
            <a:r>
              <a:rPr lang="zh-CN" altLang="en-US" dirty="0">
                <a:solidFill>
                  <a:srgbClr val="000000"/>
                </a:solidFill>
              </a:rPr>
              <a:t>压缩率通常在</a:t>
            </a:r>
            <a:r>
              <a:rPr lang="en-US" altLang="zh-CN" dirty="0">
                <a:solidFill>
                  <a:srgbClr val="000000"/>
                </a:solidFill>
              </a:rPr>
              <a:t>20%</a:t>
            </a:r>
            <a:r>
              <a:rPr lang="zh-CN" altLang="en-US" dirty="0">
                <a:solidFill>
                  <a:srgbClr val="000000"/>
                </a:solidFill>
              </a:rPr>
              <a:t>～</a:t>
            </a:r>
            <a:r>
              <a:rPr lang="en-US" altLang="zh-CN" dirty="0">
                <a:solidFill>
                  <a:srgbClr val="000000"/>
                </a:solidFill>
              </a:rPr>
              <a:t>90%</a:t>
            </a:r>
            <a:r>
              <a:rPr lang="zh-CN" altLang="en-US" dirty="0">
                <a:solidFill>
                  <a:srgbClr val="000000"/>
                </a:solidFill>
              </a:rPr>
              <a:t>之间</a:t>
            </a:r>
            <a:endParaRPr lang="zh-CN" altLang="en-US" sz="2400" dirty="0">
              <a:solidFill>
                <a:srgbClr val="000000"/>
              </a:solidFill>
            </a:endParaRPr>
          </a:p>
          <a:p>
            <a:r>
              <a:rPr lang="zh-CN" altLang="en-US" dirty="0">
                <a:solidFill>
                  <a:srgbClr val="000000"/>
                </a:solidFill>
              </a:rPr>
              <a:t>原理</a:t>
            </a:r>
            <a:endParaRPr lang="en-US" altLang="zh-CN" dirty="0">
              <a:solidFill>
                <a:srgbClr val="000000"/>
              </a:solidFill>
            </a:endParaRPr>
          </a:p>
          <a:p>
            <a:pPr lvl="1"/>
            <a:r>
              <a:rPr lang="en-US" altLang="zh-CN" dirty="0">
                <a:solidFill>
                  <a:srgbClr val="000000"/>
                </a:solidFill>
              </a:rPr>
              <a:t>1. </a:t>
            </a:r>
            <a:r>
              <a:rPr lang="zh-CN" altLang="en-US" dirty="0">
                <a:solidFill>
                  <a:srgbClr val="000000"/>
                </a:solidFill>
              </a:rPr>
              <a:t>根据文件中字符出现的频率表建立用</a:t>
            </a:r>
            <a:r>
              <a:rPr lang="zh-CN" altLang="en-US" dirty="0">
                <a:solidFill>
                  <a:srgbClr val="FF0000"/>
                </a:solidFill>
              </a:rPr>
              <a:t>变长的</a:t>
            </a:r>
            <a:r>
              <a:rPr lang="en-US" altLang="zh-CN" dirty="0">
                <a:solidFill>
                  <a:srgbClr val="000000"/>
                </a:solidFill>
              </a:rPr>
              <a:t>0</a:t>
            </a:r>
            <a:r>
              <a:rPr lang="zh-CN" altLang="en-US" dirty="0">
                <a:solidFill>
                  <a:srgbClr val="000000"/>
                </a:solidFill>
              </a:rPr>
              <a:t>、</a:t>
            </a:r>
            <a:r>
              <a:rPr lang="en-US" altLang="zh-CN" dirty="0">
                <a:solidFill>
                  <a:srgbClr val="000000"/>
                </a:solidFill>
              </a:rPr>
              <a:t>1</a:t>
            </a:r>
            <a:r>
              <a:rPr lang="zh-CN" altLang="en-US" dirty="0">
                <a:solidFill>
                  <a:srgbClr val="000000"/>
                </a:solidFill>
              </a:rPr>
              <a:t>串（前缀码）表示各字符的最优表示方式</a:t>
            </a:r>
            <a:endParaRPr lang="en-US" altLang="zh-CN" dirty="0">
              <a:solidFill>
                <a:srgbClr val="000000"/>
              </a:solidFill>
            </a:endParaRPr>
          </a:p>
          <a:p>
            <a:pPr lvl="2"/>
            <a:r>
              <a:rPr lang="zh-CN" altLang="en-US" dirty="0">
                <a:solidFill>
                  <a:srgbClr val="000000"/>
                </a:solidFill>
              </a:rPr>
              <a:t>出现频率高的字符用较短的编码，出现频率较低的字符用较长的编码</a:t>
            </a:r>
            <a:endParaRPr lang="en-US" altLang="zh-CN" dirty="0">
              <a:solidFill>
                <a:srgbClr val="000000"/>
              </a:solidFill>
            </a:endParaRPr>
          </a:p>
          <a:p>
            <a:pPr lvl="2"/>
            <a:r>
              <a:rPr lang="zh-CN" altLang="en-US" sz="2400" dirty="0">
                <a:solidFill>
                  <a:srgbClr val="000000"/>
                </a:solidFill>
              </a:rPr>
              <a:t>类似</a:t>
            </a:r>
            <a:r>
              <a:rPr lang="zh-CN" altLang="en-US" dirty="0">
                <a:solidFill>
                  <a:srgbClr val="000000"/>
                </a:solidFill>
              </a:rPr>
              <a:t>于“</a:t>
            </a:r>
            <a:r>
              <a:rPr lang="zh-CN" altLang="en-US" sz="2400" dirty="0">
                <a:solidFill>
                  <a:srgbClr val="000000"/>
                </a:solidFill>
              </a:rPr>
              <a:t>图像压缩”</a:t>
            </a:r>
          </a:p>
          <a:p>
            <a:pPr lvl="1"/>
            <a:r>
              <a:rPr lang="en-US" altLang="zh-CN" dirty="0">
                <a:solidFill>
                  <a:srgbClr val="000000"/>
                </a:solidFill>
              </a:rPr>
              <a:t>2. </a:t>
            </a:r>
            <a:r>
              <a:rPr lang="zh-CN" altLang="en-US" dirty="0">
                <a:solidFill>
                  <a:srgbClr val="000000"/>
                </a:solidFill>
              </a:rPr>
              <a:t>目标：缩短文件中全部字符编码的总码长</a:t>
            </a:r>
          </a:p>
          <a:p>
            <a:endParaRPr lang="zh-CN" altLang="en-US" dirty="0"/>
          </a:p>
        </p:txBody>
      </p:sp>
      <p:sp>
        <p:nvSpPr>
          <p:cNvPr id="4" name="日期占位符 3">
            <a:extLst>
              <a:ext uri="{FF2B5EF4-FFF2-40B4-BE49-F238E27FC236}">
                <a16:creationId xmlns:a16="http://schemas.microsoft.com/office/drawing/2014/main" id="{7C241EB9-2A56-417C-AEFC-DB1A88C6EA78}"/>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0784AA23-1ACD-4613-B538-091CA200D6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A190E2-A7F0-40C3-9575-995CF778E6F9}"/>
              </a:ext>
            </a:extLst>
          </p:cNvPr>
          <p:cNvSpPr>
            <a:spLocks noGrp="1"/>
          </p:cNvSpPr>
          <p:nvPr>
            <p:ph type="sldNum" sz="quarter" idx="12"/>
          </p:nvPr>
        </p:nvSpPr>
        <p:spPr/>
        <p:txBody>
          <a:bodyPr/>
          <a:lstStyle/>
          <a:p>
            <a:fld id="{EEA58A3B-43CE-4AA0-90B5-EB47AFAFEB34}" type="slidenum">
              <a:rPr lang="zh-CN" altLang="en-US" smtClean="0"/>
              <a:pPr/>
              <a:t>48</a:t>
            </a:fld>
            <a:endParaRPr lang="zh-CN" altLang="en-US" dirty="0"/>
          </a:p>
        </p:txBody>
      </p:sp>
    </p:spTree>
    <p:extLst>
      <p:ext uri="{BB962C8B-B14F-4D97-AF65-F5344CB8AC3E}">
        <p14:creationId xmlns:p14="http://schemas.microsoft.com/office/powerpoint/2010/main" val="3097428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7F1A83-0116-422B-8E11-691596EA145C}"/>
              </a:ext>
            </a:extLst>
          </p:cNvPr>
          <p:cNvSpPr>
            <a:spLocks noGrp="1"/>
          </p:cNvSpPr>
          <p:nvPr>
            <p:ph idx="1"/>
          </p:nvPr>
        </p:nvSpPr>
        <p:spPr/>
        <p:txBody>
          <a:bodyPr>
            <a:noAutofit/>
          </a:bodyPr>
          <a:lstStyle/>
          <a:p>
            <a:r>
              <a:rPr lang="zh-CN" altLang="en-US" dirty="0">
                <a:latin typeface="+mn-lt"/>
              </a:rPr>
              <a:t>示例</a:t>
            </a:r>
            <a:endParaRPr lang="en-US" altLang="zh-CN" dirty="0">
              <a:latin typeface="+mn-lt"/>
            </a:endParaRPr>
          </a:p>
          <a:p>
            <a:endParaRPr lang="en-US" altLang="zh-CN" dirty="0">
              <a:latin typeface="+mn-lt"/>
            </a:endParaRPr>
          </a:p>
          <a:p>
            <a:endParaRPr lang="en-US" altLang="zh-CN" dirty="0">
              <a:latin typeface="+mn-lt"/>
            </a:endParaRPr>
          </a:p>
          <a:p>
            <a:pPr eaLnBrk="1" hangingPunct="1"/>
            <a:endParaRPr lang="en-US" altLang="zh-CN" dirty="0">
              <a:latin typeface="+mn-lt"/>
            </a:endParaRPr>
          </a:p>
          <a:p>
            <a:pPr eaLnBrk="1" hangingPunct="1"/>
            <a:endParaRPr lang="en-US" altLang="zh-CN" dirty="0">
              <a:latin typeface="+mn-lt"/>
            </a:endParaRPr>
          </a:p>
          <a:p>
            <a:pPr eaLnBrk="1" hangingPunct="1"/>
            <a:endParaRPr lang="en-US" altLang="zh-CN" dirty="0">
              <a:latin typeface="+mn-lt"/>
            </a:endParaRPr>
          </a:p>
          <a:p>
            <a:pPr eaLnBrk="1" hangingPunct="1"/>
            <a:r>
              <a:rPr lang="zh-CN" altLang="en-US" dirty="0">
                <a:latin typeface="+mn-lt"/>
              </a:rPr>
              <a:t>采用定长编码时，每个字符</a:t>
            </a:r>
            <a:r>
              <a:rPr lang="en-US" altLang="zh-CN" dirty="0">
                <a:latin typeface="+mn-lt"/>
              </a:rPr>
              <a:t>3 bits</a:t>
            </a:r>
            <a:r>
              <a:rPr lang="zh-CN" altLang="en-US" dirty="0">
                <a:latin typeface="+mn-lt"/>
              </a:rPr>
              <a:t>，文件需要总的存储位数：</a:t>
            </a:r>
          </a:p>
          <a:p>
            <a:pPr marL="0" indent="0" eaLnBrk="1" hangingPunct="1">
              <a:buNone/>
            </a:pPr>
            <a:r>
              <a:rPr lang="en-US" altLang="zh-CN" dirty="0">
                <a:latin typeface="+mn-lt"/>
              </a:rPr>
              <a:t>         3*</a:t>
            </a:r>
            <a:r>
              <a:rPr lang="zh-CN" altLang="en-US" dirty="0">
                <a:latin typeface="+mn-lt"/>
              </a:rPr>
              <a:t>（</a:t>
            </a:r>
            <a:r>
              <a:rPr lang="en-US" altLang="zh-CN" dirty="0">
                <a:latin typeface="+mn-lt"/>
              </a:rPr>
              <a:t>45+13+12+16+9+5</a:t>
            </a:r>
            <a:r>
              <a:rPr lang="zh-CN" altLang="en-US" dirty="0">
                <a:latin typeface="+mn-lt"/>
              </a:rPr>
              <a:t>）</a:t>
            </a:r>
            <a:r>
              <a:rPr lang="en-US" altLang="zh-CN" dirty="0">
                <a:latin typeface="+mn-lt"/>
              </a:rPr>
              <a:t>=300,000 bits</a:t>
            </a:r>
          </a:p>
          <a:p>
            <a:pPr eaLnBrk="1" hangingPunct="1"/>
            <a:r>
              <a:rPr lang="zh-CN" altLang="en-US" dirty="0">
                <a:latin typeface="+mn-lt"/>
              </a:rPr>
              <a:t>采用变长编码时，文件需要总的存储位数：</a:t>
            </a:r>
          </a:p>
          <a:p>
            <a:pPr marL="0" indent="0" eaLnBrk="1" hangingPunct="1">
              <a:buNone/>
            </a:pPr>
            <a:r>
              <a:rPr lang="en-US" altLang="zh-CN" dirty="0">
                <a:latin typeface="+mn-lt"/>
              </a:rPr>
              <a:t>         45*1 +13*3 +12*3 +16*3 + 9*4 + 5*4</a:t>
            </a:r>
            <a:r>
              <a:rPr lang="zh-CN" altLang="en-US" dirty="0">
                <a:latin typeface="+mn-lt"/>
              </a:rPr>
              <a:t>）</a:t>
            </a:r>
            <a:r>
              <a:rPr lang="en-US" altLang="zh-CN" dirty="0">
                <a:latin typeface="+mn-lt"/>
              </a:rPr>
              <a:t>=224,000 bits</a:t>
            </a:r>
          </a:p>
          <a:p>
            <a:pPr marL="0" indent="0" eaLnBrk="1" hangingPunct="1">
              <a:buNone/>
            </a:pPr>
            <a:r>
              <a:rPr lang="zh-CN" altLang="en-US" dirty="0">
                <a:latin typeface="+mn-lt"/>
              </a:rPr>
              <a:t>，存储空间约节省</a:t>
            </a:r>
            <a:r>
              <a:rPr lang="en-US" altLang="zh-CN" dirty="0">
                <a:latin typeface="+mn-lt"/>
              </a:rPr>
              <a:t>25%</a:t>
            </a:r>
          </a:p>
          <a:p>
            <a:pPr eaLnBrk="1" hangingPunct="1"/>
            <a:r>
              <a:rPr lang="zh-CN" altLang="en-US" dirty="0">
                <a:solidFill>
                  <a:srgbClr val="000000"/>
                </a:solidFill>
                <a:latin typeface="+mn-lt"/>
              </a:rPr>
              <a:t>译码示例：对变长码字符串</a:t>
            </a:r>
            <a:r>
              <a:rPr lang="en-US" altLang="zh-CN" dirty="0">
                <a:solidFill>
                  <a:srgbClr val="000000"/>
                </a:solidFill>
                <a:latin typeface="+mn-lt"/>
              </a:rPr>
              <a:t>001011101</a:t>
            </a:r>
            <a:r>
              <a:rPr lang="zh-CN" altLang="en-US" dirty="0">
                <a:solidFill>
                  <a:srgbClr val="000000"/>
                </a:solidFill>
                <a:latin typeface="+mn-lt"/>
              </a:rPr>
              <a:t>， 划分为：</a:t>
            </a:r>
          </a:p>
          <a:p>
            <a:pPr marL="0" indent="0" eaLnBrk="1" hangingPunct="1">
              <a:buNone/>
            </a:pPr>
            <a:r>
              <a:rPr lang="en-US" altLang="zh-CN" dirty="0">
                <a:solidFill>
                  <a:srgbClr val="000000"/>
                </a:solidFill>
                <a:latin typeface="+mn-lt"/>
              </a:rPr>
              <a:t>                           0,0,101,1101</a:t>
            </a:r>
            <a:r>
              <a:rPr lang="zh-CN" altLang="en-US" dirty="0">
                <a:solidFill>
                  <a:srgbClr val="000000"/>
                </a:solidFill>
                <a:latin typeface="+mn-lt"/>
              </a:rPr>
              <a:t> </a:t>
            </a:r>
            <a:r>
              <a:rPr lang="en-US" altLang="zh-CN" dirty="0">
                <a:solidFill>
                  <a:srgbClr val="000000"/>
                </a:solidFill>
                <a:latin typeface="+mn-lt"/>
              </a:rPr>
              <a:t>, </a:t>
            </a:r>
            <a:r>
              <a:rPr lang="zh-CN" altLang="en-US" dirty="0">
                <a:solidFill>
                  <a:srgbClr val="000000"/>
                </a:solidFill>
                <a:latin typeface="+mn-lt"/>
              </a:rPr>
              <a:t>译为</a:t>
            </a:r>
            <a:r>
              <a:rPr lang="en-US" altLang="zh-CN" dirty="0" err="1">
                <a:solidFill>
                  <a:srgbClr val="000000"/>
                </a:solidFill>
                <a:latin typeface="+mn-lt"/>
              </a:rPr>
              <a:t>aabe</a:t>
            </a:r>
            <a:endParaRPr lang="en-US" altLang="zh-CN" dirty="0">
              <a:latin typeface="+mn-lt"/>
            </a:endParaRPr>
          </a:p>
        </p:txBody>
      </p:sp>
      <p:sp>
        <p:nvSpPr>
          <p:cNvPr id="3" name="日期占位符 2">
            <a:extLst>
              <a:ext uri="{FF2B5EF4-FFF2-40B4-BE49-F238E27FC236}">
                <a16:creationId xmlns:a16="http://schemas.microsoft.com/office/drawing/2014/main" id="{C9354C3E-9B67-4F63-9D1C-74371DFD872D}"/>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D36FE41B-1AC9-4C7A-B54D-1711263F6E13}"/>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C9972BB-F26F-48B7-AE86-F195BF5D3EA0}"/>
              </a:ext>
            </a:extLst>
          </p:cNvPr>
          <p:cNvSpPr>
            <a:spLocks noGrp="1"/>
          </p:cNvSpPr>
          <p:nvPr>
            <p:ph type="sldNum" sz="quarter" idx="12"/>
          </p:nvPr>
        </p:nvSpPr>
        <p:spPr/>
        <p:txBody>
          <a:bodyPr/>
          <a:lstStyle/>
          <a:p>
            <a:fld id="{EEA58A3B-43CE-4AA0-90B5-EB47AFAFEB34}" type="slidenum">
              <a:rPr lang="zh-CN" altLang="en-US" smtClean="0"/>
              <a:pPr/>
              <a:t>49</a:t>
            </a:fld>
            <a:endParaRPr lang="zh-CN" altLang="en-US" dirty="0"/>
          </a:p>
        </p:txBody>
      </p:sp>
      <p:sp>
        <p:nvSpPr>
          <p:cNvPr id="6" name="Text Box 4">
            <a:extLst>
              <a:ext uri="{FF2B5EF4-FFF2-40B4-BE49-F238E27FC236}">
                <a16:creationId xmlns:a16="http://schemas.microsoft.com/office/drawing/2014/main" id="{49D37F17-A5AE-4799-B4D9-E9F383721BA3}"/>
              </a:ext>
            </a:extLst>
          </p:cNvPr>
          <p:cNvSpPr txBox="1">
            <a:spLocks noChangeArrowheads="1"/>
          </p:cNvSpPr>
          <p:nvPr/>
        </p:nvSpPr>
        <p:spPr bwMode="auto">
          <a:xfrm>
            <a:off x="2866390" y="164237"/>
            <a:ext cx="318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1C1C1C"/>
                </a:solidFill>
              </a:rPr>
              <a:t>表</a:t>
            </a:r>
            <a:r>
              <a:rPr lang="en-US" altLang="zh-CN" sz="2400" dirty="0">
                <a:solidFill>
                  <a:srgbClr val="1C1C1C"/>
                </a:solidFill>
              </a:rPr>
              <a:t>1 </a:t>
            </a:r>
            <a:r>
              <a:rPr lang="zh-CN" altLang="en-US" sz="2400" dirty="0">
                <a:solidFill>
                  <a:srgbClr val="1C1C1C"/>
                </a:solidFill>
              </a:rPr>
              <a:t>字符出现的频率表</a:t>
            </a:r>
          </a:p>
        </p:txBody>
      </p:sp>
      <p:graphicFrame>
        <p:nvGraphicFramePr>
          <p:cNvPr id="7" name="Group 55">
            <a:extLst>
              <a:ext uri="{FF2B5EF4-FFF2-40B4-BE49-F238E27FC236}">
                <a16:creationId xmlns:a16="http://schemas.microsoft.com/office/drawing/2014/main" id="{7D7A81EB-979E-4AB9-88BE-4E53677C1A0B}"/>
              </a:ext>
            </a:extLst>
          </p:cNvPr>
          <p:cNvGraphicFramePr>
            <a:graphicFrameLocks noGrp="1"/>
          </p:cNvGraphicFramePr>
          <p:nvPr>
            <p:extLst>
              <p:ext uri="{D42A27DB-BD31-4B8C-83A1-F6EECF244321}">
                <p14:modId xmlns:p14="http://schemas.microsoft.com/office/powerpoint/2010/main" val="3039050224"/>
              </p:ext>
            </p:extLst>
          </p:nvPr>
        </p:nvGraphicFramePr>
        <p:xfrm>
          <a:off x="287337" y="603481"/>
          <a:ext cx="8569325" cy="2376506"/>
        </p:xfrm>
        <a:graphic>
          <a:graphicData uri="http://schemas.openxmlformats.org/drawingml/2006/table">
            <a:tbl>
              <a:tblPr/>
              <a:tblGrid>
                <a:gridCol w="1912303">
                  <a:extLst>
                    <a:ext uri="{9D8B030D-6E8A-4147-A177-3AD203B41FA5}">
                      <a16:colId xmlns:a16="http://schemas.microsoft.com/office/drawing/2014/main" val="20000"/>
                    </a:ext>
                  </a:extLst>
                </a:gridCol>
                <a:gridCol w="1087120">
                  <a:extLst>
                    <a:ext uri="{9D8B030D-6E8A-4147-A177-3AD203B41FA5}">
                      <a16:colId xmlns:a16="http://schemas.microsoft.com/office/drawing/2014/main" val="20001"/>
                    </a:ext>
                  </a:extLst>
                </a:gridCol>
                <a:gridCol w="1031240">
                  <a:extLst>
                    <a:ext uri="{9D8B030D-6E8A-4147-A177-3AD203B41FA5}">
                      <a16:colId xmlns:a16="http://schemas.microsoft.com/office/drawing/2014/main" val="20002"/>
                    </a:ext>
                  </a:extLst>
                </a:gridCol>
                <a:gridCol w="1117600">
                  <a:extLst>
                    <a:ext uri="{9D8B030D-6E8A-4147-A177-3AD203B41FA5}">
                      <a16:colId xmlns:a16="http://schemas.microsoft.com/office/drawing/2014/main" val="20003"/>
                    </a:ext>
                  </a:extLst>
                </a:gridCol>
                <a:gridCol w="1249680">
                  <a:extLst>
                    <a:ext uri="{9D8B030D-6E8A-4147-A177-3AD203B41FA5}">
                      <a16:colId xmlns:a16="http://schemas.microsoft.com/office/drawing/2014/main" val="20004"/>
                    </a:ext>
                  </a:extLst>
                </a:gridCol>
                <a:gridCol w="1102360">
                  <a:extLst>
                    <a:ext uri="{9D8B030D-6E8A-4147-A177-3AD203B41FA5}">
                      <a16:colId xmlns:a16="http://schemas.microsoft.com/office/drawing/2014/main" val="20005"/>
                    </a:ext>
                  </a:extLst>
                </a:gridCol>
                <a:gridCol w="1069022">
                  <a:extLst>
                    <a:ext uri="{9D8B030D-6E8A-4147-A177-3AD203B41FA5}">
                      <a16:colId xmlns:a16="http://schemas.microsoft.com/office/drawing/2014/main" val="20006"/>
                    </a:ext>
                  </a:extLst>
                </a:gridCol>
              </a:tblGrid>
              <a:tr h="58718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2400" b="0" i="0" u="none" strike="noStrike" cap="none" normalizeH="0" baseline="0">
                        <a:ln>
                          <a:noFill/>
                        </a:ln>
                        <a:solidFill>
                          <a:srgbClr val="1C1C1C"/>
                        </a:solidFill>
                        <a:effectLst/>
                        <a:latin typeface="Arial" charset="0"/>
                        <a:ea typeface="宋体" pitchFamily="2" charset="-122"/>
                      </a:endParaRP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a</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b</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c</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d</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e</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f</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7494">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rgbClr val="1C1C1C"/>
                          </a:solidFill>
                          <a:effectLst/>
                          <a:latin typeface="Arial" charset="0"/>
                          <a:ea typeface="宋体" pitchFamily="2" charset="-122"/>
                        </a:rPr>
                        <a:t>频率（千次）</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45</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13</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12</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16</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9</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5</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5120">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rgbClr val="1C1C1C"/>
                          </a:solidFill>
                          <a:effectLst/>
                          <a:latin typeface="Arial" charset="0"/>
                          <a:ea typeface="宋体" pitchFamily="2" charset="-122"/>
                        </a:rPr>
                        <a:t>定长码</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000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001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010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011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100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101</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6707">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rgbClr val="1C1C1C"/>
                          </a:solidFill>
                          <a:effectLst/>
                          <a:latin typeface="Arial" charset="0"/>
                          <a:ea typeface="宋体" pitchFamily="2" charset="-122"/>
                        </a:rPr>
                        <a:t>变长码</a:t>
                      </a:r>
                    </a:p>
                  </a:txBody>
                  <a:tcPr marT="45691" marB="456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1C1C1C"/>
                          </a:solidFill>
                          <a:effectLst/>
                          <a:latin typeface="Arial" charset="0"/>
                          <a:ea typeface="宋体" pitchFamily="2" charset="-122"/>
                        </a:rPr>
                        <a:t>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sng" strike="noStrike" cap="none" normalizeH="0" baseline="0">
                          <a:ln>
                            <a:noFill/>
                          </a:ln>
                          <a:solidFill>
                            <a:srgbClr val="1C1C1C"/>
                          </a:solidFill>
                          <a:effectLst/>
                          <a:latin typeface="Arial" charset="0"/>
                          <a:ea typeface="宋体" pitchFamily="2" charset="-122"/>
                        </a:rPr>
                        <a:t>101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sng" strike="noStrike" cap="none" normalizeH="0" baseline="0">
                          <a:ln>
                            <a:noFill/>
                          </a:ln>
                          <a:solidFill>
                            <a:srgbClr val="1C1C1C"/>
                          </a:solidFill>
                          <a:effectLst/>
                          <a:latin typeface="Arial" charset="0"/>
                          <a:ea typeface="宋体" pitchFamily="2" charset="-122"/>
                        </a:rPr>
                        <a:t>100</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sng" strike="noStrike" cap="none" normalizeH="0" baseline="0">
                          <a:ln>
                            <a:noFill/>
                          </a:ln>
                          <a:solidFill>
                            <a:srgbClr val="1C1C1C"/>
                          </a:solidFill>
                          <a:effectLst/>
                          <a:latin typeface="Arial" charset="0"/>
                          <a:ea typeface="宋体" pitchFamily="2" charset="-122"/>
                        </a:rPr>
                        <a:t>111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FF0000"/>
                          </a:solidFill>
                          <a:effectLst/>
                          <a:latin typeface="Arial" charset="0"/>
                          <a:ea typeface="宋体" pitchFamily="2" charset="-122"/>
                        </a:rPr>
                        <a:t>110</a:t>
                      </a:r>
                      <a:r>
                        <a:rPr kumimoji="0" lang="en-US" altLang="zh-CN" sz="2400" b="0" i="0" u="none" strike="noStrike" cap="none" normalizeH="0" baseline="0">
                          <a:ln>
                            <a:noFill/>
                          </a:ln>
                          <a:solidFill>
                            <a:srgbClr val="1C1C1C"/>
                          </a:solidFill>
                          <a:effectLst/>
                          <a:latin typeface="Arial" charset="0"/>
                          <a:ea typeface="宋体" pitchFamily="2" charset="-122"/>
                        </a:rPr>
                        <a:t>1</a:t>
                      </a:r>
                    </a:p>
                  </a:txBody>
                  <a:tcPr marT="45691" marB="456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rial" charset="0"/>
                          <a:ea typeface="宋体" pitchFamily="2" charset="-122"/>
                        </a:rPr>
                        <a:t>110</a:t>
                      </a:r>
                      <a:r>
                        <a:rPr kumimoji="0" lang="en-US" altLang="zh-CN" sz="2400" b="0" i="0" u="none" strike="noStrike" cap="none" normalizeH="0" baseline="0" dirty="0">
                          <a:ln>
                            <a:noFill/>
                          </a:ln>
                          <a:solidFill>
                            <a:srgbClr val="1C1C1C"/>
                          </a:solidFill>
                          <a:effectLst/>
                          <a:latin typeface="Arial" charset="0"/>
                          <a:ea typeface="宋体" pitchFamily="2" charset="-122"/>
                        </a:rPr>
                        <a:t>0</a:t>
                      </a:r>
                    </a:p>
                  </a:txBody>
                  <a:tcPr marT="45691" marB="456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AutoShape 54">
            <a:hlinkClick r:id="" action="ppaction://hlinkshowjump?jump=lastslideviewed" highlightClick="1"/>
            <a:extLst>
              <a:ext uri="{FF2B5EF4-FFF2-40B4-BE49-F238E27FC236}">
                <a16:creationId xmlns:a16="http://schemas.microsoft.com/office/drawing/2014/main" id="{790EBC58-A337-48E6-80D8-5308955085E1}"/>
              </a:ext>
            </a:extLst>
          </p:cNvPr>
          <p:cNvSpPr>
            <a:spLocks noChangeArrowheads="1"/>
          </p:cNvSpPr>
          <p:nvPr/>
        </p:nvSpPr>
        <p:spPr bwMode="auto">
          <a:xfrm>
            <a:off x="8564389" y="5339079"/>
            <a:ext cx="455295" cy="192723"/>
          </a:xfrm>
          <a:prstGeom prst="actionButtonBackPrevious">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p>
        </p:txBody>
      </p:sp>
    </p:spTree>
    <p:extLst>
      <p:ext uri="{BB962C8B-B14F-4D97-AF65-F5344CB8AC3E}">
        <p14:creationId xmlns:p14="http://schemas.microsoft.com/office/powerpoint/2010/main" val="4114953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5CBFA-FA9E-4D89-8F4F-FEC5B352F126}"/>
              </a:ext>
            </a:extLst>
          </p:cNvPr>
          <p:cNvSpPr>
            <a:spLocks noGrp="1"/>
          </p:cNvSpPr>
          <p:nvPr>
            <p:ph type="title"/>
          </p:nvPr>
        </p:nvSpPr>
        <p:spPr/>
        <p:txBody>
          <a:bodyPr/>
          <a:lstStyle/>
          <a:p>
            <a:r>
              <a:rPr lang="zh-CN" altLang="en-US" dirty="0"/>
              <a:t>建模：问题形式化表示</a:t>
            </a:r>
          </a:p>
        </p:txBody>
      </p:sp>
      <p:sp>
        <p:nvSpPr>
          <p:cNvPr id="3" name="内容占位符 2">
            <a:extLst>
              <a:ext uri="{FF2B5EF4-FFF2-40B4-BE49-F238E27FC236}">
                <a16:creationId xmlns:a16="http://schemas.microsoft.com/office/drawing/2014/main" id="{F492D071-E009-42E7-B539-A74C5A474333}"/>
              </a:ext>
            </a:extLst>
          </p:cNvPr>
          <p:cNvSpPr>
            <a:spLocks noGrp="1"/>
          </p:cNvSpPr>
          <p:nvPr>
            <p:ph idx="1"/>
          </p:nvPr>
        </p:nvSpPr>
        <p:spPr>
          <a:xfrm>
            <a:off x="123432" y="764364"/>
            <a:ext cx="8897136" cy="6042836"/>
          </a:xfrm>
        </p:spPr>
        <p:txBody>
          <a:bodyPr>
            <a:normAutofit/>
          </a:bodyPr>
          <a:lstStyle/>
          <a:p>
            <a:pPr>
              <a:lnSpc>
                <a:spcPct val="110000"/>
              </a:lnSpc>
            </a:pPr>
            <a:r>
              <a:rPr lang="zh-CN" altLang="en-US" dirty="0"/>
              <a:t>约束</a:t>
            </a:r>
            <a:endParaRPr lang="en-US" altLang="zh-CN" dirty="0"/>
          </a:p>
          <a:p>
            <a:pPr lvl="1">
              <a:lnSpc>
                <a:spcPct val="110000"/>
              </a:lnSpc>
              <a:spcBef>
                <a:spcPts val="600"/>
              </a:spcBef>
            </a:pPr>
            <a:r>
              <a:rPr lang="zh-CN" altLang="en-US" dirty="0"/>
              <a:t>约束</a:t>
            </a:r>
            <a:r>
              <a:rPr lang="en-US" altLang="zh-CN" dirty="0"/>
              <a:t>1</a:t>
            </a:r>
            <a:r>
              <a:rPr lang="zh-CN" altLang="en-US" dirty="0"/>
              <a:t>：已支付数应等于应支付数</a:t>
            </a:r>
          </a:p>
          <a:p>
            <a:pPr>
              <a:lnSpc>
                <a:spcPct val="110000"/>
              </a:lnSpc>
              <a:spcBef>
                <a:spcPts val="600"/>
              </a:spcBef>
              <a:buNone/>
            </a:pPr>
            <a:r>
              <a:rPr lang="en-US" altLang="zh-CN" dirty="0"/>
              <a:t>           X=4</a:t>
            </a:r>
            <a:r>
              <a:rPr lang="zh-CN" altLang="en-US" dirty="0"/>
              <a:t>元</a:t>
            </a:r>
            <a:r>
              <a:rPr lang="en-US" altLang="zh-CN" dirty="0"/>
              <a:t>6</a:t>
            </a:r>
            <a:r>
              <a:rPr lang="zh-CN" altLang="en-US" dirty="0"/>
              <a:t>角</a:t>
            </a:r>
            <a:endParaRPr lang="en-US" altLang="zh-CN" dirty="0"/>
          </a:p>
          <a:p>
            <a:pPr>
              <a:lnSpc>
                <a:spcPct val="110000"/>
              </a:lnSpc>
              <a:spcBef>
                <a:spcPts val="600"/>
              </a:spcBef>
              <a:buNone/>
            </a:pPr>
            <a:r>
              <a:rPr lang="en-US" altLang="zh-CN" dirty="0"/>
              <a:t>             = 5*x</a:t>
            </a:r>
            <a:r>
              <a:rPr lang="en-US" altLang="zh-CN" baseline="-25000" dirty="0"/>
              <a:t>5</a:t>
            </a:r>
            <a:r>
              <a:rPr lang="zh-CN" altLang="en-US" baseline="-25000" dirty="0"/>
              <a:t>元</a:t>
            </a:r>
            <a:r>
              <a:rPr lang="zh-CN" altLang="en-US" dirty="0"/>
              <a:t> </a:t>
            </a:r>
            <a:r>
              <a:rPr lang="en-US" altLang="zh-CN" dirty="0"/>
              <a:t>+ 2* x</a:t>
            </a:r>
            <a:r>
              <a:rPr lang="en-US" altLang="zh-CN" baseline="-25000" dirty="0"/>
              <a:t>2</a:t>
            </a:r>
            <a:r>
              <a:rPr lang="zh-CN" altLang="en-US" baseline="-25000" dirty="0"/>
              <a:t>元</a:t>
            </a:r>
            <a:r>
              <a:rPr lang="en-US" altLang="zh-CN" dirty="0"/>
              <a:t> + 1*x</a:t>
            </a:r>
            <a:r>
              <a:rPr lang="en-US" altLang="zh-CN" baseline="-25000" dirty="0"/>
              <a:t>1</a:t>
            </a:r>
            <a:r>
              <a:rPr lang="zh-CN" altLang="en-US" baseline="-25000" dirty="0"/>
              <a:t>元</a:t>
            </a:r>
            <a:r>
              <a:rPr lang="zh-CN" altLang="en-US" dirty="0"/>
              <a:t> </a:t>
            </a:r>
            <a:r>
              <a:rPr lang="en-US" altLang="zh-CN" dirty="0"/>
              <a:t>+ 0.5* x</a:t>
            </a:r>
            <a:r>
              <a:rPr lang="en-US" altLang="zh-CN" baseline="-25000" dirty="0"/>
              <a:t>5</a:t>
            </a:r>
            <a:r>
              <a:rPr lang="zh-CN" altLang="en-US" baseline="-25000" dirty="0"/>
              <a:t>角</a:t>
            </a:r>
            <a:r>
              <a:rPr lang="zh-CN" altLang="en-US" dirty="0"/>
              <a:t> </a:t>
            </a:r>
            <a:r>
              <a:rPr lang="en-US" altLang="zh-CN" dirty="0"/>
              <a:t>+ 0.2*x</a:t>
            </a:r>
            <a:r>
              <a:rPr lang="en-US" altLang="zh-CN" baseline="-25000" dirty="0"/>
              <a:t>2</a:t>
            </a:r>
            <a:r>
              <a:rPr lang="zh-CN" altLang="en-US" baseline="-25000" dirty="0"/>
              <a:t>角</a:t>
            </a:r>
            <a:r>
              <a:rPr lang="en-US" altLang="zh-CN" dirty="0"/>
              <a:t>+ 0.1* x</a:t>
            </a:r>
            <a:r>
              <a:rPr lang="en-US" altLang="zh-CN" baseline="-25000" dirty="0"/>
              <a:t>1</a:t>
            </a:r>
            <a:r>
              <a:rPr lang="zh-CN" altLang="en-US" baseline="-25000" dirty="0"/>
              <a:t>角</a:t>
            </a:r>
            <a:endParaRPr lang="en-US" altLang="zh-CN" dirty="0"/>
          </a:p>
          <a:p>
            <a:pPr lvl="1">
              <a:lnSpc>
                <a:spcPct val="110000"/>
              </a:lnSpc>
              <a:spcBef>
                <a:spcPts val="600"/>
              </a:spcBef>
            </a:pPr>
            <a:r>
              <a:rPr lang="zh-CN" altLang="en-US" dirty="0"/>
              <a:t>约束</a:t>
            </a:r>
            <a:r>
              <a:rPr lang="en-US" altLang="zh-CN" dirty="0"/>
              <a:t>2</a:t>
            </a:r>
            <a:r>
              <a:rPr lang="zh-CN" altLang="en-US" dirty="0"/>
              <a:t>：每种面值</a:t>
            </a:r>
            <a:r>
              <a:rPr lang="en-US" altLang="zh-CN" dirty="0"/>
              <a:t>/</a:t>
            </a:r>
            <a:r>
              <a:rPr lang="zh-CN" altLang="en-US" dirty="0"/>
              <a:t>币值的货币支付的张数不超过该种货币总张数：</a:t>
            </a:r>
          </a:p>
          <a:p>
            <a:pPr eaLnBrk="1" hangingPunct="1">
              <a:lnSpc>
                <a:spcPct val="110000"/>
              </a:lnSpc>
              <a:spcBef>
                <a:spcPts val="600"/>
              </a:spcBef>
              <a:buFontTx/>
              <a:buNone/>
            </a:pPr>
            <a:r>
              <a:rPr lang="en-US" altLang="zh-CN" dirty="0"/>
              <a:t>                      x</a:t>
            </a:r>
            <a:r>
              <a:rPr lang="en-US" altLang="zh-CN" baseline="-25000" dirty="0"/>
              <a:t>5</a:t>
            </a:r>
            <a:r>
              <a:rPr lang="zh-CN" altLang="en-US" baseline="-25000" dirty="0"/>
              <a:t>元</a:t>
            </a:r>
            <a:r>
              <a:rPr lang="en-US" altLang="zh-CN" dirty="0"/>
              <a:t>≤n</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≤n</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≤n</a:t>
            </a:r>
            <a:r>
              <a:rPr lang="en-US" altLang="zh-CN" baseline="-25000" dirty="0"/>
              <a:t>1</a:t>
            </a:r>
            <a:r>
              <a:rPr lang="zh-CN" altLang="en-US" baseline="-25000" dirty="0"/>
              <a:t>元</a:t>
            </a:r>
            <a:endParaRPr lang="zh-CN" altLang="en-US" dirty="0"/>
          </a:p>
          <a:p>
            <a:pPr eaLnBrk="1" hangingPunct="1">
              <a:lnSpc>
                <a:spcPct val="110000"/>
              </a:lnSpc>
              <a:spcBef>
                <a:spcPts val="600"/>
              </a:spcBef>
              <a:buFontTx/>
              <a:buNone/>
            </a:pPr>
            <a:r>
              <a:rPr lang="en-US" altLang="zh-CN" dirty="0"/>
              <a:t>                      x</a:t>
            </a:r>
            <a:r>
              <a:rPr lang="en-US" altLang="zh-CN" baseline="-25000" dirty="0"/>
              <a:t>5</a:t>
            </a:r>
            <a:r>
              <a:rPr lang="zh-CN" altLang="en-US" baseline="-25000" dirty="0"/>
              <a:t>角</a:t>
            </a:r>
            <a:r>
              <a:rPr lang="en-US" altLang="zh-CN" dirty="0"/>
              <a:t>≤ n</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n</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 n</a:t>
            </a:r>
            <a:r>
              <a:rPr lang="en-US" altLang="zh-CN" baseline="-25000" dirty="0"/>
              <a:t>1</a:t>
            </a:r>
            <a:r>
              <a:rPr lang="zh-CN" altLang="en-US" baseline="-25000" dirty="0"/>
              <a:t>角</a:t>
            </a:r>
          </a:p>
          <a:p>
            <a:pPr>
              <a:lnSpc>
                <a:spcPct val="110000"/>
              </a:lnSpc>
              <a:spcBef>
                <a:spcPts val="600"/>
              </a:spcBef>
            </a:pPr>
            <a:r>
              <a:rPr lang="zh-CN" altLang="en-US" dirty="0"/>
              <a:t>优化目标</a:t>
            </a:r>
          </a:p>
          <a:p>
            <a:pPr lvl="1">
              <a:lnSpc>
                <a:spcPct val="110000"/>
              </a:lnSpc>
              <a:spcBef>
                <a:spcPts val="600"/>
              </a:spcBef>
            </a:pPr>
            <a:r>
              <a:rPr lang="zh-CN" altLang="en-US" dirty="0"/>
              <a:t>支付的货币总张数最少</a:t>
            </a:r>
            <a:endParaRPr lang="en-US" altLang="zh-CN" dirty="0"/>
          </a:p>
          <a:p>
            <a:pPr lvl="2">
              <a:lnSpc>
                <a:spcPct val="110000"/>
              </a:lnSpc>
              <a:spcBef>
                <a:spcPts val="600"/>
              </a:spcBef>
            </a:pPr>
            <a:r>
              <a:rPr lang="zh-CN" altLang="en-US" dirty="0"/>
              <a:t>对</a:t>
            </a:r>
            <a:r>
              <a:rPr lang="zh-CN" altLang="en-US" dirty="0">
                <a:solidFill>
                  <a:srgbClr val="FF3300"/>
                </a:solidFill>
              </a:rPr>
              <a:t>可行解</a:t>
            </a:r>
            <a:r>
              <a:rPr lang="en-US" altLang="zh-CN" dirty="0">
                <a:solidFill>
                  <a:srgbClr val="FF3300"/>
                </a:solidFill>
              </a:rPr>
              <a:t>X</a:t>
            </a:r>
            <a:r>
              <a:rPr lang="en-US" altLang="zh-CN" dirty="0"/>
              <a:t>=(x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a:t>
            </a:r>
          </a:p>
          <a:p>
            <a:pPr eaLnBrk="1" hangingPunct="1">
              <a:lnSpc>
                <a:spcPct val="110000"/>
              </a:lnSpc>
              <a:spcBef>
                <a:spcPts val="600"/>
              </a:spcBef>
              <a:buFontTx/>
              <a:buNone/>
            </a:pPr>
            <a:r>
              <a:rPr lang="zh-CN" altLang="en-US" dirty="0"/>
              <a:t>            </a:t>
            </a:r>
            <a:r>
              <a:rPr lang="en-US" altLang="zh-CN" dirty="0"/>
              <a:t>min (x</a:t>
            </a:r>
            <a:r>
              <a:rPr lang="en-US" altLang="zh-CN" baseline="-25000" dirty="0"/>
              <a:t>5</a:t>
            </a:r>
            <a:r>
              <a:rPr lang="zh-CN" altLang="en-US" baseline="-25000" dirty="0"/>
              <a:t>元 </a:t>
            </a:r>
            <a:r>
              <a:rPr lang="en-US" altLang="zh-CN" dirty="0"/>
              <a:t>+ x</a:t>
            </a:r>
            <a:r>
              <a:rPr lang="en-US" altLang="zh-CN" baseline="-25000" dirty="0"/>
              <a:t>2</a:t>
            </a:r>
            <a:r>
              <a:rPr lang="zh-CN" altLang="en-US" baseline="-25000" dirty="0"/>
              <a:t>元 </a:t>
            </a:r>
            <a:r>
              <a:rPr lang="en-US" altLang="zh-CN" dirty="0"/>
              <a:t>+ x</a:t>
            </a:r>
            <a:r>
              <a:rPr lang="en-US" altLang="zh-CN" baseline="-25000" dirty="0"/>
              <a:t>1</a:t>
            </a:r>
            <a:r>
              <a:rPr lang="zh-CN" altLang="en-US" baseline="-25000" dirty="0"/>
              <a:t>元 </a:t>
            </a:r>
            <a:r>
              <a:rPr lang="en-US" altLang="zh-CN" dirty="0"/>
              <a:t>+ x</a:t>
            </a:r>
            <a:r>
              <a:rPr lang="en-US" altLang="zh-CN" baseline="-25000" dirty="0"/>
              <a:t>5</a:t>
            </a:r>
            <a:r>
              <a:rPr lang="zh-CN" altLang="en-US" baseline="-25000" dirty="0"/>
              <a:t>角 </a:t>
            </a:r>
            <a:r>
              <a:rPr lang="en-US" altLang="zh-CN" dirty="0"/>
              <a:t>+</a:t>
            </a:r>
            <a:r>
              <a:rPr lang="en-US" altLang="zh-CN" baseline="-25000" dirty="0"/>
              <a:t> </a:t>
            </a:r>
            <a:r>
              <a:rPr lang="en-US" altLang="zh-CN" dirty="0"/>
              <a:t> x</a:t>
            </a:r>
            <a:r>
              <a:rPr lang="en-US" altLang="zh-CN" baseline="-25000" dirty="0"/>
              <a:t>2</a:t>
            </a:r>
            <a:r>
              <a:rPr lang="zh-CN" altLang="en-US" baseline="-25000" dirty="0"/>
              <a:t>角 </a:t>
            </a:r>
            <a:r>
              <a:rPr lang="en-US" altLang="zh-CN" dirty="0"/>
              <a:t>+ x</a:t>
            </a:r>
            <a:r>
              <a:rPr lang="en-US" altLang="zh-CN" baseline="-25000" dirty="0"/>
              <a:t>1</a:t>
            </a:r>
            <a:r>
              <a:rPr lang="zh-CN" altLang="en-US" baseline="-25000" dirty="0"/>
              <a:t>角</a:t>
            </a:r>
            <a:r>
              <a:rPr lang="en-US" altLang="zh-CN" dirty="0"/>
              <a:t>)</a:t>
            </a:r>
          </a:p>
          <a:p>
            <a:endParaRPr lang="zh-CN" altLang="en-US" dirty="0"/>
          </a:p>
        </p:txBody>
      </p:sp>
      <p:sp>
        <p:nvSpPr>
          <p:cNvPr id="4" name="日期占位符 3">
            <a:extLst>
              <a:ext uri="{FF2B5EF4-FFF2-40B4-BE49-F238E27FC236}">
                <a16:creationId xmlns:a16="http://schemas.microsoft.com/office/drawing/2014/main" id="{FA70A184-2BBF-4EF4-9F9A-FDEF56A03F8C}"/>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93F55F01-5AA9-4F6E-98A1-A135E89FBF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2CB824-5F9B-45DB-B8CE-E7201B2D2E40}"/>
              </a:ext>
            </a:extLst>
          </p:cNvPr>
          <p:cNvSpPr>
            <a:spLocks noGrp="1"/>
          </p:cNvSpPr>
          <p:nvPr>
            <p:ph type="sldNum" sz="quarter" idx="12"/>
          </p:nvPr>
        </p:nvSpPr>
        <p:spPr/>
        <p:txBody>
          <a:bodyPr/>
          <a:lstStyle/>
          <a:p>
            <a:fld id="{EEA58A3B-43CE-4AA0-90B5-EB47AFAFEB34}" type="slidenum">
              <a:rPr lang="zh-CN" altLang="en-US" smtClean="0"/>
              <a:pPr/>
              <a:t>5</a:t>
            </a:fld>
            <a:endParaRPr lang="zh-CN" altLang="en-US" dirty="0"/>
          </a:p>
        </p:txBody>
      </p:sp>
    </p:spTree>
    <p:extLst>
      <p:ext uri="{BB962C8B-B14F-4D97-AF65-F5344CB8AC3E}">
        <p14:creationId xmlns:p14="http://schemas.microsoft.com/office/powerpoint/2010/main" val="2996340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45950-8F5E-4A46-80AA-3F9C1CAD2164}"/>
              </a:ext>
            </a:extLst>
          </p:cNvPr>
          <p:cNvSpPr>
            <a:spLocks noGrp="1"/>
          </p:cNvSpPr>
          <p:nvPr>
            <p:ph type="title"/>
          </p:nvPr>
        </p:nvSpPr>
        <p:spPr/>
        <p:txBody>
          <a:bodyPr/>
          <a:lstStyle/>
          <a:p>
            <a:r>
              <a:rPr lang="zh-CN" altLang="en-US" dirty="0"/>
              <a:t>哈夫曼编码</a:t>
            </a:r>
          </a:p>
        </p:txBody>
      </p:sp>
      <p:sp>
        <p:nvSpPr>
          <p:cNvPr id="3" name="内容占位符 2">
            <a:extLst>
              <a:ext uri="{FF2B5EF4-FFF2-40B4-BE49-F238E27FC236}">
                <a16:creationId xmlns:a16="http://schemas.microsoft.com/office/drawing/2014/main" id="{87E96184-D4D5-4AEC-8919-861E74640C1C}"/>
              </a:ext>
            </a:extLst>
          </p:cNvPr>
          <p:cNvSpPr>
            <a:spLocks noGrp="1"/>
          </p:cNvSpPr>
          <p:nvPr>
            <p:ph idx="1"/>
          </p:nvPr>
        </p:nvSpPr>
        <p:spPr/>
        <p:txBody>
          <a:bodyPr>
            <a:normAutofit/>
          </a:bodyPr>
          <a:lstStyle/>
          <a:p>
            <a:r>
              <a:rPr lang="zh-CN" altLang="en-US" dirty="0"/>
              <a:t>前缀码</a:t>
            </a:r>
            <a:endParaRPr lang="en-US" altLang="zh-CN" dirty="0"/>
          </a:p>
          <a:p>
            <a:pPr lvl="1"/>
            <a:r>
              <a:rPr lang="zh-CN" altLang="en-US" dirty="0">
                <a:solidFill>
                  <a:srgbClr val="000000"/>
                </a:solidFill>
              </a:rPr>
              <a:t>对字母表中的每个字符规定一个</a:t>
            </a:r>
            <a:r>
              <a:rPr lang="en-US" altLang="zh-CN" dirty="0">
                <a:solidFill>
                  <a:srgbClr val="000000"/>
                </a:solidFill>
              </a:rPr>
              <a:t>0</a:t>
            </a:r>
            <a:r>
              <a:rPr lang="zh-CN" altLang="en-US" dirty="0">
                <a:solidFill>
                  <a:srgbClr val="000000"/>
                </a:solidFill>
              </a:rPr>
              <a:t>、</a:t>
            </a:r>
            <a:r>
              <a:rPr lang="en-US" altLang="zh-CN" dirty="0">
                <a:solidFill>
                  <a:srgbClr val="000000"/>
                </a:solidFill>
              </a:rPr>
              <a:t>1</a:t>
            </a:r>
            <a:r>
              <a:rPr lang="zh-CN" altLang="en-US" dirty="0">
                <a:solidFill>
                  <a:srgbClr val="000000"/>
                </a:solidFill>
              </a:rPr>
              <a:t>串作为其代码，要求任一字符的代码都</a:t>
            </a:r>
            <a:r>
              <a:rPr lang="zh-CN" altLang="en-US" dirty="0">
                <a:solidFill>
                  <a:srgbClr val="FF0000"/>
                </a:solidFill>
              </a:rPr>
              <a:t>不是</a:t>
            </a:r>
            <a:r>
              <a:rPr lang="zh-CN" altLang="en-US" dirty="0">
                <a:solidFill>
                  <a:srgbClr val="000000"/>
                </a:solidFill>
              </a:rPr>
              <a:t>其它字符代码的前缀</a:t>
            </a:r>
            <a:endParaRPr lang="en-US" altLang="zh-CN" dirty="0">
              <a:solidFill>
                <a:srgbClr val="000000"/>
              </a:solidFill>
            </a:endParaRPr>
          </a:p>
          <a:p>
            <a:pPr lvl="1"/>
            <a:r>
              <a:rPr lang="en-US" altLang="zh-CN" sz="2400" dirty="0">
                <a:solidFill>
                  <a:srgbClr val="000000"/>
                </a:solidFill>
              </a:rPr>
              <a:t>E.g. </a:t>
            </a:r>
            <a:r>
              <a:rPr lang="zh-CN" altLang="en-US" sz="2400" dirty="0">
                <a:solidFill>
                  <a:srgbClr val="000000"/>
                </a:solidFill>
              </a:rPr>
              <a:t>表</a:t>
            </a:r>
            <a:r>
              <a:rPr lang="en-US" altLang="zh-CN" sz="2400" dirty="0">
                <a:solidFill>
                  <a:srgbClr val="000000"/>
                </a:solidFill>
              </a:rPr>
              <a:t>4-1</a:t>
            </a:r>
            <a:r>
              <a:rPr lang="zh-CN" altLang="en-US" sz="2400" dirty="0">
                <a:solidFill>
                  <a:srgbClr val="000000"/>
                </a:solidFill>
              </a:rPr>
              <a:t>中的变长码为前缀码</a:t>
            </a:r>
          </a:p>
          <a:p>
            <a:pPr eaLnBrk="1" hangingPunct="1">
              <a:buFontTx/>
              <a:buNone/>
            </a:pPr>
            <a:endParaRPr lang="zh-CN" altLang="en-US" sz="2400" dirty="0">
              <a:solidFill>
                <a:srgbClr val="000000"/>
              </a:solidFill>
            </a:endParaRPr>
          </a:p>
          <a:p>
            <a:r>
              <a:rPr lang="zh-CN" altLang="en-US" dirty="0"/>
              <a:t>前缀码优点</a:t>
            </a:r>
            <a:endParaRPr lang="en-US" altLang="zh-CN" dirty="0"/>
          </a:p>
          <a:p>
            <a:pPr lvl="1"/>
            <a:r>
              <a:rPr lang="zh-CN" altLang="en-US" dirty="0">
                <a:solidFill>
                  <a:srgbClr val="000000"/>
                </a:solidFill>
              </a:rPr>
              <a:t>编码唯一性，带来</a:t>
            </a:r>
            <a:r>
              <a:rPr lang="zh-CN" altLang="en-US" dirty="0"/>
              <a:t>译码简单快速</a:t>
            </a:r>
            <a:endParaRPr lang="en-US" altLang="zh-CN" dirty="0"/>
          </a:p>
          <a:p>
            <a:pPr lvl="2"/>
            <a:r>
              <a:rPr lang="zh-CN" altLang="en-US" dirty="0">
                <a:solidFill>
                  <a:srgbClr val="000000"/>
                </a:solidFill>
              </a:rPr>
              <a:t>从编码文件中不断取出代表某一字符的编码，唯一地将其转化为原字符</a:t>
            </a:r>
          </a:p>
          <a:p>
            <a:r>
              <a:rPr lang="zh-CN" altLang="en-US" dirty="0"/>
              <a:t>例</a:t>
            </a:r>
            <a:r>
              <a:rPr lang="en-US" altLang="zh-CN" dirty="0"/>
              <a:t>. </a:t>
            </a:r>
            <a:r>
              <a:rPr lang="zh-CN" altLang="en-US" dirty="0"/>
              <a:t>对变长码字符串</a:t>
            </a:r>
            <a:r>
              <a:rPr lang="en-US" altLang="zh-CN" dirty="0"/>
              <a:t>001011101</a:t>
            </a:r>
            <a:r>
              <a:rPr lang="zh-CN" altLang="en-US" dirty="0"/>
              <a:t>， 如下划分：</a:t>
            </a:r>
          </a:p>
          <a:p>
            <a:pPr eaLnBrk="1" hangingPunct="1">
              <a:buFontTx/>
              <a:buNone/>
            </a:pPr>
            <a:r>
              <a:rPr lang="en-US" altLang="zh-CN" sz="2400" dirty="0">
                <a:solidFill>
                  <a:srgbClr val="000000"/>
                </a:solidFill>
              </a:rPr>
              <a:t>       0,0,101,1101</a:t>
            </a:r>
            <a:r>
              <a:rPr lang="zh-CN" altLang="en-US" sz="2400" dirty="0">
                <a:solidFill>
                  <a:srgbClr val="000000"/>
                </a:solidFill>
              </a:rPr>
              <a:t> </a:t>
            </a:r>
            <a:r>
              <a:rPr lang="en-US" altLang="zh-CN" sz="2400" dirty="0">
                <a:solidFill>
                  <a:srgbClr val="000000"/>
                </a:solidFill>
              </a:rPr>
              <a:t>, </a:t>
            </a:r>
            <a:r>
              <a:rPr lang="zh-CN" altLang="en-US" sz="2400" dirty="0">
                <a:solidFill>
                  <a:srgbClr val="000000"/>
                </a:solidFill>
              </a:rPr>
              <a:t>译为</a:t>
            </a:r>
            <a:r>
              <a:rPr lang="en-US" altLang="zh-CN" sz="2400" dirty="0" err="1">
                <a:solidFill>
                  <a:srgbClr val="000000"/>
                </a:solidFill>
              </a:rPr>
              <a:t>aabe</a:t>
            </a:r>
            <a:endParaRPr lang="en-US" altLang="zh-CN" sz="2400" dirty="0">
              <a:solidFill>
                <a:srgbClr val="000000"/>
              </a:solidFill>
            </a:endParaRPr>
          </a:p>
        </p:txBody>
      </p:sp>
      <p:sp>
        <p:nvSpPr>
          <p:cNvPr id="4" name="日期占位符 3">
            <a:extLst>
              <a:ext uri="{FF2B5EF4-FFF2-40B4-BE49-F238E27FC236}">
                <a16:creationId xmlns:a16="http://schemas.microsoft.com/office/drawing/2014/main" id="{5AC5C2F1-8946-43D9-8EDE-485238827F9A}"/>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08DC1206-D13B-48B1-BAF7-C0B2A26DE4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C4A9C0-15DA-456B-8132-2E847D1B80D2}"/>
              </a:ext>
            </a:extLst>
          </p:cNvPr>
          <p:cNvSpPr>
            <a:spLocks noGrp="1"/>
          </p:cNvSpPr>
          <p:nvPr>
            <p:ph type="sldNum" sz="quarter" idx="12"/>
          </p:nvPr>
        </p:nvSpPr>
        <p:spPr/>
        <p:txBody>
          <a:bodyPr/>
          <a:lstStyle/>
          <a:p>
            <a:fld id="{EEA58A3B-43CE-4AA0-90B5-EB47AFAFEB34}" type="slidenum">
              <a:rPr lang="zh-CN" altLang="en-US" smtClean="0"/>
              <a:pPr/>
              <a:t>50</a:t>
            </a:fld>
            <a:endParaRPr lang="zh-CN" altLang="en-US" dirty="0"/>
          </a:p>
        </p:txBody>
      </p:sp>
    </p:spTree>
    <p:extLst>
      <p:ext uri="{BB962C8B-B14F-4D97-AF65-F5344CB8AC3E}">
        <p14:creationId xmlns:p14="http://schemas.microsoft.com/office/powerpoint/2010/main" val="3794014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0352C-C5F1-47EA-AD12-B9791FC8CCAD}"/>
              </a:ext>
            </a:extLst>
          </p:cNvPr>
          <p:cNvSpPr>
            <a:spLocks noGrp="1"/>
          </p:cNvSpPr>
          <p:nvPr>
            <p:ph type="title"/>
          </p:nvPr>
        </p:nvSpPr>
        <p:spPr/>
        <p:txBody>
          <a:bodyPr/>
          <a:lstStyle/>
          <a:p>
            <a:r>
              <a:rPr lang="zh-CN" altLang="en-US" dirty="0"/>
              <a:t>构造哈夫曼编码</a:t>
            </a:r>
          </a:p>
        </p:txBody>
      </p:sp>
      <p:sp>
        <p:nvSpPr>
          <p:cNvPr id="3" name="内容占位符 2">
            <a:extLst>
              <a:ext uri="{FF2B5EF4-FFF2-40B4-BE49-F238E27FC236}">
                <a16:creationId xmlns:a16="http://schemas.microsoft.com/office/drawing/2014/main" id="{F83F2C4E-2F04-4453-ABE5-B63C7051C4BF}"/>
              </a:ext>
            </a:extLst>
          </p:cNvPr>
          <p:cNvSpPr>
            <a:spLocks noGrp="1"/>
          </p:cNvSpPr>
          <p:nvPr>
            <p:ph idx="1"/>
          </p:nvPr>
        </p:nvSpPr>
        <p:spPr/>
        <p:txBody>
          <a:bodyPr>
            <a:normAutofit/>
          </a:bodyPr>
          <a:lstStyle/>
          <a:p>
            <a:pPr>
              <a:spcBef>
                <a:spcPts val="600"/>
              </a:spcBef>
            </a:pPr>
            <a:r>
              <a:rPr lang="zh-CN" altLang="en-US" dirty="0"/>
              <a:t>原理</a:t>
            </a:r>
            <a:endParaRPr lang="en-US" altLang="zh-CN" dirty="0"/>
          </a:p>
          <a:p>
            <a:pPr lvl="1">
              <a:spcBef>
                <a:spcPts val="600"/>
              </a:spcBef>
            </a:pPr>
            <a:r>
              <a:rPr lang="en-US" altLang="zh-CN" dirty="0"/>
              <a:t>1. </a:t>
            </a:r>
            <a:r>
              <a:rPr lang="zh-CN" altLang="en-US" dirty="0"/>
              <a:t>以编码字符集中每个字符</a:t>
            </a:r>
            <a:r>
              <a:rPr lang="en-US" altLang="zh-CN" dirty="0"/>
              <a:t>c</a:t>
            </a:r>
            <a:r>
              <a:rPr lang="zh-CN" altLang="en-US" dirty="0"/>
              <a:t>的出现频率</a:t>
            </a:r>
            <a:r>
              <a:rPr lang="en-US" altLang="zh-CN" dirty="0"/>
              <a:t>f(c),</a:t>
            </a:r>
            <a:r>
              <a:rPr lang="zh-CN" altLang="en-US" dirty="0"/>
              <a:t>作为贪心选择依据，</a:t>
            </a:r>
            <a:r>
              <a:rPr lang="zh-CN" altLang="en-US" dirty="0">
                <a:solidFill>
                  <a:srgbClr val="FF0000"/>
                </a:solidFill>
              </a:rPr>
              <a:t>对字符集进行由小到大的排序</a:t>
            </a:r>
            <a:r>
              <a:rPr lang="zh-CN" altLang="en-US" dirty="0"/>
              <a:t>，每个字符对应于一个</a:t>
            </a:r>
            <a:r>
              <a:rPr lang="zh-CN" altLang="en-US" u="sng" dirty="0">
                <a:solidFill>
                  <a:srgbClr val="FF3300"/>
                </a:solidFill>
              </a:rPr>
              <a:t>只包含一个结点</a:t>
            </a:r>
            <a:r>
              <a:rPr lang="zh-CN" altLang="en-US" dirty="0"/>
              <a:t>的子树</a:t>
            </a:r>
            <a:endParaRPr lang="en-US" altLang="zh-CN" dirty="0"/>
          </a:p>
          <a:p>
            <a:pPr lvl="1">
              <a:spcBef>
                <a:spcPts val="600"/>
              </a:spcBef>
            </a:pPr>
            <a:r>
              <a:rPr lang="en-US" altLang="zh-CN" dirty="0"/>
              <a:t>2.</a:t>
            </a:r>
            <a:r>
              <a:rPr lang="zh-CN" altLang="en-US" dirty="0"/>
              <a:t> 先合并最小频率的</a:t>
            </a:r>
            <a:r>
              <a:rPr lang="en-US" altLang="zh-CN" dirty="0"/>
              <a:t>2</a:t>
            </a:r>
            <a:r>
              <a:rPr lang="zh-CN" altLang="en-US" dirty="0"/>
              <a:t>个字符对应的子树，计算合并后的子树中这个字符出现的频率总和</a:t>
            </a:r>
            <a:endParaRPr lang="en-US" altLang="zh-CN" dirty="0"/>
          </a:p>
          <a:p>
            <a:pPr lvl="1">
              <a:spcBef>
                <a:spcPts val="600"/>
              </a:spcBef>
            </a:pPr>
            <a:r>
              <a:rPr lang="en-US" altLang="zh-CN" dirty="0"/>
              <a:t>3.</a:t>
            </a:r>
            <a:r>
              <a:rPr lang="zh-CN" altLang="en-US" dirty="0"/>
              <a:t> 重新排序各个子树</a:t>
            </a:r>
            <a:endParaRPr lang="en-US" altLang="zh-CN" dirty="0"/>
          </a:p>
          <a:p>
            <a:pPr lvl="1">
              <a:spcBef>
                <a:spcPts val="600"/>
              </a:spcBef>
            </a:pPr>
            <a:r>
              <a:rPr lang="en-US" altLang="zh-CN" dirty="0"/>
              <a:t>4.</a:t>
            </a:r>
            <a:r>
              <a:rPr lang="zh-CN" altLang="en-US" dirty="0"/>
              <a:t> 对上述排序后的子树序列进行合并</a:t>
            </a:r>
            <a:endParaRPr lang="en-US" altLang="zh-CN" dirty="0"/>
          </a:p>
          <a:p>
            <a:pPr lvl="1">
              <a:spcBef>
                <a:spcPts val="600"/>
              </a:spcBef>
            </a:pPr>
            <a:r>
              <a:rPr lang="en-US" altLang="zh-CN" dirty="0"/>
              <a:t>5.</a:t>
            </a:r>
            <a:r>
              <a:rPr lang="zh-CN" altLang="en-US" dirty="0"/>
              <a:t> 重复上述过程，将全部结点合并成</a:t>
            </a:r>
            <a:r>
              <a:rPr lang="en-US" altLang="zh-CN" dirty="0"/>
              <a:t>1</a:t>
            </a:r>
            <a:r>
              <a:rPr lang="zh-CN" altLang="en-US" dirty="0"/>
              <a:t>棵完整的二叉树，</a:t>
            </a:r>
            <a:r>
              <a:rPr lang="zh-CN" altLang="en-US" dirty="0">
                <a:solidFill>
                  <a:srgbClr val="FF0000"/>
                </a:solidFill>
              </a:rPr>
              <a:t>称为编码树</a:t>
            </a:r>
            <a:r>
              <a:rPr lang="en-US" altLang="zh-CN" dirty="0">
                <a:solidFill>
                  <a:srgbClr val="FF0000"/>
                </a:solidFill>
              </a:rPr>
              <a:t>T</a:t>
            </a:r>
          </a:p>
          <a:p>
            <a:pPr lvl="1">
              <a:spcBef>
                <a:spcPts val="600"/>
              </a:spcBef>
            </a:pPr>
            <a:r>
              <a:rPr lang="en-US" altLang="zh-CN" dirty="0"/>
              <a:t>6.</a:t>
            </a:r>
            <a:r>
              <a:rPr lang="zh-CN" altLang="en-US" dirty="0"/>
              <a:t> 对二叉树中的边赋予</a:t>
            </a:r>
            <a:r>
              <a:rPr lang="en-US" altLang="zh-CN" dirty="0"/>
              <a:t>0</a:t>
            </a:r>
            <a:r>
              <a:rPr lang="zh-CN" altLang="en-US" dirty="0"/>
              <a:t>、</a:t>
            </a:r>
            <a:r>
              <a:rPr lang="en-US" altLang="zh-CN" dirty="0"/>
              <a:t>1</a:t>
            </a:r>
            <a:r>
              <a:rPr lang="zh-CN" altLang="en-US" dirty="0"/>
              <a:t>，得到各字符的变长编码</a:t>
            </a:r>
          </a:p>
        </p:txBody>
      </p:sp>
      <p:sp>
        <p:nvSpPr>
          <p:cNvPr id="4" name="日期占位符 3">
            <a:extLst>
              <a:ext uri="{FF2B5EF4-FFF2-40B4-BE49-F238E27FC236}">
                <a16:creationId xmlns:a16="http://schemas.microsoft.com/office/drawing/2014/main" id="{15C8980D-4421-4A15-9B66-DD0BD39BF3E7}"/>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920DA842-A829-4FE0-A56E-34C0CF0735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BF724E-FA23-48CA-A615-964C96F8BCC7}"/>
              </a:ext>
            </a:extLst>
          </p:cNvPr>
          <p:cNvSpPr>
            <a:spLocks noGrp="1"/>
          </p:cNvSpPr>
          <p:nvPr>
            <p:ph type="sldNum" sz="quarter" idx="12"/>
          </p:nvPr>
        </p:nvSpPr>
        <p:spPr/>
        <p:txBody>
          <a:bodyPr/>
          <a:lstStyle/>
          <a:p>
            <a:fld id="{EEA58A3B-43CE-4AA0-90B5-EB47AFAFEB34}" type="slidenum">
              <a:rPr lang="zh-CN" altLang="en-US" smtClean="0"/>
              <a:pPr/>
              <a:t>51</a:t>
            </a:fld>
            <a:endParaRPr lang="zh-CN" altLang="en-US" dirty="0"/>
          </a:p>
        </p:txBody>
      </p:sp>
    </p:spTree>
    <p:extLst>
      <p:ext uri="{BB962C8B-B14F-4D97-AF65-F5344CB8AC3E}">
        <p14:creationId xmlns:p14="http://schemas.microsoft.com/office/powerpoint/2010/main" val="3332339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E3D2230-D707-47D0-BE95-DDC0E0B24733}"/>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3F66B225-B21D-4309-895E-3B1B415FFD89}"/>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049EBA7-D562-41EA-BBF4-644250103E93}"/>
              </a:ext>
            </a:extLst>
          </p:cNvPr>
          <p:cNvSpPr>
            <a:spLocks noGrp="1"/>
          </p:cNvSpPr>
          <p:nvPr>
            <p:ph type="sldNum" sz="quarter" idx="12"/>
          </p:nvPr>
        </p:nvSpPr>
        <p:spPr/>
        <p:txBody>
          <a:bodyPr/>
          <a:lstStyle/>
          <a:p>
            <a:fld id="{EEA58A3B-43CE-4AA0-90B5-EB47AFAFEB34}" type="slidenum">
              <a:rPr lang="zh-CN" altLang="en-US" smtClean="0"/>
              <a:pPr/>
              <a:t>52</a:t>
            </a:fld>
            <a:endParaRPr lang="zh-CN" altLang="en-US" dirty="0"/>
          </a:p>
        </p:txBody>
      </p:sp>
      <p:graphicFrame>
        <p:nvGraphicFramePr>
          <p:cNvPr id="6" name="Group 40">
            <a:extLst>
              <a:ext uri="{FF2B5EF4-FFF2-40B4-BE49-F238E27FC236}">
                <a16:creationId xmlns:a16="http://schemas.microsoft.com/office/drawing/2014/main" id="{C03C5792-A36D-47BD-AEDE-1CB5519D0243}"/>
              </a:ext>
            </a:extLst>
          </p:cNvPr>
          <p:cNvGraphicFramePr>
            <a:graphicFrameLocks noGrp="1"/>
          </p:cNvGraphicFramePr>
          <p:nvPr>
            <p:extLst>
              <p:ext uri="{D42A27DB-BD31-4B8C-83A1-F6EECF244321}">
                <p14:modId xmlns:p14="http://schemas.microsoft.com/office/powerpoint/2010/main" val="2349585222"/>
              </p:ext>
            </p:extLst>
          </p:nvPr>
        </p:nvGraphicFramePr>
        <p:xfrm>
          <a:off x="323850" y="549275"/>
          <a:ext cx="7848600" cy="1023938"/>
        </p:xfrm>
        <a:graphic>
          <a:graphicData uri="http://schemas.openxmlformats.org/drawingml/2006/table">
            <a:tbl>
              <a:tblPr/>
              <a:tblGrid>
                <a:gridCol w="11525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gridCol w="1081088">
                  <a:extLst>
                    <a:ext uri="{9D8B030D-6E8A-4147-A177-3AD203B41FA5}">
                      <a16:colId xmlns:a16="http://schemas.microsoft.com/office/drawing/2014/main" val="20003"/>
                    </a:ext>
                  </a:extLst>
                </a:gridCol>
                <a:gridCol w="1079500">
                  <a:extLst>
                    <a:ext uri="{9D8B030D-6E8A-4147-A177-3AD203B41FA5}">
                      <a16:colId xmlns:a16="http://schemas.microsoft.com/office/drawing/2014/main" val="20004"/>
                    </a:ext>
                  </a:extLst>
                </a:gridCol>
                <a:gridCol w="1223962">
                  <a:extLst>
                    <a:ext uri="{9D8B030D-6E8A-4147-A177-3AD203B41FA5}">
                      <a16:colId xmlns:a16="http://schemas.microsoft.com/office/drawing/2014/main" val="20005"/>
                    </a:ext>
                  </a:extLst>
                </a:gridCol>
                <a:gridCol w="1152525">
                  <a:extLst>
                    <a:ext uri="{9D8B030D-6E8A-4147-A177-3AD203B41FA5}">
                      <a16:colId xmlns:a16="http://schemas.microsoft.com/office/drawing/2014/main" val="20006"/>
                    </a:ext>
                  </a:extLst>
                </a:gridCol>
              </a:tblGrid>
              <a:tr h="512763">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chemeClr val="tx1"/>
                          </a:solidFill>
                          <a:effectLst/>
                          <a:latin typeface="+mn-lt"/>
                          <a:ea typeface="微软雅黑 Light" panose="020B0502040204020203" pitchFamily="34" charset="-122"/>
                        </a:rPr>
                        <a:t>字符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1175">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频率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Text Box 41">
            <a:extLst>
              <a:ext uri="{FF2B5EF4-FFF2-40B4-BE49-F238E27FC236}">
                <a16:creationId xmlns:a16="http://schemas.microsoft.com/office/drawing/2014/main" id="{CDAE6B04-30E1-4941-82FD-1E95947477D7}"/>
              </a:ext>
            </a:extLst>
          </p:cNvPr>
          <p:cNvSpPr txBox="1">
            <a:spLocks noChangeArrowheads="1"/>
          </p:cNvSpPr>
          <p:nvPr/>
        </p:nvSpPr>
        <p:spPr bwMode="auto">
          <a:xfrm>
            <a:off x="250825" y="2349500"/>
            <a:ext cx="7796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Step1. </a:t>
            </a:r>
            <a:r>
              <a:rPr lang="zh-CN" altLang="en-US" dirty="0">
                <a:latin typeface="+mn-lt"/>
                <a:ea typeface="微软雅黑 Light" panose="020B0502040204020203" pitchFamily="34" charset="-122"/>
              </a:rPr>
              <a:t>生成单节点树，并对其进行排序</a:t>
            </a:r>
          </a:p>
        </p:txBody>
      </p:sp>
      <p:sp>
        <p:nvSpPr>
          <p:cNvPr id="8" name="Rectangle 42">
            <a:extLst>
              <a:ext uri="{FF2B5EF4-FFF2-40B4-BE49-F238E27FC236}">
                <a16:creationId xmlns:a16="http://schemas.microsoft.com/office/drawing/2014/main" id="{36FA29C9-CE5E-4788-8978-6603581BE85C}"/>
              </a:ext>
            </a:extLst>
          </p:cNvPr>
          <p:cNvSpPr>
            <a:spLocks noChangeArrowheads="1"/>
          </p:cNvSpPr>
          <p:nvPr/>
        </p:nvSpPr>
        <p:spPr bwMode="auto">
          <a:xfrm>
            <a:off x="7235825" y="2924175"/>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9" name="Rectangle 44">
            <a:extLst>
              <a:ext uri="{FF2B5EF4-FFF2-40B4-BE49-F238E27FC236}">
                <a16:creationId xmlns:a16="http://schemas.microsoft.com/office/drawing/2014/main" id="{463FC057-D0C8-4514-B938-DFEC925BDAEE}"/>
              </a:ext>
            </a:extLst>
          </p:cNvPr>
          <p:cNvSpPr>
            <a:spLocks noChangeArrowheads="1"/>
          </p:cNvSpPr>
          <p:nvPr/>
        </p:nvSpPr>
        <p:spPr bwMode="auto">
          <a:xfrm>
            <a:off x="5795963" y="2924175"/>
            <a:ext cx="817562"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10" name="Rectangle 45">
            <a:extLst>
              <a:ext uri="{FF2B5EF4-FFF2-40B4-BE49-F238E27FC236}">
                <a16:creationId xmlns:a16="http://schemas.microsoft.com/office/drawing/2014/main" id="{F760A10F-61CB-4B4C-8DFA-B19C9EEE291F}"/>
              </a:ext>
            </a:extLst>
          </p:cNvPr>
          <p:cNvSpPr>
            <a:spLocks noChangeArrowheads="1"/>
          </p:cNvSpPr>
          <p:nvPr/>
        </p:nvSpPr>
        <p:spPr bwMode="auto">
          <a:xfrm>
            <a:off x="4356100" y="2924175"/>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1" name="Rectangle 46">
            <a:extLst>
              <a:ext uri="{FF2B5EF4-FFF2-40B4-BE49-F238E27FC236}">
                <a16:creationId xmlns:a16="http://schemas.microsoft.com/office/drawing/2014/main" id="{017F2835-FD7E-49C1-9727-99A6980F81CD}"/>
              </a:ext>
            </a:extLst>
          </p:cNvPr>
          <p:cNvSpPr>
            <a:spLocks noChangeArrowheads="1"/>
          </p:cNvSpPr>
          <p:nvPr/>
        </p:nvSpPr>
        <p:spPr bwMode="auto">
          <a:xfrm>
            <a:off x="2916238" y="2924175"/>
            <a:ext cx="817562"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2" name="Rectangle 47">
            <a:extLst>
              <a:ext uri="{FF2B5EF4-FFF2-40B4-BE49-F238E27FC236}">
                <a16:creationId xmlns:a16="http://schemas.microsoft.com/office/drawing/2014/main" id="{DC2BDD01-0FF1-460B-8725-172BDAA0955B}"/>
              </a:ext>
            </a:extLst>
          </p:cNvPr>
          <p:cNvSpPr>
            <a:spLocks noChangeArrowheads="1"/>
          </p:cNvSpPr>
          <p:nvPr/>
        </p:nvSpPr>
        <p:spPr bwMode="auto">
          <a:xfrm>
            <a:off x="1476375" y="2924175"/>
            <a:ext cx="817563" cy="373063"/>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3" name="Rectangle 48">
            <a:extLst>
              <a:ext uri="{FF2B5EF4-FFF2-40B4-BE49-F238E27FC236}">
                <a16:creationId xmlns:a16="http://schemas.microsoft.com/office/drawing/2014/main" id="{E2217626-4D10-449D-9D41-E14F6E4A03CD}"/>
              </a:ext>
            </a:extLst>
          </p:cNvPr>
          <p:cNvSpPr>
            <a:spLocks noChangeArrowheads="1"/>
          </p:cNvSpPr>
          <p:nvPr/>
        </p:nvSpPr>
        <p:spPr bwMode="auto">
          <a:xfrm>
            <a:off x="252413" y="2924175"/>
            <a:ext cx="817562" cy="373063"/>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4" name="Text Box 49">
            <a:extLst>
              <a:ext uri="{FF2B5EF4-FFF2-40B4-BE49-F238E27FC236}">
                <a16:creationId xmlns:a16="http://schemas.microsoft.com/office/drawing/2014/main" id="{01D46F67-E189-4E1E-8E11-A1C1E62B3D3D}"/>
              </a:ext>
            </a:extLst>
          </p:cNvPr>
          <p:cNvSpPr txBox="1">
            <a:spLocks noChangeArrowheads="1"/>
          </p:cNvSpPr>
          <p:nvPr/>
        </p:nvSpPr>
        <p:spPr bwMode="auto">
          <a:xfrm>
            <a:off x="250825" y="4149725"/>
            <a:ext cx="7796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Step2. </a:t>
            </a:r>
            <a:r>
              <a:rPr lang="zh-CN" altLang="en-US">
                <a:latin typeface="+mn-lt"/>
                <a:ea typeface="微软雅黑 Light" panose="020B0502040204020203" pitchFamily="34" charset="-122"/>
              </a:rPr>
              <a:t>合并具有最小、次最小频率的</a:t>
            </a:r>
            <a:r>
              <a:rPr lang="en-US" altLang="zh-CN">
                <a:latin typeface="+mn-lt"/>
                <a:ea typeface="微软雅黑 Light" panose="020B0502040204020203" pitchFamily="34" charset="-122"/>
              </a:rPr>
              <a:t>2</a:t>
            </a:r>
            <a:r>
              <a:rPr lang="zh-CN" altLang="en-US">
                <a:latin typeface="+mn-lt"/>
                <a:ea typeface="微软雅黑 Light" panose="020B0502040204020203" pitchFamily="34" charset="-122"/>
              </a:rPr>
              <a:t>棵树，并重新进行排序</a:t>
            </a:r>
          </a:p>
        </p:txBody>
      </p:sp>
      <p:sp>
        <p:nvSpPr>
          <p:cNvPr id="15" name="Rectangle 50">
            <a:extLst>
              <a:ext uri="{FF2B5EF4-FFF2-40B4-BE49-F238E27FC236}">
                <a16:creationId xmlns:a16="http://schemas.microsoft.com/office/drawing/2014/main" id="{7E9C23B3-37E3-43E9-AA60-B86A219D05E0}"/>
              </a:ext>
            </a:extLst>
          </p:cNvPr>
          <p:cNvSpPr>
            <a:spLocks noChangeArrowheads="1"/>
          </p:cNvSpPr>
          <p:nvPr/>
        </p:nvSpPr>
        <p:spPr bwMode="auto">
          <a:xfrm>
            <a:off x="6732588" y="4868863"/>
            <a:ext cx="817562"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16" name="Rectangle 51">
            <a:extLst>
              <a:ext uri="{FF2B5EF4-FFF2-40B4-BE49-F238E27FC236}">
                <a16:creationId xmlns:a16="http://schemas.microsoft.com/office/drawing/2014/main" id="{BAE70EEA-725B-444B-ADAB-DFA3B4A0C55E}"/>
              </a:ext>
            </a:extLst>
          </p:cNvPr>
          <p:cNvSpPr>
            <a:spLocks noChangeArrowheads="1"/>
          </p:cNvSpPr>
          <p:nvPr/>
        </p:nvSpPr>
        <p:spPr bwMode="auto">
          <a:xfrm>
            <a:off x="5364163" y="4868863"/>
            <a:ext cx="817562"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17" name="Rectangle 52">
            <a:extLst>
              <a:ext uri="{FF2B5EF4-FFF2-40B4-BE49-F238E27FC236}">
                <a16:creationId xmlns:a16="http://schemas.microsoft.com/office/drawing/2014/main" id="{B21C9081-24F4-410A-BFD1-7E26E0F220F5}"/>
              </a:ext>
            </a:extLst>
          </p:cNvPr>
          <p:cNvSpPr>
            <a:spLocks noChangeArrowheads="1"/>
          </p:cNvSpPr>
          <p:nvPr/>
        </p:nvSpPr>
        <p:spPr bwMode="auto">
          <a:xfrm>
            <a:off x="1569311" y="4868863"/>
            <a:ext cx="817563" cy="373062"/>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8" name="Rectangle 53">
            <a:extLst>
              <a:ext uri="{FF2B5EF4-FFF2-40B4-BE49-F238E27FC236}">
                <a16:creationId xmlns:a16="http://schemas.microsoft.com/office/drawing/2014/main" id="{2EC23F81-F0BA-440F-9D89-42FBF41BB8F3}"/>
              </a:ext>
            </a:extLst>
          </p:cNvPr>
          <p:cNvSpPr>
            <a:spLocks noChangeArrowheads="1"/>
          </p:cNvSpPr>
          <p:nvPr/>
        </p:nvSpPr>
        <p:spPr bwMode="auto">
          <a:xfrm>
            <a:off x="250825" y="4868863"/>
            <a:ext cx="817563" cy="373062"/>
          </a:xfrm>
          <a:prstGeom prst="rect">
            <a:avLst/>
          </a:prstGeom>
          <a:solidFill>
            <a:srgbClr val="FFFF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grpSp>
        <p:nvGrpSpPr>
          <p:cNvPr id="19" name="Group 61">
            <a:extLst>
              <a:ext uri="{FF2B5EF4-FFF2-40B4-BE49-F238E27FC236}">
                <a16:creationId xmlns:a16="http://schemas.microsoft.com/office/drawing/2014/main" id="{941DA60F-DBB4-43AE-A365-74558C702101}"/>
              </a:ext>
            </a:extLst>
          </p:cNvPr>
          <p:cNvGrpSpPr>
            <a:grpSpLocks/>
          </p:cNvGrpSpPr>
          <p:nvPr/>
        </p:nvGrpSpPr>
        <p:grpSpPr bwMode="auto">
          <a:xfrm>
            <a:off x="3059113" y="4781550"/>
            <a:ext cx="1897062" cy="1533525"/>
            <a:chOff x="3742" y="3017"/>
            <a:chExt cx="1195" cy="966"/>
          </a:xfrm>
        </p:grpSpPr>
        <p:sp>
          <p:nvSpPr>
            <p:cNvPr id="20" name="Rectangle 54">
              <a:extLst>
                <a:ext uri="{FF2B5EF4-FFF2-40B4-BE49-F238E27FC236}">
                  <a16:creationId xmlns:a16="http://schemas.microsoft.com/office/drawing/2014/main" id="{CDDA0A6D-B300-45D6-AF73-52CF356C5AF9}"/>
                </a:ext>
              </a:extLst>
            </p:cNvPr>
            <p:cNvSpPr>
              <a:spLocks noChangeArrowheads="1"/>
            </p:cNvSpPr>
            <p:nvPr/>
          </p:nvSpPr>
          <p:spPr bwMode="auto">
            <a:xfrm>
              <a:off x="374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21" name="Rectangle 55">
              <a:extLst>
                <a:ext uri="{FF2B5EF4-FFF2-40B4-BE49-F238E27FC236}">
                  <a16:creationId xmlns:a16="http://schemas.microsoft.com/office/drawing/2014/main" id="{AAC57D32-A2FD-4502-99BB-3024F696FB35}"/>
                </a:ext>
              </a:extLst>
            </p:cNvPr>
            <p:cNvSpPr>
              <a:spLocks noChangeArrowheads="1"/>
            </p:cNvSpPr>
            <p:nvPr/>
          </p:nvSpPr>
          <p:spPr bwMode="auto">
            <a:xfrm>
              <a:off x="442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22" name="Line 57">
              <a:extLst>
                <a:ext uri="{FF2B5EF4-FFF2-40B4-BE49-F238E27FC236}">
                  <a16:creationId xmlns:a16="http://schemas.microsoft.com/office/drawing/2014/main" id="{43FDE639-B97C-43C2-B33B-A4457877B39A}"/>
                </a:ext>
              </a:extLst>
            </p:cNvPr>
            <p:cNvSpPr>
              <a:spLocks noChangeShapeType="1"/>
            </p:cNvSpPr>
            <p:nvPr/>
          </p:nvSpPr>
          <p:spPr bwMode="auto">
            <a:xfrm flipH="1">
              <a:off x="4014" y="3339"/>
              <a:ext cx="272"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3" name="Line 58">
              <a:extLst>
                <a:ext uri="{FF2B5EF4-FFF2-40B4-BE49-F238E27FC236}">
                  <a16:creationId xmlns:a16="http://schemas.microsoft.com/office/drawing/2014/main" id="{F32CC573-A669-48E5-906E-AD12A901BD37}"/>
                </a:ext>
              </a:extLst>
            </p:cNvPr>
            <p:cNvSpPr>
              <a:spLocks noChangeShapeType="1"/>
            </p:cNvSpPr>
            <p:nvPr/>
          </p:nvSpPr>
          <p:spPr bwMode="auto">
            <a:xfrm>
              <a:off x="4377" y="3339"/>
              <a:ext cx="317"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4" name="Oval 59">
              <a:extLst>
                <a:ext uri="{FF2B5EF4-FFF2-40B4-BE49-F238E27FC236}">
                  <a16:creationId xmlns:a16="http://schemas.microsoft.com/office/drawing/2014/main" id="{16DFC7FE-672B-4688-B03F-957585E1461C}"/>
                </a:ext>
              </a:extLst>
            </p:cNvPr>
            <p:cNvSpPr>
              <a:spLocks noChangeArrowheads="1"/>
            </p:cNvSpPr>
            <p:nvPr/>
          </p:nvSpPr>
          <p:spPr bwMode="auto">
            <a:xfrm>
              <a:off x="4124" y="301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grpSp>
      <p:sp>
        <p:nvSpPr>
          <p:cNvPr id="25" name="TextBox 1">
            <a:extLst>
              <a:ext uri="{FF2B5EF4-FFF2-40B4-BE49-F238E27FC236}">
                <a16:creationId xmlns:a16="http://schemas.microsoft.com/office/drawing/2014/main" id="{326B898C-87D9-47CD-A596-3B17733E827A}"/>
              </a:ext>
            </a:extLst>
          </p:cNvPr>
          <p:cNvSpPr txBox="1"/>
          <p:nvPr/>
        </p:nvSpPr>
        <p:spPr>
          <a:xfrm>
            <a:off x="3371682" y="5432703"/>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26" name="TextBox 21">
            <a:extLst>
              <a:ext uri="{FF2B5EF4-FFF2-40B4-BE49-F238E27FC236}">
                <a16:creationId xmlns:a16="http://schemas.microsoft.com/office/drawing/2014/main" id="{B3B46E7E-DD0B-428C-942E-9382FC5990CF}"/>
              </a:ext>
            </a:extLst>
          </p:cNvPr>
          <p:cNvSpPr txBox="1"/>
          <p:nvPr/>
        </p:nvSpPr>
        <p:spPr>
          <a:xfrm>
            <a:off x="4318793" y="5405887"/>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Tree>
    <p:extLst>
      <p:ext uri="{BB962C8B-B14F-4D97-AF65-F5344CB8AC3E}">
        <p14:creationId xmlns:p14="http://schemas.microsoft.com/office/powerpoint/2010/main" val="3179709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2B87389-E4B9-4C15-A87E-38CC14C6D805}"/>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CEE152E2-912E-4DA2-BD1E-910CA34B6194}"/>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BAA1BA3-1240-4E80-A7A0-18E2AC063F0E}"/>
              </a:ext>
            </a:extLst>
          </p:cNvPr>
          <p:cNvSpPr>
            <a:spLocks noGrp="1"/>
          </p:cNvSpPr>
          <p:nvPr>
            <p:ph type="sldNum" sz="quarter" idx="12"/>
          </p:nvPr>
        </p:nvSpPr>
        <p:spPr/>
        <p:txBody>
          <a:bodyPr/>
          <a:lstStyle/>
          <a:p>
            <a:fld id="{EEA58A3B-43CE-4AA0-90B5-EB47AFAFEB34}" type="slidenum">
              <a:rPr lang="zh-CN" altLang="en-US" smtClean="0"/>
              <a:pPr/>
              <a:t>53</a:t>
            </a:fld>
            <a:endParaRPr lang="zh-CN" altLang="en-US" dirty="0"/>
          </a:p>
        </p:txBody>
      </p:sp>
      <p:sp>
        <p:nvSpPr>
          <p:cNvPr id="6" name="Rectangle 36">
            <a:extLst>
              <a:ext uri="{FF2B5EF4-FFF2-40B4-BE49-F238E27FC236}">
                <a16:creationId xmlns:a16="http://schemas.microsoft.com/office/drawing/2014/main" id="{3D9D5D71-9F5B-41B6-B76F-F466EA1ADB5C}"/>
              </a:ext>
            </a:extLst>
          </p:cNvPr>
          <p:cNvSpPr>
            <a:spLocks noChangeArrowheads="1"/>
          </p:cNvSpPr>
          <p:nvPr/>
        </p:nvSpPr>
        <p:spPr bwMode="auto">
          <a:xfrm>
            <a:off x="6524625" y="840659"/>
            <a:ext cx="817563"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7" name="Rectangle 37">
            <a:extLst>
              <a:ext uri="{FF2B5EF4-FFF2-40B4-BE49-F238E27FC236}">
                <a16:creationId xmlns:a16="http://schemas.microsoft.com/office/drawing/2014/main" id="{B36F1C8E-B5C6-4D38-90F8-9713A524A386}"/>
              </a:ext>
            </a:extLst>
          </p:cNvPr>
          <p:cNvSpPr>
            <a:spLocks noChangeArrowheads="1"/>
          </p:cNvSpPr>
          <p:nvPr/>
        </p:nvSpPr>
        <p:spPr bwMode="auto">
          <a:xfrm>
            <a:off x="2492375" y="985121"/>
            <a:ext cx="817563" cy="373063"/>
          </a:xfrm>
          <a:prstGeom prst="rect">
            <a:avLst/>
          </a:prstGeom>
          <a:solidFill>
            <a:srgbClr val="FF00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grpSp>
        <p:nvGrpSpPr>
          <p:cNvPr id="8" name="Group 40">
            <a:extLst>
              <a:ext uri="{FF2B5EF4-FFF2-40B4-BE49-F238E27FC236}">
                <a16:creationId xmlns:a16="http://schemas.microsoft.com/office/drawing/2014/main" id="{96E08BFD-BD9A-4095-81AF-69B587E2EFE9}"/>
              </a:ext>
            </a:extLst>
          </p:cNvPr>
          <p:cNvGrpSpPr>
            <a:grpSpLocks/>
          </p:cNvGrpSpPr>
          <p:nvPr/>
        </p:nvGrpSpPr>
        <p:grpSpPr bwMode="auto">
          <a:xfrm>
            <a:off x="476250" y="896221"/>
            <a:ext cx="1897063" cy="1533525"/>
            <a:chOff x="3742" y="3017"/>
            <a:chExt cx="1195" cy="966"/>
          </a:xfrm>
        </p:grpSpPr>
        <p:sp>
          <p:nvSpPr>
            <p:cNvPr id="9" name="Rectangle 41">
              <a:extLst>
                <a:ext uri="{FF2B5EF4-FFF2-40B4-BE49-F238E27FC236}">
                  <a16:creationId xmlns:a16="http://schemas.microsoft.com/office/drawing/2014/main" id="{BB9E150A-8854-4AFF-8D54-EF52E91727F8}"/>
                </a:ext>
              </a:extLst>
            </p:cNvPr>
            <p:cNvSpPr>
              <a:spLocks noChangeArrowheads="1"/>
            </p:cNvSpPr>
            <p:nvPr/>
          </p:nvSpPr>
          <p:spPr bwMode="auto">
            <a:xfrm>
              <a:off x="374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0" name="Rectangle 42">
              <a:extLst>
                <a:ext uri="{FF2B5EF4-FFF2-40B4-BE49-F238E27FC236}">
                  <a16:creationId xmlns:a16="http://schemas.microsoft.com/office/drawing/2014/main" id="{CA2D2B64-DFF3-400A-AA10-31DD4E453DDF}"/>
                </a:ext>
              </a:extLst>
            </p:cNvPr>
            <p:cNvSpPr>
              <a:spLocks noChangeArrowheads="1"/>
            </p:cNvSpPr>
            <p:nvPr/>
          </p:nvSpPr>
          <p:spPr bwMode="auto">
            <a:xfrm>
              <a:off x="442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1" name="Line 43">
              <a:extLst>
                <a:ext uri="{FF2B5EF4-FFF2-40B4-BE49-F238E27FC236}">
                  <a16:creationId xmlns:a16="http://schemas.microsoft.com/office/drawing/2014/main" id="{C81866E3-3DB4-4571-A535-3C05A207211B}"/>
                </a:ext>
              </a:extLst>
            </p:cNvPr>
            <p:cNvSpPr>
              <a:spLocks noChangeShapeType="1"/>
            </p:cNvSpPr>
            <p:nvPr/>
          </p:nvSpPr>
          <p:spPr bwMode="auto">
            <a:xfrm flipH="1">
              <a:off x="4014" y="3339"/>
              <a:ext cx="272"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2" name="Line 44">
              <a:extLst>
                <a:ext uri="{FF2B5EF4-FFF2-40B4-BE49-F238E27FC236}">
                  <a16:creationId xmlns:a16="http://schemas.microsoft.com/office/drawing/2014/main" id="{3AB688D6-0B6B-4C3E-AA5A-BE5376EDF686}"/>
                </a:ext>
              </a:extLst>
            </p:cNvPr>
            <p:cNvSpPr>
              <a:spLocks noChangeShapeType="1"/>
            </p:cNvSpPr>
            <p:nvPr/>
          </p:nvSpPr>
          <p:spPr bwMode="auto">
            <a:xfrm>
              <a:off x="4377" y="3339"/>
              <a:ext cx="317"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Oval 45">
              <a:extLst>
                <a:ext uri="{FF2B5EF4-FFF2-40B4-BE49-F238E27FC236}">
                  <a16:creationId xmlns:a16="http://schemas.microsoft.com/office/drawing/2014/main" id="{6A0FA30B-838F-4406-8BB7-84E29F3CCB50}"/>
                </a:ext>
              </a:extLst>
            </p:cNvPr>
            <p:cNvSpPr>
              <a:spLocks noChangeArrowheads="1"/>
            </p:cNvSpPr>
            <p:nvPr/>
          </p:nvSpPr>
          <p:spPr bwMode="auto">
            <a:xfrm>
              <a:off x="4124" y="3017"/>
              <a:ext cx="371" cy="327"/>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14</a:t>
              </a:r>
            </a:p>
          </p:txBody>
        </p:sp>
      </p:grpSp>
      <p:sp>
        <p:nvSpPr>
          <p:cNvPr id="14" name="Text Box 46">
            <a:extLst>
              <a:ext uri="{FF2B5EF4-FFF2-40B4-BE49-F238E27FC236}">
                <a16:creationId xmlns:a16="http://schemas.microsoft.com/office/drawing/2014/main" id="{9AC7E507-B6B4-402B-B33F-D5C2449E1659}"/>
              </a:ext>
            </a:extLst>
          </p:cNvPr>
          <p:cNvSpPr txBox="1">
            <a:spLocks noChangeArrowheads="1"/>
          </p:cNvSpPr>
          <p:nvPr/>
        </p:nvSpPr>
        <p:spPr bwMode="auto">
          <a:xfrm>
            <a:off x="384175" y="500934"/>
            <a:ext cx="829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Step3. </a:t>
            </a:r>
          </a:p>
        </p:txBody>
      </p:sp>
      <p:grpSp>
        <p:nvGrpSpPr>
          <p:cNvPr id="15" name="Group 51">
            <a:extLst>
              <a:ext uri="{FF2B5EF4-FFF2-40B4-BE49-F238E27FC236}">
                <a16:creationId xmlns:a16="http://schemas.microsoft.com/office/drawing/2014/main" id="{7F4CA4B2-D2EF-4F1D-A5B4-50D0D99ECE82}"/>
              </a:ext>
            </a:extLst>
          </p:cNvPr>
          <p:cNvGrpSpPr>
            <a:grpSpLocks/>
          </p:cNvGrpSpPr>
          <p:nvPr/>
        </p:nvGrpSpPr>
        <p:grpSpPr bwMode="auto">
          <a:xfrm>
            <a:off x="4003675" y="824784"/>
            <a:ext cx="2185988" cy="1641475"/>
            <a:chOff x="3470" y="227"/>
            <a:chExt cx="1377" cy="1034"/>
          </a:xfrm>
        </p:grpSpPr>
        <p:sp>
          <p:nvSpPr>
            <p:cNvPr id="16" name="Rectangle 38">
              <a:extLst>
                <a:ext uri="{FF2B5EF4-FFF2-40B4-BE49-F238E27FC236}">
                  <a16:creationId xmlns:a16="http://schemas.microsoft.com/office/drawing/2014/main" id="{33C34D17-212A-47CE-8C5A-CAD5D43928D2}"/>
                </a:ext>
              </a:extLst>
            </p:cNvPr>
            <p:cNvSpPr>
              <a:spLocks noChangeArrowheads="1"/>
            </p:cNvSpPr>
            <p:nvPr/>
          </p:nvSpPr>
          <p:spPr bwMode="auto">
            <a:xfrm>
              <a:off x="3470"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7" name="Rectangle 39">
              <a:extLst>
                <a:ext uri="{FF2B5EF4-FFF2-40B4-BE49-F238E27FC236}">
                  <a16:creationId xmlns:a16="http://schemas.microsoft.com/office/drawing/2014/main" id="{936214CB-869B-47A9-BD14-64E6E6CC996D}"/>
                </a:ext>
              </a:extLst>
            </p:cNvPr>
            <p:cNvSpPr>
              <a:spLocks noChangeArrowheads="1"/>
            </p:cNvSpPr>
            <p:nvPr/>
          </p:nvSpPr>
          <p:spPr bwMode="auto">
            <a:xfrm>
              <a:off x="4332"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8" name="Oval 47">
              <a:extLst>
                <a:ext uri="{FF2B5EF4-FFF2-40B4-BE49-F238E27FC236}">
                  <a16:creationId xmlns:a16="http://schemas.microsoft.com/office/drawing/2014/main" id="{68A268C1-E8B5-41C3-8A56-47CAA30B9818}"/>
                </a:ext>
              </a:extLst>
            </p:cNvPr>
            <p:cNvSpPr>
              <a:spLocks noChangeArrowheads="1"/>
            </p:cNvSpPr>
            <p:nvPr/>
          </p:nvSpPr>
          <p:spPr bwMode="auto">
            <a:xfrm>
              <a:off x="3920" y="22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25</a:t>
              </a:r>
            </a:p>
          </p:txBody>
        </p:sp>
        <p:sp>
          <p:nvSpPr>
            <p:cNvPr id="19" name="Line 49">
              <a:extLst>
                <a:ext uri="{FF2B5EF4-FFF2-40B4-BE49-F238E27FC236}">
                  <a16:creationId xmlns:a16="http://schemas.microsoft.com/office/drawing/2014/main" id="{0EF9FA8A-87C5-4D2F-A690-0A9112BC54AF}"/>
                </a:ext>
              </a:extLst>
            </p:cNvPr>
            <p:cNvSpPr>
              <a:spLocks noChangeShapeType="1"/>
            </p:cNvSpPr>
            <p:nvPr/>
          </p:nvSpPr>
          <p:spPr bwMode="auto">
            <a:xfrm flipH="1">
              <a:off x="3742" y="527"/>
              <a:ext cx="272"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20" name="Line 50">
              <a:extLst>
                <a:ext uri="{FF2B5EF4-FFF2-40B4-BE49-F238E27FC236}">
                  <a16:creationId xmlns:a16="http://schemas.microsoft.com/office/drawing/2014/main" id="{CE854870-E0CC-490C-87F2-A9E3AD9E0DE9}"/>
                </a:ext>
              </a:extLst>
            </p:cNvPr>
            <p:cNvSpPr>
              <a:spLocks noChangeShapeType="1"/>
            </p:cNvSpPr>
            <p:nvPr/>
          </p:nvSpPr>
          <p:spPr bwMode="auto">
            <a:xfrm>
              <a:off x="4195" y="527"/>
              <a:ext cx="409"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sp>
        <p:nvSpPr>
          <p:cNvPr id="21" name="Rectangle 52">
            <a:extLst>
              <a:ext uri="{FF2B5EF4-FFF2-40B4-BE49-F238E27FC236}">
                <a16:creationId xmlns:a16="http://schemas.microsoft.com/office/drawing/2014/main" id="{69EAD2FD-4564-4ADD-B1F6-D2746D40FBA8}"/>
              </a:ext>
            </a:extLst>
          </p:cNvPr>
          <p:cNvSpPr>
            <a:spLocks noChangeArrowheads="1"/>
          </p:cNvSpPr>
          <p:nvPr/>
        </p:nvSpPr>
        <p:spPr bwMode="auto">
          <a:xfrm>
            <a:off x="7388225" y="3433046"/>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22" name="Text Box 60">
            <a:extLst>
              <a:ext uri="{FF2B5EF4-FFF2-40B4-BE49-F238E27FC236}">
                <a16:creationId xmlns:a16="http://schemas.microsoft.com/office/drawing/2014/main" id="{62E5BEEB-4C74-47F1-90B7-F3BB7E78DE75}"/>
              </a:ext>
            </a:extLst>
          </p:cNvPr>
          <p:cNvSpPr txBox="1">
            <a:spLocks noChangeArrowheads="1"/>
          </p:cNvSpPr>
          <p:nvPr/>
        </p:nvSpPr>
        <p:spPr bwMode="auto">
          <a:xfrm>
            <a:off x="384175" y="3164759"/>
            <a:ext cx="829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Step4. </a:t>
            </a:r>
          </a:p>
        </p:txBody>
      </p:sp>
      <p:sp>
        <p:nvSpPr>
          <p:cNvPr id="23" name="Oval 67">
            <a:extLst>
              <a:ext uri="{FF2B5EF4-FFF2-40B4-BE49-F238E27FC236}">
                <a16:creationId xmlns:a16="http://schemas.microsoft.com/office/drawing/2014/main" id="{1874646C-CCF3-498F-BD1E-3D37EE88E012}"/>
              </a:ext>
            </a:extLst>
          </p:cNvPr>
          <p:cNvSpPr>
            <a:spLocks noChangeArrowheads="1"/>
          </p:cNvSpPr>
          <p:nvPr/>
        </p:nvSpPr>
        <p:spPr bwMode="auto">
          <a:xfrm>
            <a:off x="4633211" y="3344027"/>
            <a:ext cx="588778" cy="519351"/>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30</a:t>
            </a:r>
          </a:p>
        </p:txBody>
      </p:sp>
      <p:sp>
        <p:nvSpPr>
          <p:cNvPr id="24" name="Line 69">
            <a:extLst>
              <a:ext uri="{FF2B5EF4-FFF2-40B4-BE49-F238E27FC236}">
                <a16:creationId xmlns:a16="http://schemas.microsoft.com/office/drawing/2014/main" id="{7BE3DDBC-EBE9-4DC3-9985-10BD0226172F}"/>
              </a:ext>
            </a:extLst>
          </p:cNvPr>
          <p:cNvSpPr>
            <a:spLocks noChangeShapeType="1"/>
          </p:cNvSpPr>
          <p:nvPr/>
        </p:nvSpPr>
        <p:spPr bwMode="auto">
          <a:xfrm flipH="1">
            <a:off x="4364038" y="3791821"/>
            <a:ext cx="360362"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70">
            <a:extLst>
              <a:ext uri="{FF2B5EF4-FFF2-40B4-BE49-F238E27FC236}">
                <a16:creationId xmlns:a16="http://schemas.microsoft.com/office/drawing/2014/main" id="{968C1E2F-80EB-47EA-B844-562D6AB9DF4D}"/>
              </a:ext>
            </a:extLst>
          </p:cNvPr>
          <p:cNvSpPr>
            <a:spLocks noChangeShapeType="1"/>
          </p:cNvSpPr>
          <p:nvPr/>
        </p:nvSpPr>
        <p:spPr bwMode="auto">
          <a:xfrm>
            <a:off x="5084763" y="3791821"/>
            <a:ext cx="719137" cy="7937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nvGrpSpPr>
          <p:cNvPr id="26" name="Group 72">
            <a:extLst>
              <a:ext uri="{FF2B5EF4-FFF2-40B4-BE49-F238E27FC236}">
                <a16:creationId xmlns:a16="http://schemas.microsoft.com/office/drawing/2014/main" id="{F55988BF-3FF9-4B91-BA1F-173A52ECAAC6}"/>
              </a:ext>
            </a:extLst>
          </p:cNvPr>
          <p:cNvGrpSpPr>
            <a:grpSpLocks/>
          </p:cNvGrpSpPr>
          <p:nvPr/>
        </p:nvGrpSpPr>
        <p:grpSpPr bwMode="auto">
          <a:xfrm>
            <a:off x="1052513" y="3344146"/>
            <a:ext cx="2185987" cy="1641475"/>
            <a:chOff x="3470" y="227"/>
            <a:chExt cx="1377" cy="1034"/>
          </a:xfrm>
        </p:grpSpPr>
        <p:sp>
          <p:nvSpPr>
            <p:cNvPr id="27" name="Rectangle 73">
              <a:extLst>
                <a:ext uri="{FF2B5EF4-FFF2-40B4-BE49-F238E27FC236}">
                  <a16:creationId xmlns:a16="http://schemas.microsoft.com/office/drawing/2014/main" id="{D4723774-C834-4774-9040-54FB7229C94E}"/>
                </a:ext>
              </a:extLst>
            </p:cNvPr>
            <p:cNvSpPr>
              <a:spLocks noChangeArrowheads="1"/>
            </p:cNvSpPr>
            <p:nvPr/>
          </p:nvSpPr>
          <p:spPr bwMode="auto">
            <a:xfrm>
              <a:off x="3470"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28" name="Rectangle 74">
              <a:extLst>
                <a:ext uri="{FF2B5EF4-FFF2-40B4-BE49-F238E27FC236}">
                  <a16:creationId xmlns:a16="http://schemas.microsoft.com/office/drawing/2014/main" id="{42E83157-7A06-4D45-9272-E21F9E7CDF36}"/>
                </a:ext>
              </a:extLst>
            </p:cNvPr>
            <p:cNvSpPr>
              <a:spLocks noChangeArrowheads="1"/>
            </p:cNvSpPr>
            <p:nvPr/>
          </p:nvSpPr>
          <p:spPr bwMode="auto">
            <a:xfrm>
              <a:off x="4332" y="1026"/>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29" name="Oval 75">
              <a:extLst>
                <a:ext uri="{FF2B5EF4-FFF2-40B4-BE49-F238E27FC236}">
                  <a16:creationId xmlns:a16="http://schemas.microsoft.com/office/drawing/2014/main" id="{4F2B9789-54C2-4BCC-8E29-F1E6ECBA5711}"/>
                </a:ext>
              </a:extLst>
            </p:cNvPr>
            <p:cNvSpPr>
              <a:spLocks noChangeArrowheads="1"/>
            </p:cNvSpPr>
            <p:nvPr/>
          </p:nvSpPr>
          <p:spPr bwMode="auto">
            <a:xfrm>
              <a:off x="3920" y="227"/>
              <a:ext cx="371" cy="327"/>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25</a:t>
              </a:r>
            </a:p>
          </p:txBody>
        </p:sp>
        <p:sp>
          <p:nvSpPr>
            <p:cNvPr id="30" name="Line 76">
              <a:extLst>
                <a:ext uri="{FF2B5EF4-FFF2-40B4-BE49-F238E27FC236}">
                  <a16:creationId xmlns:a16="http://schemas.microsoft.com/office/drawing/2014/main" id="{1E3243FD-E5A8-434A-BB4A-BC2C7F1F9664}"/>
                </a:ext>
              </a:extLst>
            </p:cNvPr>
            <p:cNvSpPr>
              <a:spLocks noChangeShapeType="1"/>
            </p:cNvSpPr>
            <p:nvPr/>
          </p:nvSpPr>
          <p:spPr bwMode="auto">
            <a:xfrm flipH="1">
              <a:off x="3742" y="527"/>
              <a:ext cx="272"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1" name="Line 77">
              <a:extLst>
                <a:ext uri="{FF2B5EF4-FFF2-40B4-BE49-F238E27FC236}">
                  <a16:creationId xmlns:a16="http://schemas.microsoft.com/office/drawing/2014/main" id="{D0452CC6-D360-4C57-B61B-E604985798BA}"/>
                </a:ext>
              </a:extLst>
            </p:cNvPr>
            <p:cNvSpPr>
              <a:spLocks noChangeShapeType="1"/>
            </p:cNvSpPr>
            <p:nvPr/>
          </p:nvSpPr>
          <p:spPr bwMode="auto">
            <a:xfrm>
              <a:off x="4195" y="527"/>
              <a:ext cx="409"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grpSp>
        <p:nvGrpSpPr>
          <p:cNvPr id="32" name="Group 78">
            <a:extLst>
              <a:ext uri="{FF2B5EF4-FFF2-40B4-BE49-F238E27FC236}">
                <a16:creationId xmlns:a16="http://schemas.microsoft.com/office/drawing/2014/main" id="{72EBB934-BB80-44A9-8735-59A148E9A531}"/>
              </a:ext>
            </a:extLst>
          </p:cNvPr>
          <p:cNvGrpSpPr>
            <a:grpSpLocks/>
          </p:cNvGrpSpPr>
          <p:nvPr/>
        </p:nvGrpSpPr>
        <p:grpSpPr bwMode="auto">
          <a:xfrm>
            <a:off x="3355975" y="4496671"/>
            <a:ext cx="1897063" cy="1533525"/>
            <a:chOff x="3742" y="3017"/>
            <a:chExt cx="1195" cy="966"/>
          </a:xfrm>
        </p:grpSpPr>
        <p:sp>
          <p:nvSpPr>
            <p:cNvPr id="33" name="Rectangle 79">
              <a:extLst>
                <a:ext uri="{FF2B5EF4-FFF2-40B4-BE49-F238E27FC236}">
                  <a16:creationId xmlns:a16="http://schemas.microsoft.com/office/drawing/2014/main" id="{E89DEC50-50F6-4928-A3A9-C64B713CFC9A}"/>
                </a:ext>
              </a:extLst>
            </p:cNvPr>
            <p:cNvSpPr>
              <a:spLocks noChangeArrowheads="1"/>
            </p:cNvSpPr>
            <p:nvPr/>
          </p:nvSpPr>
          <p:spPr bwMode="auto">
            <a:xfrm>
              <a:off x="374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34" name="Rectangle 80">
              <a:extLst>
                <a:ext uri="{FF2B5EF4-FFF2-40B4-BE49-F238E27FC236}">
                  <a16:creationId xmlns:a16="http://schemas.microsoft.com/office/drawing/2014/main" id="{DF89D84B-4BB4-40BA-B87E-DB15A21339F2}"/>
                </a:ext>
              </a:extLst>
            </p:cNvPr>
            <p:cNvSpPr>
              <a:spLocks noChangeArrowheads="1"/>
            </p:cNvSpPr>
            <p:nvPr/>
          </p:nvSpPr>
          <p:spPr bwMode="auto">
            <a:xfrm>
              <a:off x="4422" y="374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35" name="Line 81">
              <a:extLst>
                <a:ext uri="{FF2B5EF4-FFF2-40B4-BE49-F238E27FC236}">
                  <a16:creationId xmlns:a16="http://schemas.microsoft.com/office/drawing/2014/main" id="{93CD3811-BED7-4097-8883-68EB83398A3B}"/>
                </a:ext>
              </a:extLst>
            </p:cNvPr>
            <p:cNvSpPr>
              <a:spLocks noChangeShapeType="1"/>
            </p:cNvSpPr>
            <p:nvPr/>
          </p:nvSpPr>
          <p:spPr bwMode="auto">
            <a:xfrm flipH="1">
              <a:off x="4014" y="3339"/>
              <a:ext cx="272"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Line 82">
              <a:extLst>
                <a:ext uri="{FF2B5EF4-FFF2-40B4-BE49-F238E27FC236}">
                  <a16:creationId xmlns:a16="http://schemas.microsoft.com/office/drawing/2014/main" id="{422B71CD-FCF1-4798-A788-B17388172DB8}"/>
                </a:ext>
              </a:extLst>
            </p:cNvPr>
            <p:cNvSpPr>
              <a:spLocks noChangeShapeType="1"/>
            </p:cNvSpPr>
            <p:nvPr/>
          </p:nvSpPr>
          <p:spPr bwMode="auto">
            <a:xfrm>
              <a:off x="4377" y="3339"/>
              <a:ext cx="317" cy="40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7" name="Oval 83">
              <a:extLst>
                <a:ext uri="{FF2B5EF4-FFF2-40B4-BE49-F238E27FC236}">
                  <a16:creationId xmlns:a16="http://schemas.microsoft.com/office/drawing/2014/main" id="{79A8F3DC-0BA4-49E6-B7B5-FF8BCF1840CF}"/>
                </a:ext>
              </a:extLst>
            </p:cNvPr>
            <p:cNvSpPr>
              <a:spLocks noChangeArrowheads="1"/>
            </p:cNvSpPr>
            <p:nvPr/>
          </p:nvSpPr>
          <p:spPr bwMode="auto">
            <a:xfrm>
              <a:off x="4124" y="301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grpSp>
      <p:sp>
        <p:nvSpPr>
          <p:cNvPr id="38" name="Rectangle 84">
            <a:extLst>
              <a:ext uri="{FF2B5EF4-FFF2-40B4-BE49-F238E27FC236}">
                <a16:creationId xmlns:a16="http://schemas.microsoft.com/office/drawing/2014/main" id="{5680B5EB-7375-40B5-BC72-7A596637AD2A}"/>
              </a:ext>
            </a:extLst>
          </p:cNvPr>
          <p:cNvSpPr>
            <a:spLocks noChangeArrowheads="1"/>
          </p:cNvSpPr>
          <p:nvPr/>
        </p:nvSpPr>
        <p:spPr bwMode="auto">
          <a:xfrm>
            <a:off x="5445125" y="4585571"/>
            <a:ext cx="817563"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39" name="TextBox 34">
            <a:extLst>
              <a:ext uri="{FF2B5EF4-FFF2-40B4-BE49-F238E27FC236}">
                <a16:creationId xmlns:a16="http://schemas.microsoft.com/office/drawing/2014/main" id="{507102F3-E976-4A48-B2FB-FB539BF31660}"/>
              </a:ext>
            </a:extLst>
          </p:cNvPr>
          <p:cNvSpPr txBox="1"/>
          <p:nvPr/>
        </p:nvSpPr>
        <p:spPr>
          <a:xfrm>
            <a:off x="805509" y="1539265"/>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0" name="TextBox 35">
            <a:extLst>
              <a:ext uri="{FF2B5EF4-FFF2-40B4-BE49-F238E27FC236}">
                <a16:creationId xmlns:a16="http://schemas.microsoft.com/office/drawing/2014/main" id="{E614F94D-8DB7-4B26-AE26-6E5E18EB7FC9}"/>
              </a:ext>
            </a:extLst>
          </p:cNvPr>
          <p:cNvSpPr txBox="1"/>
          <p:nvPr/>
        </p:nvSpPr>
        <p:spPr>
          <a:xfrm>
            <a:off x="1752620" y="1512449"/>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1" name="TextBox 36">
            <a:extLst>
              <a:ext uri="{FF2B5EF4-FFF2-40B4-BE49-F238E27FC236}">
                <a16:creationId xmlns:a16="http://schemas.microsoft.com/office/drawing/2014/main" id="{7CA53163-D91A-4361-A709-04964646E2B0}"/>
              </a:ext>
            </a:extLst>
          </p:cNvPr>
          <p:cNvSpPr txBox="1"/>
          <p:nvPr/>
        </p:nvSpPr>
        <p:spPr>
          <a:xfrm>
            <a:off x="4339264" y="1512996"/>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2" name="TextBox 37">
            <a:extLst>
              <a:ext uri="{FF2B5EF4-FFF2-40B4-BE49-F238E27FC236}">
                <a16:creationId xmlns:a16="http://schemas.microsoft.com/office/drawing/2014/main" id="{2BAF96C5-0119-4A31-A15E-CE724DE7D52C}"/>
              </a:ext>
            </a:extLst>
          </p:cNvPr>
          <p:cNvSpPr txBox="1"/>
          <p:nvPr/>
        </p:nvSpPr>
        <p:spPr>
          <a:xfrm>
            <a:off x="5490994" y="1493400"/>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3" name="TextBox 38">
            <a:extLst>
              <a:ext uri="{FF2B5EF4-FFF2-40B4-BE49-F238E27FC236}">
                <a16:creationId xmlns:a16="http://schemas.microsoft.com/office/drawing/2014/main" id="{AB19BC9D-DA62-4559-8BBF-6E4B519B4419}"/>
              </a:ext>
            </a:extLst>
          </p:cNvPr>
          <p:cNvSpPr txBox="1"/>
          <p:nvPr/>
        </p:nvSpPr>
        <p:spPr>
          <a:xfrm>
            <a:off x="1451446" y="4023626"/>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4" name="TextBox 39">
            <a:extLst>
              <a:ext uri="{FF2B5EF4-FFF2-40B4-BE49-F238E27FC236}">
                <a16:creationId xmlns:a16="http://schemas.microsoft.com/office/drawing/2014/main" id="{9D281BB5-A1B1-4D2C-BE3B-8CB40D4E6803}"/>
              </a:ext>
            </a:extLst>
          </p:cNvPr>
          <p:cNvSpPr txBox="1"/>
          <p:nvPr/>
        </p:nvSpPr>
        <p:spPr>
          <a:xfrm>
            <a:off x="2603176" y="4004030"/>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5" name="TextBox 40">
            <a:extLst>
              <a:ext uri="{FF2B5EF4-FFF2-40B4-BE49-F238E27FC236}">
                <a16:creationId xmlns:a16="http://schemas.microsoft.com/office/drawing/2014/main" id="{22E1F32E-F193-47FC-AB91-DAF2B415991F}"/>
              </a:ext>
            </a:extLst>
          </p:cNvPr>
          <p:cNvSpPr txBox="1"/>
          <p:nvPr/>
        </p:nvSpPr>
        <p:spPr>
          <a:xfrm>
            <a:off x="3668546" y="5174640"/>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6" name="TextBox 41">
            <a:extLst>
              <a:ext uri="{FF2B5EF4-FFF2-40B4-BE49-F238E27FC236}">
                <a16:creationId xmlns:a16="http://schemas.microsoft.com/office/drawing/2014/main" id="{D2D924E6-C159-48D4-81A9-1AA966C90DB1}"/>
              </a:ext>
            </a:extLst>
          </p:cNvPr>
          <p:cNvSpPr txBox="1"/>
          <p:nvPr/>
        </p:nvSpPr>
        <p:spPr>
          <a:xfrm>
            <a:off x="4615657" y="5147824"/>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47" name="TextBox 42">
            <a:extLst>
              <a:ext uri="{FF2B5EF4-FFF2-40B4-BE49-F238E27FC236}">
                <a16:creationId xmlns:a16="http://schemas.microsoft.com/office/drawing/2014/main" id="{D133F8F3-6B2B-4283-9EE7-7D04FAB5C52D}"/>
              </a:ext>
            </a:extLst>
          </p:cNvPr>
          <p:cNvSpPr txBox="1"/>
          <p:nvPr/>
        </p:nvSpPr>
        <p:spPr>
          <a:xfrm>
            <a:off x="4182811" y="3994333"/>
            <a:ext cx="312906" cy="369332"/>
          </a:xfrm>
          <a:prstGeom prst="rect">
            <a:avLst/>
          </a:prstGeom>
          <a:noFill/>
        </p:spPr>
        <p:txBody>
          <a:bodyPr wrap="none" rtlCol="0">
            <a:spAutoFit/>
          </a:bodyPr>
          <a:lstStyle/>
          <a:p>
            <a:r>
              <a:rPr lang="en-US" altLang="zh-CN" dirty="0">
                <a:ea typeface="微软雅黑 Light" panose="020B0502040204020203" pitchFamily="34" charset="-122"/>
              </a:rPr>
              <a:t>0</a:t>
            </a:r>
            <a:endParaRPr lang="zh-CN" altLang="en-US" dirty="0">
              <a:ea typeface="微软雅黑 Light" panose="020B0502040204020203" pitchFamily="34" charset="-122"/>
            </a:endParaRPr>
          </a:p>
        </p:txBody>
      </p:sp>
      <p:sp>
        <p:nvSpPr>
          <p:cNvPr id="48" name="TextBox 43">
            <a:extLst>
              <a:ext uri="{FF2B5EF4-FFF2-40B4-BE49-F238E27FC236}">
                <a16:creationId xmlns:a16="http://schemas.microsoft.com/office/drawing/2014/main" id="{3FEF831D-D1E0-4734-A8AE-35FA3CE964D6}"/>
              </a:ext>
            </a:extLst>
          </p:cNvPr>
          <p:cNvSpPr txBox="1"/>
          <p:nvPr/>
        </p:nvSpPr>
        <p:spPr>
          <a:xfrm>
            <a:off x="5522273" y="3967517"/>
            <a:ext cx="301686" cy="369332"/>
          </a:xfrm>
          <a:prstGeom prst="rect">
            <a:avLst/>
          </a:prstGeom>
          <a:noFill/>
        </p:spPr>
        <p:txBody>
          <a:bodyPr wrap="none" rtlCol="0">
            <a:spAutoFit/>
          </a:bodyPr>
          <a:lstStyle/>
          <a:p>
            <a:r>
              <a:rPr lang="en-US" altLang="zh-CN" dirty="0">
                <a:ea typeface="微软雅黑 Light" panose="020B0502040204020203" pitchFamily="34" charset="-122"/>
              </a:rPr>
              <a:t>1</a:t>
            </a:r>
            <a:endParaRPr lang="zh-CN" altLang="en-US" dirty="0">
              <a:ea typeface="微软雅黑 Light" panose="020B0502040204020203" pitchFamily="34" charset="-122"/>
            </a:endParaRPr>
          </a:p>
        </p:txBody>
      </p:sp>
      <p:sp>
        <p:nvSpPr>
          <p:cNvPr id="2" name="文本框 1">
            <a:extLst>
              <a:ext uri="{FF2B5EF4-FFF2-40B4-BE49-F238E27FC236}">
                <a16:creationId xmlns:a16="http://schemas.microsoft.com/office/drawing/2014/main" id="{C3DF3E44-0EEF-4096-8B6C-5554E4CBFEA3}"/>
              </a:ext>
            </a:extLst>
          </p:cNvPr>
          <p:cNvSpPr txBox="1"/>
          <p:nvPr/>
        </p:nvSpPr>
        <p:spPr>
          <a:xfrm>
            <a:off x="7842142" y="189694"/>
            <a:ext cx="1120820" cy="369332"/>
          </a:xfrm>
          <a:prstGeom prst="rect">
            <a:avLst/>
          </a:prstGeom>
          <a:noFill/>
        </p:spPr>
        <p:txBody>
          <a:bodyPr wrap="none" rtlCol="0">
            <a:spAutoFit/>
          </a:bodyPr>
          <a:lstStyle/>
          <a:p>
            <a:r>
              <a:rPr lang="en-US" altLang="zh-CN" dirty="0"/>
              <a:t>20211123</a:t>
            </a:r>
            <a:endParaRPr lang="zh-CN" altLang="en-US" dirty="0"/>
          </a:p>
        </p:txBody>
      </p:sp>
    </p:spTree>
    <p:extLst>
      <p:ext uri="{BB962C8B-B14F-4D97-AF65-F5344CB8AC3E}">
        <p14:creationId xmlns:p14="http://schemas.microsoft.com/office/powerpoint/2010/main" val="3812887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890448F-27EA-4C6F-AB0B-E99C423F6B26}"/>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4EC61248-EC80-4B0E-BDCB-1CBB1F9F284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8C472AA-8C70-46E2-97BD-DF58143D71B4}"/>
              </a:ext>
            </a:extLst>
          </p:cNvPr>
          <p:cNvSpPr>
            <a:spLocks noGrp="1"/>
          </p:cNvSpPr>
          <p:nvPr>
            <p:ph type="sldNum" sz="quarter" idx="12"/>
          </p:nvPr>
        </p:nvSpPr>
        <p:spPr/>
        <p:txBody>
          <a:bodyPr/>
          <a:lstStyle/>
          <a:p>
            <a:fld id="{EEA58A3B-43CE-4AA0-90B5-EB47AFAFEB34}" type="slidenum">
              <a:rPr lang="zh-CN" altLang="en-US" smtClean="0"/>
              <a:pPr/>
              <a:t>54</a:t>
            </a:fld>
            <a:endParaRPr lang="zh-CN" altLang="en-US" dirty="0"/>
          </a:p>
        </p:txBody>
      </p:sp>
      <p:sp>
        <p:nvSpPr>
          <p:cNvPr id="6" name="Rectangle 17">
            <a:extLst>
              <a:ext uri="{FF2B5EF4-FFF2-40B4-BE49-F238E27FC236}">
                <a16:creationId xmlns:a16="http://schemas.microsoft.com/office/drawing/2014/main" id="{9703E407-C5B8-4A26-A02B-9E40ED79A83E}"/>
              </a:ext>
            </a:extLst>
          </p:cNvPr>
          <p:cNvSpPr>
            <a:spLocks noChangeArrowheads="1"/>
          </p:cNvSpPr>
          <p:nvPr/>
        </p:nvSpPr>
        <p:spPr bwMode="auto">
          <a:xfrm>
            <a:off x="1090930" y="285433"/>
            <a:ext cx="817563" cy="373062"/>
          </a:xfrm>
          <a:prstGeom prst="rect">
            <a:avLst/>
          </a:prstGeom>
          <a:solidFill>
            <a:srgbClr val="FF0000"/>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7" name="Text Box 18">
            <a:extLst>
              <a:ext uri="{FF2B5EF4-FFF2-40B4-BE49-F238E27FC236}">
                <a16:creationId xmlns:a16="http://schemas.microsoft.com/office/drawing/2014/main" id="{CD806817-6377-4024-8BF9-DF374D0E9356}"/>
              </a:ext>
            </a:extLst>
          </p:cNvPr>
          <p:cNvSpPr txBox="1">
            <a:spLocks noChangeArrowheads="1"/>
          </p:cNvSpPr>
          <p:nvPr/>
        </p:nvSpPr>
        <p:spPr bwMode="auto">
          <a:xfrm>
            <a:off x="159354" y="193233"/>
            <a:ext cx="772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Step5 </a:t>
            </a:r>
          </a:p>
        </p:txBody>
      </p:sp>
      <p:sp>
        <p:nvSpPr>
          <p:cNvPr id="8" name="Text Box 40">
            <a:extLst>
              <a:ext uri="{FF2B5EF4-FFF2-40B4-BE49-F238E27FC236}">
                <a16:creationId xmlns:a16="http://schemas.microsoft.com/office/drawing/2014/main" id="{D162F57D-10A1-4D4E-B6F3-1DD9AB824418}"/>
              </a:ext>
            </a:extLst>
          </p:cNvPr>
          <p:cNvSpPr txBox="1">
            <a:spLocks noChangeArrowheads="1"/>
          </p:cNvSpPr>
          <p:nvPr/>
        </p:nvSpPr>
        <p:spPr bwMode="auto">
          <a:xfrm>
            <a:off x="162560" y="3698002"/>
            <a:ext cx="829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Step6. </a:t>
            </a:r>
          </a:p>
        </p:txBody>
      </p:sp>
      <p:grpSp>
        <p:nvGrpSpPr>
          <p:cNvPr id="9" name="Group 111">
            <a:extLst>
              <a:ext uri="{FF2B5EF4-FFF2-40B4-BE49-F238E27FC236}">
                <a16:creationId xmlns:a16="http://schemas.microsoft.com/office/drawing/2014/main" id="{8CB7AD80-CFE7-44F7-9018-780C35EAA217}"/>
              </a:ext>
            </a:extLst>
          </p:cNvPr>
          <p:cNvGrpSpPr>
            <a:grpSpLocks/>
          </p:cNvGrpSpPr>
          <p:nvPr/>
        </p:nvGrpSpPr>
        <p:grpSpPr bwMode="auto">
          <a:xfrm>
            <a:off x="875030" y="269558"/>
            <a:ext cx="3925888" cy="2981325"/>
            <a:chOff x="559" y="109"/>
            <a:chExt cx="2473" cy="1878"/>
          </a:xfrm>
        </p:grpSpPr>
        <p:sp>
          <p:nvSpPr>
            <p:cNvPr id="10" name="Oval 69">
              <a:extLst>
                <a:ext uri="{FF2B5EF4-FFF2-40B4-BE49-F238E27FC236}">
                  <a16:creationId xmlns:a16="http://schemas.microsoft.com/office/drawing/2014/main" id="{DF094CD2-F01C-4015-B344-8988B326F5F5}"/>
                </a:ext>
              </a:extLst>
            </p:cNvPr>
            <p:cNvSpPr>
              <a:spLocks noChangeArrowheads="1"/>
            </p:cNvSpPr>
            <p:nvPr/>
          </p:nvSpPr>
          <p:spPr bwMode="auto">
            <a:xfrm>
              <a:off x="2188"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30</a:t>
              </a:r>
            </a:p>
          </p:txBody>
        </p:sp>
        <p:sp>
          <p:nvSpPr>
            <p:cNvPr id="11" name="Line 70">
              <a:extLst>
                <a:ext uri="{FF2B5EF4-FFF2-40B4-BE49-F238E27FC236}">
                  <a16:creationId xmlns:a16="http://schemas.microsoft.com/office/drawing/2014/main" id="{3658AF65-6177-4095-9B3C-0F1309B4F6C4}"/>
                </a:ext>
              </a:extLst>
            </p:cNvPr>
            <p:cNvSpPr>
              <a:spLocks noChangeShapeType="1"/>
            </p:cNvSpPr>
            <p:nvPr/>
          </p:nvSpPr>
          <p:spPr bwMode="auto">
            <a:xfrm flipH="1">
              <a:off x="2064" y="890"/>
              <a:ext cx="181"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2" name="Line 71">
              <a:extLst>
                <a:ext uri="{FF2B5EF4-FFF2-40B4-BE49-F238E27FC236}">
                  <a16:creationId xmlns:a16="http://schemas.microsoft.com/office/drawing/2014/main" id="{75EA8869-4089-458F-B13F-5CC8086C017D}"/>
                </a:ext>
              </a:extLst>
            </p:cNvPr>
            <p:cNvSpPr>
              <a:spLocks noChangeShapeType="1"/>
            </p:cNvSpPr>
            <p:nvPr/>
          </p:nvSpPr>
          <p:spPr bwMode="auto">
            <a:xfrm>
              <a:off x="2472" y="890"/>
              <a:ext cx="317"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Rectangle 73">
              <a:extLst>
                <a:ext uri="{FF2B5EF4-FFF2-40B4-BE49-F238E27FC236}">
                  <a16:creationId xmlns:a16="http://schemas.microsoft.com/office/drawing/2014/main" id="{1B2D80D5-5A8C-4E02-8F63-8D54113720E7}"/>
                </a:ext>
              </a:extLst>
            </p:cNvPr>
            <p:cNvSpPr>
              <a:spLocks noChangeArrowheads="1"/>
            </p:cNvSpPr>
            <p:nvPr/>
          </p:nvSpPr>
          <p:spPr bwMode="auto">
            <a:xfrm>
              <a:off x="55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4" name="Rectangle 74">
              <a:extLst>
                <a:ext uri="{FF2B5EF4-FFF2-40B4-BE49-F238E27FC236}">
                  <a16:creationId xmlns:a16="http://schemas.microsoft.com/office/drawing/2014/main" id="{C75912E5-DA9E-4EF2-9806-6550E38F28B9}"/>
                </a:ext>
              </a:extLst>
            </p:cNvPr>
            <p:cNvSpPr>
              <a:spLocks noChangeArrowheads="1"/>
            </p:cNvSpPr>
            <p:nvPr/>
          </p:nvSpPr>
          <p:spPr bwMode="auto">
            <a:xfrm>
              <a:off x="123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5" name="Oval 75">
              <a:extLst>
                <a:ext uri="{FF2B5EF4-FFF2-40B4-BE49-F238E27FC236}">
                  <a16:creationId xmlns:a16="http://schemas.microsoft.com/office/drawing/2014/main" id="{33682392-5EDC-4AFD-BBC7-3D4DD91989D8}"/>
                </a:ext>
              </a:extLst>
            </p:cNvPr>
            <p:cNvSpPr>
              <a:spLocks noChangeArrowheads="1"/>
            </p:cNvSpPr>
            <p:nvPr/>
          </p:nvSpPr>
          <p:spPr bwMode="auto">
            <a:xfrm>
              <a:off x="963"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25</a:t>
              </a:r>
            </a:p>
          </p:txBody>
        </p:sp>
        <p:sp>
          <p:nvSpPr>
            <p:cNvPr id="16" name="Line 76">
              <a:extLst>
                <a:ext uri="{FF2B5EF4-FFF2-40B4-BE49-F238E27FC236}">
                  <a16:creationId xmlns:a16="http://schemas.microsoft.com/office/drawing/2014/main" id="{EBDA4196-F01B-4799-9588-E4B28A4B7F58}"/>
                </a:ext>
              </a:extLst>
            </p:cNvPr>
            <p:cNvSpPr>
              <a:spLocks noChangeShapeType="1"/>
            </p:cNvSpPr>
            <p:nvPr/>
          </p:nvSpPr>
          <p:spPr bwMode="auto">
            <a:xfrm flipH="1">
              <a:off x="876" y="908"/>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77">
              <a:extLst>
                <a:ext uri="{FF2B5EF4-FFF2-40B4-BE49-F238E27FC236}">
                  <a16:creationId xmlns:a16="http://schemas.microsoft.com/office/drawing/2014/main" id="{BA42DA81-CCDA-42B4-9892-4CE911FABBBA}"/>
                </a:ext>
              </a:extLst>
            </p:cNvPr>
            <p:cNvSpPr>
              <a:spLocks noChangeShapeType="1"/>
            </p:cNvSpPr>
            <p:nvPr/>
          </p:nvSpPr>
          <p:spPr bwMode="auto">
            <a:xfrm>
              <a:off x="1238" y="908"/>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Rectangle 79">
              <a:extLst>
                <a:ext uri="{FF2B5EF4-FFF2-40B4-BE49-F238E27FC236}">
                  <a16:creationId xmlns:a16="http://schemas.microsoft.com/office/drawing/2014/main" id="{C656A1A6-A4F8-4C92-923D-722505C9F92F}"/>
                </a:ext>
              </a:extLst>
            </p:cNvPr>
            <p:cNvSpPr>
              <a:spLocks noChangeArrowheads="1"/>
            </p:cNvSpPr>
            <p:nvPr/>
          </p:nvSpPr>
          <p:spPr bwMode="auto">
            <a:xfrm>
              <a:off x="1519"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9" name="Rectangle 80">
              <a:extLst>
                <a:ext uri="{FF2B5EF4-FFF2-40B4-BE49-F238E27FC236}">
                  <a16:creationId xmlns:a16="http://schemas.microsoft.com/office/drawing/2014/main" id="{14C0E7B3-7277-4FA5-9E92-320A11D887E5}"/>
                </a:ext>
              </a:extLst>
            </p:cNvPr>
            <p:cNvSpPr>
              <a:spLocks noChangeArrowheads="1"/>
            </p:cNvSpPr>
            <p:nvPr/>
          </p:nvSpPr>
          <p:spPr bwMode="auto">
            <a:xfrm>
              <a:off x="2200"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20" name="Line 81">
              <a:extLst>
                <a:ext uri="{FF2B5EF4-FFF2-40B4-BE49-F238E27FC236}">
                  <a16:creationId xmlns:a16="http://schemas.microsoft.com/office/drawing/2014/main" id="{8E10E73B-1BF7-45A9-B7E6-095E08894D43}"/>
                </a:ext>
              </a:extLst>
            </p:cNvPr>
            <p:cNvSpPr>
              <a:spLocks noChangeShapeType="1"/>
            </p:cNvSpPr>
            <p:nvPr/>
          </p:nvSpPr>
          <p:spPr bwMode="auto">
            <a:xfrm flipH="1">
              <a:off x="1746" y="1480"/>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Line 82">
              <a:extLst>
                <a:ext uri="{FF2B5EF4-FFF2-40B4-BE49-F238E27FC236}">
                  <a16:creationId xmlns:a16="http://schemas.microsoft.com/office/drawing/2014/main" id="{3DEC57B0-52D6-481D-8B3C-7D2B185A6F65}"/>
                </a:ext>
              </a:extLst>
            </p:cNvPr>
            <p:cNvSpPr>
              <a:spLocks noChangeShapeType="1"/>
            </p:cNvSpPr>
            <p:nvPr/>
          </p:nvSpPr>
          <p:spPr bwMode="auto">
            <a:xfrm>
              <a:off x="2200" y="1480"/>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2" name="Oval 83">
              <a:extLst>
                <a:ext uri="{FF2B5EF4-FFF2-40B4-BE49-F238E27FC236}">
                  <a16:creationId xmlns:a16="http://schemas.microsoft.com/office/drawing/2014/main" id="{9C449FDB-C094-4569-8D41-4AE79A2F2196}"/>
                </a:ext>
              </a:extLst>
            </p:cNvPr>
            <p:cNvSpPr>
              <a:spLocks noChangeArrowheads="1"/>
            </p:cNvSpPr>
            <p:nvPr/>
          </p:nvSpPr>
          <p:spPr bwMode="auto">
            <a:xfrm>
              <a:off x="1901" y="119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3" name="Rectangle 84">
              <a:extLst>
                <a:ext uri="{FF2B5EF4-FFF2-40B4-BE49-F238E27FC236}">
                  <a16:creationId xmlns:a16="http://schemas.microsoft.com/office/drawing/2014/main" id="{CE19DF0D-5DE3-4710-B812-693D342CA0E6}"/>
                </a:ext>
              </a:extLst>
            </p:cNvPr>
            <p:cNvSpPr>
              <a:spLocks noChangeArrowheads="1"/>
            </p:cNvSpPr>
            <p:nvPr/>
          </p:nvSpPr>
          <p:spPr bwMode="auto">
            <a:xfrm>
              <a:off x="2517" y="120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24" name="Oval 85">
              <a:extLst>
                <a:ext uri="{FF2B5EF4-FFF2-40B4-BE49-F238E27FC236}">
                  <a16:creationId xmlns:a16="http://schemas.microsoft.com/office/drawing/2014/main" id="{18652B76-D403-4A2E-A5BB-600A77C41748}"/>
                </a:ext>
              </a:extLst>
            </p:cNvPr>
            <p:cNvSpPr>
              <a:spLocks noChangeArrowheads="1"/>
            </p:cNvSpPr>
            <p:nvPr/>
          </p:nvSpPr>
          <p:spPr bwMode="auto">
            <a:xfrm>
              <a:off x="1696" y="109"/>
              <a:ext cx="371" cy="327"/>
            </a:xfrm>
            <a:prstGeom prst="ellipse">
              <a:avLst/>
            </a:prstGeom>
            <a:solidFill>
              <a:srgbClr val="FF0000"/>
            </a:solidFill>
            <a:ln w="6350">
              <a:solidFill>
                <a:schemeClr val="tx1"/>
              </a:solidFill>
              <a:round/>
              <a:headEnd/>
              <a:tailEnd/>
            </a:ln>
          </p:spPr>
          <p:txBody>
            <a:bodyPr wrap="none" anchor="ctr">
              <a:spAutoFit/>
            </a:bodyPr>
            <a:lstStyle/>
            <a:p>
              <a:pPr algn="ctr"/>
              <a:r>
                <a:rPr lang="en-US" altLang="zh-CN">
                  <a:ea typeface="微软雅黑 Light" panose="020B0502040204020203" pitchFamily="34" charset="-122"/>
                </a:rPr>
                <a:t>55</a:t>
              </a:r>
            </a:p>
          </p:txBody>
        </p:sp>
        <p:sp>
          <p:nvSpPr>
            <p:cNvPr id="25" name="Line 87">
              <a:extLst>
                <a:ext uri="{FF2B5EF4-FFF2-40B4-BE49-F238E27FC236}">
                  <a16:creationId xmlns:a16="http://schemas.microsoft.com/office/drawing/2014/main" id="{EB3F33B1-D397-4E1A-A3B2-30EA5888D918}"/>
                </a:ext>
              </a:extLst>
            </p:cNvPr>
            <p:cNvSpPr>
              <a:spLocks noChangeShapeType="1"/>
            </p:cNvSpPr>
            <p:nvPr/>
          </p:nvSpPr>
          <p:spPr bwMode="auto">
            <a:xfrm flipV="1">
              <a:off x="1202" y="332"/>
              <a:ext cx="498"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6" name="Line 88">
              <a:extLst>
                <a:ext uri="{FF2B5EF4-FFF2-40B4-BE49-F238E27FC236}">
                  <a16:creationId xmlns:a16="http://schemas.microsoft.com/office/drawing/2014/main" id="{FB0B53BD-C4FA-4A0A-BAFD-354150C02567}"/>
                </a:ext>
              </a:extLst>
            </p:cNvPr>
            <p:cNvSpPr>
              <a:spLocks noChangeShapeType="1"/>
            </p:cNvSpPr>
            <p:nvPr/>
          </p:nvSpPr>
          <p:spPr bwMode="auto">
            <a:xfrm>
              <a:off x="2017" y="332"/>
              <a:ext cx="273"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sp>
        <p:nvSpPr>
          <p:cNvPr id="27" name="Rectangle 112">
            <a:extLst>
              <a:ext uri="{FF2B5EF4-FFF2-40B4-BE49-F238E27FC236}">
                <a16:creationId xmlns:a16="http://schemas.microsoft.com/office/drawing/2014/main" id="{E54D9651-0E5E-4510-80E0-ED6EF1981A63}"/>
              </a:ext>
            </a:extLst>
          </p:cNvPr>
          <p:cNvSpPr>
            <a:spLocks noChangeArrowheads="1"/>
          </p:cNvSpPr>
          <p:nvPr/>
        </p:nvSpPr>
        <p:spPr bwMode="auto">
          <a:xfrm>
            <a:off x="4928586" y="3559453"/>
            <a:ext cx="817562" cy="3730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grpSp>
        <p:nvGrpSpPr>
          <p:cNvPr id="28" name="Group 113">
            <a:extLst>
              <a:ext uri="{FF2B5EF4-FFF2-40B4-BE49-F238E27FC236}">
                <a16:creationId xmlns:a16="http://schemas.microsoft.com/office/drawing/2014/main" id="{3A6DFB76-0D98-47F1-9A9C-B17860CD9CC7}"/>
              </a:ext>
            </a:extLst>
          </p:cNvPr>
          <p:cNvGrpSpPr>
            <a:grpSpLocks/>
          </p:cNvGrpSpPr>
          <p:nvPr/>
        </p:nvGrpSpPr>
        <p:grpSpPr bwMode="auto">
          <a:xfrm>
            <a:off x="4998436" y="3575328"/>
            <a:ext cx="3925887" cy="2981325"/>
            <a:chOff x="559" y="109"/>
            <a:chExt cx="2473" cy="1878"/>
          </a:xfrm>
        </p:grpSpPr>
        <p:sp>
          <p:nvSpPr>
            <p:cNvPr id="29" name="Oval 114">
              <a:extLst>
                <a:ext uri="{FF2B5EF4-FFF2-40B4-BE49-F238E27FC236}">
                  <a16:creationId xmlns:a16="http://schemas.microsoft.com/office/drawing/2014/main" id="{D0BF7BF7-2A1A-43EA-8BAF-DC7B428673DC}"/>
                </a:ext>
              </a:extLst>
            </p:cNvPr>
            <p:cNvSpPr>
              <a:spLocks noChangeArrowheads="1"/>
            </p:cNvSpPr>
            <p:nvPr/>
          </p:nvSpPr>
          <p:spPr bwMode="auto">
            <a:xfrm>
              <a:off x="2188"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30</a:t>
              </a:r>
            </a:p>
          </p:txBody>
        </p:sp>
        <p:sp>
          <p:nvSpPr>
            <p:cNvPr id="30" name="Line 115">
              <a:extLst>
                <a:ext uri="{FF2B5EF4-FFF2-40B4-BE49-F238E27FC236}">
                  <a16:creationId xmlns:a16="http://schemas.microsoft.com/office/drawing/2014/main" id="{8948FA29-51FB-495F-A3D5-F1B410280A01}"/>
                </a:ext>
              </a:extLst>
            </p:cNvPr>
            <p:cNvSpPr>
              <a:spLocks noChangeShapeType="1"/>
            </p:cNvSpPr>
            <p:nvPr/>
          </p:nvSpPr>
          <p:spPr bwMode="auto">
            <a:xfrm flipH="1">
              <a:off x="2064" y="890"/>
              <a:ext cx="181"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Line 116">
              <a:extLst>
                <a:ext uri="{FF2B5EF4-FFF2-40B4-BE49-F238E27FC236}">
                  <a16:creationId xmlns:a16="http://schemas.microsoft.com/office/drawing/2014/main" id="{D111821D-0612-43F3-A6B9-A8AF4B149B2B}"/>
                </a:ext>
              </a:extLst>
            </p:cNvPr>
            <p:cNvSpPr>
              <a:spLocks noChangeShapeType="1"/>
            </p:cNvSpPr>
            <p:nvPr/>
          </p:nvSpPr>
          <p:spPr bwMode="auto">
            <a:xfrm>
              <a:off x="2472" y="890"/>
              <a:ext cx="317"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2" name="Rectangle 117">
              <a:extLst>
                <a:ext uri="{FF2B5EF4-FFF2-40B4-BE49-F238E27FC236}">
                  <a16:creationId xmlns:a16="http://schemas.microsoft.com/office/drawing/2014/main" id="{BA136AD8-3600-4B5E-A864-FC5A0C401297}"/>
                </a:ext>
              </a:extLst>
            </p:cNvPr>
            <p:cNvSpPr>
              <a:spLocks noChangeArrowheads="1"/>
            </p:cNvSpPr>
            <p:nvPr/>
          </p:nvSpPr>
          <p:spPr bwMode="auto">
            <a:xfrm>
              <a:off x="55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33" name="Rectangle 118">
              <a:extLst>
                <a:ext uri="{FF2B5EF4-FFF2-40B4-BE49-F238E27FC236}">
                  <a16:creationId xmlns:a16="http://schemas.microsoft.com/office/drawing/2014/main" id="{877FD3C9-0DEB-4CBE-A82B-FE75B296B515}"/>
                </a:ext>
              </a:extLst>
            </p:cNvPr>
            <p:cNvSpPr>
              <a:spLocks noChangeArrowheads="1"/>
            </p:cNvSpPr>
            <p:nvPr/>
          </p:nvSpPr>
          <p:spPr bwMode="auto">
            <a:xfrm>
              <a:off x="1239" y="1221"/>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34" name="Oval 119">
              <a:extLst>
                <a:ext uri="{FF2B5EF4-FFF2-40B4-BE49-F238E27FC236}">
                  <a16:creationId xmlns:a16="http://schemas.microsoft.com/office/drawing/2014/main" id="{C102E59F-98D2-48B9-B8CB-5D4932C5C10E}"/>
                </a:ext>
              </a:extLst>
            </p:cNvPr>
            <p:cNvSpPr>
              <a:spLocks noChangeArrowheads="1"/>
            </p:cNvSpPr>
            <p:nvPr/>
          </p:nvSpPr>
          <p:spPr bwMode="auto">
            <a:xfrm>
              <a:off x="963" y="608"/>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25</a:t>
              </a:r>
            </a:p>
          </p:txBody>
        </p:sp>
        <p:sp>
          <p:nvSpPr>
            <p:cNvPr id="35" name="Line 120">
              <a:extLst>
                <a:ext uri="{FF2B5EF4-FFF2-40B4-BE49-F238E27FC236}">
                  <a16:creationId xmlns:a16="http://schemas.microsoft.com/office/drawing/2014/main" id="{8AF5A56B-E55B-4FC8-89E3-90D2111DB2BB}"/>
                </a:ext>
              </a:extLst>
            </p:cNvPr>
            <p:cNvSpPr>
              <a:spLocks noChangeShapeType="1"/>
            </p:cNvSpPr>
            <p:nvPr/>
          </p:nvSpPr>
          <p:spPr bwMode="auto">
            <a:xfrm flipH="1">
              <a:off x="876" y="908"/>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Line 121">
              <a:extLst>
                <a:ext uri="{FF2B5EF4-FFF2-40B4-BE49-F238E27FC236}">
                  <a16:creationId xmlns:a16="http://schemas.microsoft.com/office/drawing/2014/main" id="{CA0BAC07-B205-41A9-9C53-6F0D0AAADBC3}"/>
                </a:ext>
              </a:extLst>
            </p:cNvPr>
            <p:cNvSpPr>
              <a:spLocks noChangeShapeType="1"/>
            </p:cNvSpPr>
            <p:nvPr/>
          </p:nvSpPr>
          <p:spPr bwMode="auto">
            <a:xfrm>
              <a:off x="1238" y="908"/>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7" name="Rectangle 122">
              <a:extLst>
                <a:ext uri="{FF2B5EF4-FFF2-40B4-BE49-F238E27FC236}">
                  <a16:creationId xmlns:a16="http://schemas.microsoft.com/office/drawing/2014/main" id="{08998EC8-B19B-4387-B6EF-7C1FBC53DF12}"/>
                </a:ext>
              </a:extLst>
            </p:cNvPr>
            <p:cNvSpPr>
              <a:spLocks noChangeArrowheads="1"/>
            </p:cNvSpPr>
            <p:nvPr/>
          </p:nvSpPr>
          <p:spPr bwMode="auto">
            <a:xfrm>
              <a:off x="1519"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38" name="Rectangle 123">
              <a:extLst>
                <a:ext uri="{FF2B5EF4-FFF2-40B4-BE49-F238E27FC236}">
                  <a16:creationId xmlns:a16="http://schemas.microsoft.com/office/drawing/2014/main" id="{282754B8-9CE1-41D5-B2E3-9E1AA88DC1B0}"/>
                </a:ext>
              </a:extLst>
            </p:cNvPr>
            <p:cNvSpPr>
              <a:spLocks noChangeArrowheads="1"/>
            </p:cNvSpPr>
            <p:nvPr/>
          </p:nvSpPr>
          <p:spPr bwMode="auto">
            <a:xfrm>
              <a:off x="2200" y="175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39" name="Line 124">
              <a:extLst>
                <a:ext uri="{FF2B5EF4-FFF2-40B4-BE49-F238E27FC236}">
                  <a16:creationId xmlns:a16="http://schemas.microsoft.com/office/drawing/2014/main" id="{923F990E-5C4A-4515-961B-CE05823327C1}"/>
                </a:ext>
              </a:extLst>
            </p:cNvPr>
            <p:cNvSpPr>
              <a:spLocks noChangeShapeType="1"/>
            </p:cNvSpPr>
            <p:nvPr/>
          </p:nvSpPr>
          <p:spPr bwMode="auto">
            <a:xfrm flipH="1">
              <a:off x="1746" y="1480"/>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Line 125">
              <a:extLst>
                <a:ext uri="{FF2B5EF4-FFF2-40B4-BE49-F238E27FC236}">
                  <a16:creationId xmlns:a16="http://schemas.microsoft.com/office/drawing/2014/main" id="{9B841062-8FDD-4237-8A12-2100333494C7}"/>
                </a:ext>
              </a:extLst>
            </p:cNvPr>
            <p:cNvSpPr>
              <a:spLocks noChangeShapeType="1"/>
            </p:cNvSpPr>
            <p:nvPr/>
          </p:nvSpPr>
          <p:spPr bwMode="auto">
            <a:xfrm>
              <a:off x="2200" y="1480"/>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1" name="Oval 126">
              <a:extLst>
                <a:ext uri="{FF2B5EF4-FFF2-40B4-BE49-F238E27FC236}">
                  <a16:creationId xmlns:a16="http://schemas.microsoft.com/office/drawing/2014/main" id="{AC1A910F-A264-4EF3-BC58-5102EB87AFAF}"/>
                </a:ext>
              </a:extLst>
            </p:cNvPr>
            <p:cNvSpPr>
              <a:spLocks noChangeArrowheads="1"/>
            </p:cNvSpPr>
            <p:nvPr/>
          </p:nvSpPr>
          <p:spPr bwMode="auto">
            <a:xfrm>
              <a:off x="1901" y="1197"/>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42" name="Rectangle 127">
              <a:extLst>
                <a:ext uri="{FF2B5EF4-FFF2-40B4-BE49-F238E27FC236}">
                  <a16:creationId xmlns:a16="http://schemas.microsoft.com/office/drawing/2014/main" id="{ECEBC183-4194-4F75-AD13-93A8FE8E72D9}"/>
                </a:ext>
              </a:extLst>
            </p:cNvPr>
            <p:cNvSpPr>
              <a:spLocks noChangeArrowheads="1"/>
            </p:cNvSpPr>
            <p:nvPr/>
          </p:nvSpPr>
          <p:spPr bwMode="auto">
            <a:xfrm>
              <a:off x="2517" y="120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43" name="Oval 128">
              <a:extLst>
                <a:ext uri="{FF2B5EF4-FFF2-40B4-BE49-F238E27FC236}">
                  <a16:creationId xmlns:a16="http://schemas.microsoft.com/office/drawing/2014/main" id="{DF8C2E02-D6B5-4C1E-92DF-95EBD73D939D}"/>
                </a:ext>
              </a:extLst>
            </p:cNvPr>
            <p:cNvSpPr>
              <a:spLocks noChangeArrowheads="1"/>
            </p:cNvSpPr>
            <p:nvPr/>
          </p:nvSpPr>
          <p:spPr bwMode="auto">
            <a:xfrm>
              <a:off x="1696" y="109"/>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55</a:t>
              </a:r>
            </a:p>
          </p:txBody>
        </p:sp>
        <p:sp>
          <p:nvSpPr>
            <p:cNvPr id="44" name="Line 129">
              <a:extLst>
                <a:ext uri="{FF2B5EF4-FFF2-40B4-BE49-F238E27FC236}">
                  <a16:creationId xmlns:a16="http://schemas.microsoft.com/office/drawing/2014/main" id="{F4EDAC6C-3F88-436B-A838-B53FEC8FE45B}"/>
                </a:ext>
              </a:extLst>
            </p:cNvPr>
            <p:cNvSpPr>
              <a:spLocks noChangeShapeType="1"/>
            </p:cNvSpPr>
            <p:nvPr/>
          </p:nvSpPr>
          <p:spPr bwMode="auto">
            <a:xfrm flipV="1">
              <a:off x="1202" y="332"/>
              <a:ext cx="498"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5" name="Line 130">
              <a:extLst>
                <a:ext uri="{FF2B5EF4-FFF2-40B4-BE49-F238E27FC236}">
                  <a16:creationId xmlns:a16="http://schemas.microsoft.com/office/drawing/2014/main" id="{F7375793-23C7-4033-ABE3-CE7A8FCA8D31}"/>
                </a:ext>
              </a:extLst>
            </p:cNvPr>
            <p:cNvSpPr>
              <a:spLocks noChangeShapeType="1"/>
            </p:cNvSpPr>
            <p:nvPr/>
          </p:nvSpPr>
          <p:spPr bwMode="auto">
            <a:xfrm>
              <a:off x="2017" y="332"/>
              <a:ext cx="273" cy="28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sp>
        <p:nvSpPr>
          <p:cNvPr id="46" name="Oval 131">
            <a:extLst>
              <a:ext uri="{FF2B5EF4-FFF2-40B4-BE49-F238E27FC236}">
                <a16:creationId xmlns:a16="http://schemas.microsoft.com/office/drawing/2014/main" id="{19B3B99C-DA05-4E64-A97E-300159E15488}"/>
              </a:ext>
            </a:extLst>
          </p:cNvPr>
          <p:cNvSpPr>
            <a:spLocks noChangeArrowheads="1"/>
          </p:cNvSpPr>
          <p:nvPr/>
        </p:nvSpPr>
        <p:spPr bwMode="auto">
          <a:xfrm>
            <a:off x="5779853" y="2463959"/>
            <a:ext cx="75333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47" name="Line 133">
            <a:extLst>
              <a:ext uri="{FF2B5EF4-FFF2-40B4-BE49-F238E27FC236}">
                <a16:creationId xmlns:a16="http://schemas.microsoft.com/office/drawing/2014/main" id="{9A8866CA-27F3-4A30-98A3-FB319E48D69D}"/>
              </a:ext>
            </a:extLst>
          </p:cNvPr>
          <p:cNvSpPr>
            <a:spLocks noChangeShapeType="1"/>
          </p:cNvSpPr>
          <p:nvPr/>
        </p:nvSpPr>
        <p:spPr bwMode="auto">
          <a:xfrm flipH="1">
            <a:off x="5360386" y="2911753"/>
            <a:ext cx="576262"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8" name="Line 134">
            <a:extLst>
              <a:ext uri="{FF2B5EF4-FFF2-40B4-BE49-F238E27FC236}">
                <a16:creationId xmlns:a16="http://schemas.microsoft.com/office/drawing/2014/main" id="{FB2E8A05-F3B4-4493-94FD-546C905DF28F}"/>
              </a:ext>
            </a:extLst>
          </p:cNvPr>
          <p:cNvSpPr>
            <a:spLocks noChangeShapeType="1"/>
          </p:cNvSpPr>
          <p:nvPr/>
        </p:nvSpPr>
        <p:spPr bwMode="auto">
          <a:xfrm>
            <a:off x="6368448" y="2911753"/>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9" name="Text Box 135">
            <a:extLst>
              <a:ext uri="{FF2B5EF4-FFF2-40B4-BE49-F238E27FC236}">
                <a16:creationId xmlns:a16="http://schemas.microsoft.com/office/drawing/2014/main" id="{E67BC3F9-3652-4F54-8F4F-D514B26FA8BB}"/>
              </a:ext>
            </a:extLst>
          </p:cNvPr>
          <p:cNvSpPr txBox="1">
            <a:spLocks noChangeArrowheads="1"/>
          </p:cNvSpPr>
          <p:nvPr/>
        </p:nvSpPr>
        <p:spPr bwMode="auto">
          <a:xfrm>
            <a:off x="5360386" y="298319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0" name="Text Box 136">
            <a:extLst>
              <a:ext uri="{FF2B5EF4-FFF2-40B4-BE49-F238E27FC236}">
                <a16:creationId xmlns:a16="http://schemas.microsoft.com/office/drawing/2014/main" id="{BD723E4C-B93E-48A9-AC0D-D2499D8EDF28}"/>
              </a:ext>
            </a:extLst>
          </p:cNvPr>
          <p:cNvSpPr txBox="1">
            <a:spLocks noChangeArrowheads="1"/>
          </p:cNvSpPr>
          <p:nvPr/>
        </p:nvSpPr>
        <p:spPr bwMode="auto">
          <a:xfrm>
            <a:off x="6708173" y="293080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1" name="Text Box 137">
            <a:extLst>
              <a:ext uri="{FF2B5EF4-FFF2-40B4-BE49-F238E27FC236}">
                <a16:creationId xmlns:a16="http://schemas.microsoft.com/office/drawing/2014/main" id="{FEC4D891-5C78-4320-A119-4182F20F2363}"/>
              </a:ext>
            </a:extLst>
          </p:cNvPr>
          <p:cNvSpPr txBox="1">
            <a:spLocks noChangeArrowheads="1"/>
          </p:cNvSpPr>
          <p:nvPr/>
        </p:nvSpPr>
        <p:spPr bwMode="auto">
          <a:xfrm>
            <a:off x="6347811" y="379599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2" name="Text Box 138">
            <a:extLst>
              <a:ext uri="{FF2B5EF4-FFF2-40B4-BE49-F238E27FC236}">
                <a16:creationId xmlns:a16="http://schemas.microsoft.com/office/drawing/2014/main" id="{F0942674-4EEF-4567-99D8-EF73A8B42EDA}"/>
              </a:ext>
            </a:extLst>
          </p:cNvPr>
          <p:cNvSpPr txBox="1">
            <a:spLocks noChangeArrowheads="1"/>
          </p:cNvSpPr>
          <p:nvPr/>
        </p:nvSpPr>
        <p:spPr bwMode="auto">
          <a:xfrm>
            <a:off x="7500336" y="3938866"/>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3" name="Text Box 139">
            <a:extLst>
              <a:ext uri="{FF2B5EF4-FFF2-40B4-BE49-F238E27FC236}">
                <a16:creationId xmlns:a16="http://schemas.microsoft.com/office/drawing/2014/main" id="{D46C1591-BC9E-41A5-A146-765EED3B1E11}"/>
              </a:ext>
            </a:extLst>
          </p:cNvPr>
          <p:cNvSpPr txBox="1">
            <a:spLocks noChangeArrowheads="1"/>
          </p:cNvSpPr>
          <p:nvPr/>
        </p:nvSpPr>
        <p:spPr bwMode="auto">
          <a:xfrm>
            <a:off x="5360386" y="485644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4" name="Text Box 140">
            <a:extLst>
              <a:ext uri="{FF2B5EF4-FFF2-40B4-BE49-F238E27FC236}">
                <a16:creationId xmlns:a16="http://schemas.microsoft.com/office/drawing/2014/main" id="{928B385D-6160-41CF-8885-5426F227EB27}"/>
              </a:ext>
            </a:extLst>
          </p:cNvPr>
          <p:cNvSpPr txBox="1">
            <a:spLocks noChangeArrowheads="1"/>
          </p:cNvSpPr>
          <p:nvPr/>
        </p:nvSpPr>
        <p:spPr bwMode="auto">
          <a:xfrm>
            <a:off x="6276373" y="480405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5" name="Text Box 141">
            <a:extLst>
              <a:ext uri="{FF2B5EF4-FFF2-40B4-BE49-F238E27FC236}">
                <a16:creationId xmlns:a16="http://schemas.microsoft.com/office/drawing/2014/main" id="{1807AEEC-7FF9-4B93-B3D3-07D4BA5AF632}"/>
              </a:ext>
            </a:extLst>
          </p:cNvPr>
          <p:cNvSpPr txBox="1">
            <a:spLocks noChangeArrowheads="1"/>
          </p:cNvSpPr>
          <p:nvPr/>
        </p:nvSpPr>
        <p:spPr bwMode="auto">
          <a:xfrm>
            <a:off x="7232048" y="485644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6" name="Text Box 142">
            <a:extLst>
              <a:ext uri="{FF2B5EF4-FFF2-40B4-BE49-F238E27FC236}">
                <a16:creationId xmlns:a16="http://schemas.microsoft.com/office/drawing/2014/main" id="{4253F770-0E99-4664-AB67-763091CA80FD}"/>
              </a:ext>
            </a:extLst>
          </p:cNvPr>
          <p:cNvSpPr txBox="1">
            <a:spLocks noChangeArrowheads="1"/>
          </p:cNvSpPr>
          <p:nvPr/>
        </p:nvSpPr>
        <p:spPr bwMode="auto">
          <a:xfrm>
            <a:off x="8221061" y="480405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7" name="Text Box 143">
            <a:extLst>
              <a:ext uri="{FF2B5EF4-FFF2-40B4-BE49-F238E27FC236}">
                <a16:creationId xmlns:a16="http://schemas.microsoft.com/office/drawing/2014/main" id="{670E46AF-3B9C-400D-BF06-BDE1BAB3C393}"/>
              </a:ext>
            </a:extLst>
          </p:cNvPr>
          <p:cNvSpPr txBox="1">
            <a:spLocks noChangeArrowheads="1"/>
          </p:cNvSpPr>
          <p:nvPr/>
        </p:nvSpPr>
        <p:spPr bwMode="auto">
          <a:xfrm>
            <a:off x="6781198" y="581211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58" name="Text Box 144">
            <a:extLst>
              <a:ext uri="{FF2B5EF4-FFF2-40B4-BE49-F238E27FC236}">
                <a16:creationId xmlns:a16="http://schemas.microsoft.com/office/drawing/2014/main" id="{52B4DE97-59D5-42C9-9B36-AC2A90C126B5}"/>
              </a:ext>
            </a:extLst>
          </p:cNvPr>
          <p:cNvSpPr txBox="1">
            <a:spLocks noChangeArrowheads="1"/>
          </p:cNvSpPr>
          <p:nvPr/>
        </p:nvSpPr>
        <p:spPr bwMode="auto">
          <a:xfrm>
            <a:off x="7716236" y="5667653"/>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59" name="AutoShape 145">
            <a:hlinkClick r:id="" action="ppaction://hlinkshowjump?jump=lastslideviewed" highlightClick="1"/>
            <a:extLst>
              <a:ext uri="{FF2B5EF4-FFF2-40B4-BE49-F238E27FC236}">
                <a16:creationId xmlns:a16="http://schemas.microsoft.com/office/drawing/2014/main" id="{CFBACA48-4873-4B60-ABFA-C96047CFC0D6}"/>
              </a:ext>
            </a:extLst>
          </p:cNvPr>
          <p:cNvSpPr>
            <a:spLocks noChangeArrowheads="1"/>
          </p:cNvSpPr>
          <p:nvPr/>
        </p:nvSpPr>
        <p:spPr bwMode="auto">
          <a:xfrm>
            <a:off x="8032306" y="3031133"/>
            <a:ext cx="676910" cy="369332"/>
          </a:xfrm>
          <a:prstGeom prst="actionButtonBackPrevious">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ea typeface="微软雅黑 Light" panose="020B0502040204020203" pitchFamily="34" charset="-122"/>
            </a:endParaRPr>
          </a:p>
        </p:txBody>
      </p:sp>
      <p:sp>
        <p:nvSpPr>
          <p:cNvPr id="60" name="TextBox 1">
            <a:extLst>
              <a:ext uri="{FF2B5EF4-FFF2-40B4-BE49-F238E27FC236}">
                <a16:creationId xmlns:a16="http://schemas.microsoft.com/office/drawing/2014/main" id="{3410CA1B-7D56-4FA4-9FD6-F860341F2352}"/>
              </a:ext>
            </a:extLst>
          </p:cNvPr>
          <p:cNvSpPr txBox="1">
            <a:spLocks noChangeArrowheads="1"/>
          </p:cNvSpPr>
          <p:nvPr/>
        </p:nvSpPr>
        <p:spPr bwMode="auto">
          <a:xfrm>
            <a:off x="3343548" y="4490729"/>
            <a:ext cx="15135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dirty="0">
                <a:solidFill>
                  <a:srgbClr val="FF0000"/>
                </a:solidFill>
                <a:latin typeface="+mn-lt"/>
                <a:ea typeface="微软雅黑 Light" panose="020B0502040204020203" pitchFamily="34" charset="-122"/>
              </a:rPr>
              <a:t>编码树</a:t>
            </a:r>
            <a:r>
              <a:rPr lang="en-US" altLang="zh-CN" b="1" dirty="0">
                <a:solidFill>
                  <a:srgbClr val="FF0000"/>
                </a:solidFill>
                <a:latin typeface="+mn-lt"/>
                <a:ea typeface="微软雅黑 Light" panose="020B0502040204020203" pitchFamily="34" charset="-122"/>
              </a:rPr>
              <a:t>T</a:t>
            </a:r>
          </a:p>
          <a:p>
            <a:pPr eaLnBrk="1" hangingPunct="1"/>
            <a:r>
              <a:rPr lang="zh-CN" altLang="en-US" b="1" dirty="0">
                <a:solidFill>
                  <a:srgbClr val="FF0000"/>
                </a:solidFill>
                <a:latin typeface="+mn-lt"/>
                <a:ea typeface="微软雅黑 Light" panose="020B0502040204020203" pitchFamily="34" charset="-122"/>
              </a:rPr>
              <a:t>平均码长</a:t>
            </a:r>
            <a:r>
              <a:rPr lang="en-US" altLang="zh-CN" b="1" dirty="0">
                <a:solidFill>
                  <a:srgbClr val="FF0000"/>
                </a:solidFill>
                <a:latin typeface="+mn-lt"/>
                <a:ea typeface="微软雅黑 Light" panose="020B0502040204020203" pitchFamily="34" charset="-122"/>
              </a:rPr>
              <a:t>B(T)</a:t>
            </a:r>
            <a:endParaRPr lang="zh-CN" altLang="en-US" dirty="0">
              <a:latin typeface="+mn-lt"/>
              <a:ea typeface="微软雅黑 Light" panose="020B0502040204020203" pitchFamily="34" charset="-122"/>
            </a:endParaRPr>
          </a:p>
        </p:txBody>
      </p:sp>
    </p:spTree>
    <p:extLst>
      <p:ext uri="{BB962C8B-B14F-4D97-AF65-F5344CB8AC3E}">
        <p14:creationId xmlns:p14="http://schemas.microsoft.com/office/powerpoint/2010/main" val="1292885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9F3556-1940-4938-BBC6-458069A6EA70}"/>
              </a:ext>
            </a:extLst>
          </p:cNvPr>
          <p:cNvSpPr>
            <a:spLocks noGrp="1"/>
          </p:cNvSpPr>
          <p:nvPr>
            <p:ph idx="1"/>
          </p:nvPr>
        </p:nvSpPr>
        <p:spPr/>
        <p:txBody>
          <a:bodyPr/>
          <a:lstStyle/>
          <a:p>
            <a:pPr eaLnBrk="1" hangingPunct="1"/>
            <a:endParaRPr lang="en-US" altLang="zh-CN" sz="2400" b="1" dirty="0"/>
          </a:p>
          <a:p>
            <a:pPr eaLnBrk="1" hangingPunct="1"/>
            <a:endParaRPr lang="en-US" altLang="zh-CN" b="1" dirty="0"/>
          </a:p>
          <a:p>
            <a:pPr eaLnBrk="1" hangingPunct="1"/>
            <a:endParaRPr lang="en-US" altLang="zh-CN" sz="2400" b="1" dirty="0"/>
          </a:p>
          <a:p>
            <a:pPr eaLnBrk="1" hangingPunct="1"/>
            <a:endParaRPr lang="en-US" altLang="zh-CN" b="1" dirty="0"/>
          </a:p>
          <a:p>
            <a:pPr eaLnBrk="1" hangingPunct="1"/>
            <a:endParaRPr lang="en-US" altLang="zh-CN" sz="2400" b="1" dirty="0"/>
          </a:p>
          <a:p>
            <a:pPr eaLnBrk="1" hangingPunct="1"/>
            <a:endParaRPr lang="en-US" altLang="zh-CN" b="1" dirty="0"/>
          </a:p>
          <a:p>
            <a:pPr eaLnBrk="1" hangingPunct="1">
              <a:lnSpc>
                <a:spcPct val="120000"/>
              </a:lnSpc>
            </a:pPr>
            <a:r>
              <a:rPr lang="zh-CN" altLang="en-US" sz="2400" dirty="0"/>
              <a:t>特点</a:t>
            </a:r>
            <a:endParaRPr lang="en-US" altLang="zh-CN" sz="2400" dirty="0"/>
          </a:p>
          <a:p>
            <a:pPr lvl="1">
              <a:lnSpc>
                <a:spcPct val="120000"/>
              </a:lnSpc>
              <a:spcBef>
                <a:spcPts val="600"/>
              </a:spcBef>
            </a:pPr>
            <a:r>
              <a:rPr lang="zh-CN" altLang="en-US" dirty="0"/>
              <a:t>最先合并、具有最小频率的</a:t>
            </a:r>
            <a:r>
              <a:rPr lang="en-US" altLang="zh-CN" dirty="0"/>
              <a:t>2</a:t>
            </a:r>
            <a:r>
              <a:rPr lang="zh-CN" altLang="en-US" dirty="0"/>
              <a:t>个字符，如</a:t>
            </a:r>
            <a:r>
              <a:rPr lang="en-US" altLang="zh-CN" dirty="0">
                <a:solidFill>
                  <a:srgbClr val="FF3300"/>
                </a:solidFill>
              </a:rPr>
              <a:t>e</a:t>
            </a:r>
            <a:r>
              <a:rPr lang="zh-CN" altLang="en-US" dirty="0"/>
              <a:t>、</a:t>
            </a:r>
            <a:r>
              <a:rPr lang="en-US" altLang="zh-CN" dirty="0">
                <a:solidFill>
                  <a:srgbClr val="FF3300"/>
                </a:solidFill>
              </a:rPr>
              <a:t>f</a:t>
            </a:r>
            <a:r>
              <a:rPr lang="zh-CN" altLang="en-US" dirty="0"/>
              <a:t>，</a:t>
            </a:r>
            <a:r>
              <a:rPr lang="zh-CN" altLang="en-US" dirty="0">
                <a:solidFill>
                  <a:srgbClr val="000000"/>
                </a:solidFill>
              </a:rPr>
              <a:t>具有相同码长，且只有最后一位编码不相同</a:t>
            </a:r>
          </a:p>
          <a:p>
            <a:endParaRPr lang="zh-CN" altLang="en-US" dirty="0"/>
          </a:p>
        </p:txBody>
      </p:sp>
      <p:sp>
        <p:nvSpPr>
          <p:cNvPr id="3" name="日期占位符 2">
            <a:extLst>
              <a:ext uri="{FF2B5EF4-FFF2-40B4-BE49-F238E27FC236}">
                <a16:creationId xmlns:a16="http://schemas.microsoft.com/office/drawing/2014/main" id="{FEE6178F-6996-4625-824A-1965DDD677DF}"/>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ED361BE1-B8E2-4A1F-9D83-D999F15F8F41}"/>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BD18DD17-D6AC-414B-A45B-238297C264FB}"/>
              </a:ext>
            </a:extLst>
          </p:cNvPr>
          <p:cNvSpPr>
            <a:spLocks noGrp="1"/>
          </p:cNvSpPr>
          <p:nvPr>
            <p:ph type="sldNum" sz="quarter" idx="12"/>
          </p:nvPr>
        </p:nvSpPr>
        <p:spPr/>
        <p:txBody>
          <a:bodyPr/>
          <a:lstStyle/>
          <a:p>
            <a:fld id="{EEA58A3B-43CE-4AA0-90B5-EB47AFAFEB34}" type="slidenum">
              <a:rPr lang="zh-CN" altLang="en-US" smtClean="0"/>
              <a:pPr/>
              <a:t>55</a:t>
            </a:fld>
            <a:endParaRPr lang="zh-CN" altLang="en-US" dirty="0"/>
          </a:p>
        </p:txBody>
      </p:sp>
      <p:graphicFrame>
        <p:nvGraphicFramePr>
          <p:cNvPr id="6" name="Group 122">
            <a:extLst>
              <a:ext uri="{FF2B5EF4-FFF2-40B4-BE49-F238E27FC236}">
                <a16:creationId xmlns:a16="http://schemas.microsoft.com/office/drawing/2014/main" id="{BD945674-33B9-4B8C-B1EF-427A2DDDF08E}"/>
              </a:ext>
            </a:extLst>
          </p:cNvPr>
          <p:cNvGraphicFramePr>
            <a:graphicFrameLocks noGrp="1"/>
          </p:cNvGraphicFramePr>
          <p:nvPr>
            <p:extLst>
              <p:ext uri="{D42A27DB-BD31-4B8C-83A1-F6EECF244321}">
                <p14:modId xmlns:p14="http://schemas.microsoft.com/office/powerpoint/2010/main" val="934835837"/>
              </p:ext>
            </p:extLst>
          </p:nvPr>
        </p:nvGraphicFramePr>
        <p:xfrm>
          <a:off x="648182" y="479826"/>
          <a:ext cx="8004617" cy="2196948"/>
        </p:xfrm>
        <a:graphic>
          <a:graphicData uri="http://schemas.openxmlformats.org/drawingml/2006/table">
            <a:tbl>
              <a:tblPr/>
              <a:tblGrid>
                <a:gridCol w="1416818">
                  <a:extLst>
                    <a:ext uri="{9D8B030D-6E8A-4147-A177-3AD203B41FA5}">
                      <a16:colId xmlns:a16="http://schemas.microsoft.com/office/drawing/2014/main" val="20000"/>
                    </a:ext>
                  </a:extLst>
                </a:gridCol>
                <a:gridCol w="859576">
                  <a:extLst>
                    <a:ext uri="{9D8B030D-6E8A-4147-A177-3AD203B41FA5}">
                      <a16:colId xmlns:a16="http://schemas.microsoft.com/office/drawing/2014/main" val="20001"/>
                    </a:ext>
                  </a:extLst>
                </a:gridCol>
                <a:gridCol w="1100959">
                  <a:extLst>
                    <a:ext uri="{9D8B030D-6E8A-4147-A177-3AD203B41FA5}">
                      <a16:colId xmlns:a16="http://schemas.microsoft.com/office/drawing/2014/main" val="20002"/>
                    </a:ext>
                  </a:extLst>
                </a:gridCol>
                <a:gridCol w="1102578">
                  <a:extLst>
                    <a:ext uri="{9D8B030D-6E8A-4147-A177-3AD203B41FA5}">
                      <a16:colId xmlns:a16="http://schemas.microsoft.com/office/drawing/2014/main" val="20003"/>
                    </a:ext>
                  </a:extLst>
                </a:gridCol>
                <a:gridCol w="1100959">
                  <a:extLst>
                    <a:ext uri="{9D8B030D-6E8A-4147-A177-3AD203B41FA5}">
                      <a16:colId xmlns:a16="http://schemas.microsoft.com/office/drawing/2014/main" val="20004"/>
                    </a:ext>
                  </a:extLst>
                </a:gridCol>
                <a:gridCol w="1248292">
                  <a:extLst>
                    <a:ext uri="{9D8B030D-6E8A-4147-A177-3AD203B41FA5}">
                      <a16:colId xmlns:a16="http://schemas.microsoft.com/office/drawing/2014/main" val="20005"/>
                    </a:ext>
                  </a:extLst>
                </a:gridCol>
                <a:gridCol w="1175435">
                  <a:extLst>
                    <a:ext uri="{9D8B030D-6E8A-4147-A177-3AD203B41FA5}">
                      <a16:colId xmlns:a16="http://schemas.microsoft.com/office/drawing/2014/main" val="20006"/>
                    </a:ext>
                  </a:extLst>
                </a:gridCol>
              </a:tblGrid>
              <a:tr h="512574">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dirty="0">
                          <a:ln>
                            <a:noFill/>
                          </a:ln>
                          <a:solidFill>
                            <a:schemeClr val="tx1"/>
                          </a:solidFill>
                          <a:effectLst/>
                          <a:latin typeface="+mn-lt"/>
                          <a:ea typeface="微软雅黑 Light" panose="020B0502040204020203" pitchFamily="34" charset="-122"/>
                        </a:rPr>
                        <a:t>字符</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a</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b</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c</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d</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FF3300"/>
                          </a:solidFill>
                          <a:effectLst/>
                          <a:latin typeface="+mn-lt"/>
                          <a:ea typeface="微软雅黑 Light" panose="020B0502040204020203" pitchFamily="34" charset="-122"/>
                        </a:rPr>
                        <a:t>e</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FF3300"/>
                          </a:solidFill>
                          <a:effectLst/>
                          <a:latin typeface="+mn-lt"/>
                          <a:ea typeface="微软雅黑 Light" panose="020B0502040204020203" pitchFamily="34" charset="-122"/>
                        </a:rPr>
                        <a:t>f</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5969">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频率</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45</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12</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16</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9</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5</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7419">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路径长度</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3</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4</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4</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0986">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n-lt"/>
                          <a:ea typeface="微软雅黑 Light" panose="020B0502040204020203" pitchFamily="34" charset="-122"/>
                        </a:rPr>
                        <a:t>变长码</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n-lt"/>
                          <a:ea typeface="微软雅黑 Light" panose="020B0502040204020203" pitchFamily="34" charset="-122"/>
                        </a:rPr>
                        <a:t>101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100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111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1101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ea typeface="宋体" pitchFamily="2" charset="-122"/>
                        </a:defRPr>
                      </a:lvl1pPr>
                      <a:lvl2pPr marL="742950" indent="-285750" eaLnBrk="0" hangingPunct="0">
                        <a:spcBef>
                          <a:spcPct val="20000"/>
                        </a:spcBef>
                        <a:defRPr sz="2400">
                          <a:solidFill>
                            <a:schemeClr val="tx1"/>
                          </a:solidFill>
                          <a:latin typeface="Arial" charset="0"/>
                          <a:ea typeface="宋体" pitchFamily="2" charset="-122"/>
                        </a:defRPr>
                      </a:lvl2pPr>
                      <a:lvl3pPr marL="1143000" indent="-228600" eaLnBrk="0" hangingPunct="0">
                        <a:spcBef>
                          <a:spcPct val="20000"/>
                        </a:spcBef>
                        <a:defRPr sz="2000">
                          <a:solidFill>
                            <a:schemeClr val="tx1"/>
                          </a:solidFill>
                          <a:latin typeface="Arial" charset="0"/>
                          <a:ea typeface="宋体" pitchFamily="2" charset="-122"/>
                        </a:defRPr>
                      </a:lvl3pPr>
                      <a:lvl4pPr marL="1600200" indent="-228600" eaLnBrk="0" hangingPunct="0">
                        <a:spcBef>
                          <a:spcPct val="20000"/>
                        </a:spcBef>
                        <a:defRPr>
                          <a:solidFill>
                            <a:schemeClr val="tx1"/>
                          </a:solidFill>
                          <a:latin typeface="Arial" charset="0"/>
                          <a:ea typeface="宋体" pitchFamily="2" charset="-122"/>
                        </a:defRPr>
                      </a:lvl4pPr>
                      <a:lvl5pPr marL="2057400" indent="-228600" eaLnBrk="0" hangingPunct="0">
                        <a:spcBef>
                          <a:spcPct val="20000"/>
                        </a:spcBef>
                        <a:defRPr>
                          <a:solidFill>
                            <a:schemeClr val="tx1"/>
                          </a:solidFill>
                          <a:latin typeface="Arial" charset="0"/>
                          <a:ea typeface="宋体" pitchFamily="2" charset="-122"/>
                        </a:defRPr>
                      </a:lvl5pPr>
                      <a:lvl6pPr marL="2514600" indent="-228600" eaLnBrk="0" fontAlgn="base" hangingPunct="0">
                        <a:spcBef>
                          <a:spcPct val="20000"/>
                        </a:spcBef>
                        <a:spcAft>
                          <a:spcPct val="0"/>
                        </a:spcAft>
                        <a:defRPr>
                          <a:solidFill>
                            <a:schemeClr val="tx1"/>
                          </a:solidFill>
                          <a:latin typeface="Arial" charset="0"/>
                          <a:ea typeface="宋体" pitchFamily="2" charset="-122"/>
                        </a:defRPr>
                      </a:lvl6pPr>
                      <a:lvl7pPr marL="2971800" indent="-228600" eaLnBrk="0" fontAlgn="base" hangingPunct="0">
                        <a:spcBef>
                          <a:spcPct val="20000"/>
                        </a:spcBef>
                        <a:spcAft>
                          <a:spcPct val="0"/>
                        </a:spcAft>
                        <a:defRPr>
                          <a:solidFill>
                            <a:schemeClr val="tx1"/>
                          </a:solidFill>
                          <a:latin typeface="Arial" charset="0"/>
                          <a:ea typeface="宋体" pitchFamily="2" charset="-122"/>
                        </a:defRPr>
                      </a:lvl7pPr>
                      <a:lvl8pPr marL="3429000" indent="-228600" eaLnBrk="0" fontAlgn="base" hangingPunct="0">
                        <a:spcBef>
                          <a:spcPct val="20000"/>
                        </a:spcBef>
                        <a:spcAft>
                          <a:spcPct val="0"/>
                        </a:spcAft>
                        <a:defRPr>
                          <a:solidFill>
                            <a:schemeClr val="tx1"/>
                          </a:solidFill>
                          <a:latin typeface="Arial" charset="0"/>
                          <a:ea typeface="宋体" pitchFamily="2" charset="-122"/>
                        </a:defRPr>
                      </a:lvl8pPr>
                      <a:lvl9pPr marL="3886200" indent="-228600" eaLnBrk="0" fontAlgn="base" hangingPunct="0">
                        <a:spcBef>
                          <a:spcPct val="2000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n-lt"/>
                          <a:ea typeface="微软雅黑 Light" panose="020B0502040204020203" pitchFamily="34" charset="-122"/>
                        </a:rPr>
                        <a:t>1100</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2145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DE04C-EBB2-4F34-B54B-53ACFB00F30B}"/>
              </a:ext>
            </a:extLst>
          </p:cNvPr>
          <p:cNvSpPr>
            <a:spLocks noGrp="1"/>
          </p:cNvSpPr>
          <p:nvPr>
            <p:ph type="title"/>
          </p:nvPr>
        </p:nvSpPr>
        <p:spPr/>
        <p:txBody>
          <a:bodyPr/>
          <a:lstStyle/>
          <a:p>
            <a:r>
              <a:rPr lang="zh-CN" altLang="en-US" dirty="0"/>
              <a:t>最优前缀码</a:t>
            </a:r>
          </a:p>
        </p:txBody>
      </p:sp>
      <p:sp>
        <p:nvSpPr>
          <p:cNvPr id="3" name="内容占位符 2">
            <a:extLst>
              <a:ext uri="{FF2B5EF4-FFF2-40B4-BE49-F238E27FC236}">
                <a16:creationId xmlns:a16="http://schemas.microsoft.com/office/drawing/2014/main" id="{F58BE3BA-BDF0-4599-8365-158873600987}"/>
              </a:ext>
            </a:extLst>
          </p:cNvPr>
          <p:cNvSpPr>
            <a:spLocks noGrp="1"/>
          </p:cNvSpPr>
          <p:nvPr>
            <p:ph idx="1"/>
          </p:nvPr>
        </p:nvSpPr>
        <p:spPr>
          <a:xfrm>
            <a:off x="123432" y="756252"/>
            <a:ext cx="8897136" cy="5768409"/>
          </a:xfrm>
        </p:spPr>
        <p:txBody>
          <a:bodyPr/>
          <a:lstStyle/>
          <a:p>
            <a:r>
              <a:rPr lang="zh-CN" altLang="en-US" sz="2400" dirty="0">
                <a:solidFill>
                  <a:srgbClr val="000000"/>
                </a:solidFill>
              </a:rPr>
              <a:t>对已知出现频率</a:t>
            </a:r>
            <a:r>
              <a:rPr lang="en-US" altLang="zh-CN" sz="2400" dirty="0">
                <a:solidFill>
                  <a:srgbClr val="000000"/>
                </a:solidFill>
              </a:rPr>
              <a:t>f(c)</a:t>
            </a:r>
            <a:r>
              <a:rPr lang="zh-CN" altLang="en-US" sz="2400" dirty="0">
                <a:solidFill>
                  <a:srgbClr val="000000"/>
                </a:solidFill>
              </a:rPr>
              <a:t>的字符集</a:t>
            </a:r>
            <a:r>
              <a:rPr lang="en-US" altLang="zh-CN" sz="2400" dirty="0">
                <a:solidFill>
                  <a:srgbClr val="000000"/>
                </a:solidFill>
              </a:rPr>
              <a:t>C={c}</a:t>
            </a:r>
            <a:r>
              <a:rPr lang="zh-CN" altLang="en-US" sz="2400" dirty="0">
                <a:solidFill>
                  <a:srgbClr val="000000"/>
                </a:solidFill>
              </a:rPr>
              <a:t>，可以有多个不同的（等长、非等长）</a:t>
            </a:r>
            <a:r>
              <a:rPr lang="zh-CN" altLang="en-US" sz="2400" dirty="0">
                <a:solidFill>
                  <a:srgbClr val="FF0000"/>
                </a:solidFill>
              </a:rPr>
              <a:t>前缀码</a:t>
            </a:r>
            <a:endParaRPr lang="en-US" altLang="zh-CN" dirty="0">
              <a:solidFill>
                <a:srgbClr val="000000"/>
              </a:solidFill>
            </a:endParaRPr>
          </a:p>
          <a:p>
            <a:r>
              <a:rPr lang="en-US" altLang="zh-CN" sz="2400" dirty="0">
                <a:solidFill>
                  <a:srgbClr val="000000"/>
                </a:solidFill>
              </a:rPr>
              <a:t>E.g. </a:t>
            </a:r>
            <a:r>
              <a:rPr lang="zh-CN" altLang="en-US" sz="2400" dirty="0">
                <a:solidFill>
                  <a:srgbClr val="000000"/>
                </a:solidFill>
              </a:rPr>
              <a:t>定长码也是前缀码</a:t>
            </a:r>
            <a:endParaRPr lang="en-US" altLang="zh-CN" sz="2400" dirty="0">
              <a:solidFill>
                <a:srgbClr val="000000"/>
              </a:solidFill>
            </a:endParaRPr>
          </a:p>
          <a:p>
            <a:endParaRPr lang="zh-CN" altLang="en-US" dirty="0"/>
          </a:p>
        </p:txBody>
      </p:sp>
      <p:sp>
        <p:nvSpPr>
          <p:cNvPr id="4" name="日期占位符 3">
            <a:extLst>
              <a:ext uri="{FF2B5EF4-FFF2-40B4-BE49-F238E27FC236}">
                <a16:creationId xmlns:a16="http://schemas.microsoft.com/office/drawing/2014/main" id="{F81AF391-AD20-4CED-AB94-E904C0D9C598}"/>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C4D7CA99-D7D7-463A-8817-71F15CF26F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CDA012-2F01-4516-8DEA-5C1BB14DFEAA}"/>
              </a:ext>
            </a:extLst>
          </p:cNvPr>
          <p:cNvSpPr>
            <a:spLocks noGrp="1"/>
          </p:cNvSpPr>
          <p:nvPr>
            <p:ph type="sldNum" sz="quarter" idx="12"/>
          </p:nvPr>
        </p:nvSpPr>
        <p:spPr/>
        <p:txBody>
          <a:bodyPr/>
          <a:lstStyle/>
          <a:p>
            <a:fld id="{EEA58A3B-43CE-4AA0-90B5-EB47AFAFEB34}" type="slidenum">
              <a:rPr lang="zh-CN" altLang="en-US" smtClean="0"/>
              <a:pPr/>
              <a:t>56</a:t>
            </a:fld>
            <a:endParaRPr lang="zh-CN" altLang="en-US" dirty="0"/>
          </a:p>
        </p:txBody>
      </p:sp>
      <p:sp>
        <p:nvSpPr>
          <p:cNvPr id="7" name="Rectangle 5">
            <a:extLst>
              <a:ext uri="{FF2B5EF4-FFF2-40B4-BE49-F238E27FC236}">
                <a16:creationId xmlns:a16="http://schemas.microsoft.com/office/drawing/2014/main" id="{63DC2AA7-1F6C-44AB-95E3-75FBC6B13884}"/>
              </a:ext>
            </a:extLst>
          </p:cNvPr>
          <p:cNvSpPr>
            <a:spLocks noChangeArrowheads="1"/>
          </p:cNvSpPr>
          <p:nvPr/>
        </p:nvSpPr>
        <p:spPr bwMode="auto">
          <a:xfrm>
            <a:off x="3777153" y="3557898"/>
            <a:ext cx="2247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r>
              <a:rPr kumimoji="1" lang="zh-CN" altLang="en-US" sz="1400">
                <a:solidFill>
                  <a:srgbClr val="000000"/>
                </a:solidFill>
                <a:ea typeface="微软雅黑 Light" panose="020B0502040204020203" pitchFamily="34" charset="-122"/>
              </a:rPr>
              <a:t> </a:t>
            </a:r>
            <a:endParaRPr kumimoji="1" lang="zh-CN" altLang="en-US" sz="2400">
              <a:solidFill>
                <a:srgbClr val="000000"/>
              </a:solidFill>
              <a:ea typeface="微软雅黑 Light" panose="020B0502040204020203" pitchFamily="34" charset="-122"/>
            </a:endParaRPr>
          </a:p>
        </p:txBody>
      </p:sp>
      <p:grpSp>
        <p:nvGrpSpPr>
          <p:cNvPr id="8" name="Group 6">
            <a:extLst>
              <a:ext uri="{FF2B5EF4-FFF2-40B4-BE49-F238E27FC236}">
                <a16:creationId xmlns:a16="http://schemas.microsoft.com/office/drawing/2014/main" id="{737C4487-4CF7-42E7-99D8-7F2566D52C0F}"/>
              </a:ext>
            </a:extLst>
          </p:cNvPr>
          <p:cNvGrpSpPr>
            <a:grpSpLocks/>
          </p:cNvGrpSpPr>
          <p:nvPr/>
        </p:nvGrpSpPr>
        <p:grpSpPr bwMode="auto">
          <a:xfrm>
            <a:off x="581516" y="1817898"/>
            <a:ext cx="8018462" cy="4349750"/>
            <a:chOff x="431" y="1197"/>
            <a:chExt cx="5051" cy="2740"/>
          </a:xfrm>
        </p:grpSpPr>
        <p:sp>
          <p:nvSpPr>
            <p:cNvPr id="9" name="Rectangle 7">
              <a:extLst>
                <a:ext uri="{FF2B5EF4-FFF2-40B4-BE49-F238E27FC236}">
                  <a16:creationId xmlns:a16="http://schemas.microsoft.com/office/drawing/2014/main" id="{AD43EA2A-8CB5-4DCC-A6FB-00B3FAAD8C8E}"/>
                </a:ext>
              </a:extLst>
            </p:cNvPr>
            <p:cNvSpPr>
              <a:spLocks noChangeArrowheads="1"/>
            </p:cNvSpPr>
            <p:nvPr/>
          </p:nvSpPr>
          <p:spPr bwMode="auto">
            <a:xfrm>
              <a:off x="431"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10" name="Rectangle 8">
              <a:extLst>
                <a:ext uri="{FF2B5EF4-FFF2-40B4-BE49-F238E27FC236}">
                  <a16:creationId xmlns:a16="http://schemas.microsoft.com/office/drawing/2014/main" id="{D9C06413-79B1-48C3-A35B-CD92675066DE}"/>
                </a:ext>
              </a:extLst>
            </p:cNvPr>
            <p:cNvSpPr>
              <a:spLocks noChangeArrowheads="1"/>
            </p:cNvSpPr>
            <p:nvPr/>
          </p:nvSpPr>
          <p:spPr bwMode="auto">
            <a:xfrm>
              <a:off x="2200"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c</a:t>
              </a:r>
              <a:r>
                <a:rPr lang="zh-CN" altLang="en-US">
                  <a:ea typeface="微软雅黑 Light" panose="020B0502040204020203" pitchFamily="34" charset="-122"/>
                </a:rPr>
                <a:t>：</a:t>
              </a:r>
              <a:r>
                <a:rPr lang="en-US" altLang="zh-CN">
                  <a:ea typeface="微软雅黑 Light" panose="020B0502040204020203" pitchFamily="34" charset="-122"/>
                </a:rPr>
                <a:t>12</a:t>
              </a:r>
            </a:p>
          </p:txBody>
        </p:sp>
        <p:sp>
          <p:nvSpPr>
            <p:cNvPr id="11" name="Rectangle 9">
              <a:extLst>
                <a:ext uri="{FF2B5EF4-FFF2-40B4-BE49-F238E27FC236}">
                  <a16:creationId xmlns:a16="http://schemas.microsoft.com/office/drawing/2014/main" id="{8FFFE516-CDD0-4304-BECF-DEB5235DAC9B}"/>
                </a:ext>
              </a:extLst>
            </p:cNvPr>
            <p:cNvSpPr>
              <a:spLocks noChangeArrowheads="1"/>
            </p:cNvSpPr>
            <p:nvPr/>
          </p:nvSpPr>
          <p:spPr bwMode="auto">
            <a:xfrm>
              <a:off x="1292"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2" name="Rectangle 10">
              <a:extLst>
                <a:ext uri="{FF2B5EF4-FFF2-40B4-BE49-F238E27FC236}">
                  <a16:creationId xmlns:a16="http://schemas.microsoft.com/office/drawing/2014/main" id="{2E21264D-42F5-48B6-95E7-574D0876FEBC}"/>
                </a:ext>
              </a:extLst>
            </p:cNvPr>
            <p:cNvSpPr>
              <a:spLocks noChangeArrowheads="1"/>
            </p:cNvSpPr>
            <p:nvPr/>
          </p:nvSpPr>
          <p:spPr bwMode="auto">
            <a:xfrm>
              <a:off x="4967"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3" name="Rectangle 11">
              <a:extLst>
                <a:ext uri="{FF2B5EF4-FFF2-40B4-BE49-F238E27FC236}">
                  <a16:creationId xmlns:a16="http://schemas.microsoft.com/office/drawing/2014/main" id="{A5D1F9AB-0C5F-44D5-83C5-5F15ABE1159F}"/>
                </a:ext>
              </a:extLst>
            </p:cNvPr>
            <p:cNvSpPr>
              <a:spLocks noChangeArrowheads="1"/>
            </p:cNvSpPr>
            <p:nvPr/>
          </p:nvSpPr>
          <p:spPr bwMode="auto">
            <a:xfrm>
              <a:off x="4014"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4" name="Rectangle 12">
              <a:extLst>
                <a:ext uri="{FF2B5EF4-FFF2-40B4-BE49-F238E27FC236}">
                  <a16:creationId xmlns:a16="http://schemas.microsoft.com/office/drawing/2014/main" id="{7E3D020B-5F05-4062-99CF-EEC59816E151}"/>
                </a:ext>
              </a:extLst>
            </p:cNvPr>
            <p:cNvSpPr>
              <a:spLocks noChangeArrowheads="1"/>
            </p:cNvSpPr>
            <p:nvPr/>
          </p:nvSpPr>
          <p:spPr bwMode="auto">
            <a:xfrm>
              <a:off x="3107"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d</a:t>
              </a:r>
              <a:r>
                <a:rPr lang="zh-CN" altLang="en-US">
                  <a:ea typeface="微软雅黑 Light" panose="020B0502040204020203" pitchFamily="34" charset="-122"/>
                </a:rPr>
                <a:t>：</a:t>
              </a:r>
              <a:r>
                <a:rPr lang="en-US" altLang="zh-CN">
                  <a:ea typeface="微软雅黑 Light" panose="020B0502040204020203" pitchFamily="34" charset="-122"/>
                </a:rPr>
                <a:t>16</a:t>
              </a:r>
            </a:p>
          </p:txBody>
        </p:sp>
        <p:sp>
          <p:nvSpPr>
            <p:cNvPr id="15" name="Oval 13">
              <a:extLst>
                <a:ext uri="{FF2B5EF4-FFF2-40B4-BE49-F238E27FC236}">
                  <a16:creationId xmlns:a16="http://schemas.microsoft.com/office/drawing/2014/main" id="{B5EC9503-7CBA-49A0-82F6-0DC8982568EE}"/>
                </a:ext>
              </a:extLst>
            </p:cNvPr>
            <p:cNvSpPr>
              <a:spLocks noChangeArrowheads="1"/>
            </p:cNvSpPr>
            <p:nvPr/>
          </p:nvSpPr>
          <p:spPr bwMode="auto">
            <a:xfrm>
              <a:off x="3280" y="1197"/>
              <a:ext cx="475"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6" name="Line 14">
              <a:extLst>
                <a:ext uri="{FF2B5EF4-FFF2-40B4-BE49-F238E27FC236}">
                  <a16:creationId xmlns:a16="http://schemas.microsoft.com/office/drawing/2014/main" id="{BF135B26-630C-4C4E-A85E-B07077A3AC5C}"/>
                </a:ext>
              </a:extLst>
            </p:cNvPr>
            <p:cNvSpPr>
              <a:spLocks noChangeShapeType="1"/>
            </p:cNvSpPr>
            <p:nvPr/>
          </p:nvSpPr>
          <p:spPr bwMode="auto">
            <a:xfrm flipH="1">
              <a:off x="2154"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15">
              <a:extLst>
                <a:ext uri="{FF2B5EF4-FFF2-40B4-BE49-F238E27FC236}">
                  <a16:creationId xmlns:a16="http://schemas.microsoft.com/office/drawing/2014/main" id="{7DE4E070-C102-40B7-B6B3-7930A14A8E32}"/>
                </a:ext>
              </a:extLst>
            </p:cNvPr>
            <p:cNvSpPr>
              <a:spLocks noChangeShapeType="1"/>
            </p:cNvSpPr>
            <p:nvPr/>
          </p:nvSpPr>
          <p:spPr bwMode="auto">
            <a:xfrm>
              <a:off x="3651"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Text Box 16">
              <a:extLst>
                <a:ext uri="{FF2B5EF4-FFF2-40B4-BE49-F238E27FC236}">
                  <a16:creationId xmlns:a16="http://schemas.microsoft.com/office/drawing/2014/main" id="{05751EA3-2639-4058-9292-9A6E6D694449}"/>
                </a:ext>
              </a:extLst>
            </p:cNvPr>
            <p:cNvSpPr txBox="1">
              <a:spLocks noChangeArrowheads="1"/>
            </p:cNvSpPr>
            <p:nvPr/>
          </p:nvSpPr>
          <p:spPr bwMode="auto">
            <a:xfrm>
              <a:off x="2971" y="14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9" name="Text Box 17">
              <a:extLst>
                <a:ext uri="{FF2B5EF4-FFF2-40B4-BE49-F238E27FC236}">
                  <a16:creationId xmlns:a16="http://schemas.microsoft.com/office/drawing/2014/main" id="{C9116E2E-813D-4BF3-AC0F-A6DB13C2C5F8}"/>
                </a:ext>
              </a:extLst>
            </p:cNvPr>
            <p:cNvSpPr txBox="1">
              <a:spLocks noChangeArrowheads="1"/>
            </p:cNvSpPr>
            <p:nvPr/>
          </p:nvSpPr>
          <p:spPr bwMode="auto">
            <a:xfrm>
              <a:off x="4014" y="148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0" name="Oval 18">
              <a:extLst>
                <a:ext uri="{FF2B5EF4-FFF2-40B4-BE49-F238E27FC236}">
                  <a16:creationId xmlns:a16="http://schemas.microsoft.com/office/drawing/2014/main" id="{40E69876-6FCD-4115-A604-C7B321D0EEE3}"/>
                </a:ext>
              </a:extLst>
            </p:cNvPr>
            <p:cNvSpPr>
              <a:spLocks noChangeArrowheads="1"/>
            </p:cNvSpPr>
            <p:nvPr/>
          </p:nvSpPr>
          <p:spPr bwMode="auto">
            <a:xfrm>
              <a:off x="929"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21" name="Line 19">
              <a:extLst>
                <a:ext uri="{FF2B5EF4-FFF2-40B4-BE49-F238E27FC236}">
                  <a16:creationId xmlns:a16="http://schemas.microsoft.com/office/drawing/2014/main" id="{C1C0CD0C-8DE7-4ED4-B0F2-39EE070FF113}"/>
                </a:ext>
              </a:extLst>
            </p:cNvPr>
            <p:cNvSpPr>
              <a:spLocks noChangeShapeType="1"/>
            </p:cNvSpPr>
            <p:nvPr/>
          </p:nvSpPr>
          <p:spPr bwMode="auto">
            <a:xfrm flipH="1">
              <a:off x="612"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2" name="Line 20">
              <a:extLst>
                <a:ext uri="{FF2B5EF4-FFF2-40B4-BE49-F238E27FC236}">
                  <a16:creationId xmlns:a16="http://schemas.microsoft.com/office/drawing/2014/main" id="{53014E86-48BC-4AEB-9427-52E522B50A6E}"/>
                </a:ext>
              </a:extLst>
            </p:cNvPr>
            <p:cNvSpPr>
              <a:spLocks noChangeShapeType="1"/>
            </p:cNvSpPr>
            <p:nvPr/>
          </p:nvSpPr>
          <p:spPr bwMode="auto">
            <a:xfrm>
              <a:off x="1247"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3" name="Text Box 21">
              <a:extLst>
                <a:ext uri="{FF2B5EF4-FFF2-40B4-BE49-F238E27FC236}">
                  <a16:creationId xmlns:a16="http://schemas.microsoft.com/office/drawing/2014/main" id="{43F87390-6889-440B-BACB-3778BE9515F3}"/>
                </a:ext>
              </a:extLst>
            </p:cNvPr>
            <p:cNvSpPr txBox="1">
              <a:spLocks noChangeArrowheads="1"/>
            </p:cNvSpPr>
            <p:nvPr/>
          </p:nvSpPr>
          <p:spPr bwMode="auto">
            <a:xfrm>
              <a:off x="612"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4" name="Text Box 22">
              <a:extLst>
                <a:ext uri="{FF2B5EF4-FFF2-40B4-BE49-F238E27FC236}">
                  <a16:creationId xmlns:a16="http://schemas.microsoft.com/office/drawing/2014/main" id="{5E4CCC25-481F-4E8B-AD4C-47D9D0F9CD3E}"/>
                </a:ext>
              </a:extLst>
            </p:cNvPr>
            <p:cNvSpPr txBox="1">
              <a:spLocks noChangeArrowheads="1"/>
            </p:cNvSpPr>
            <p:nvPr/>
          </p:nvSpPr>
          <p:spPr bwMode="auto">
            <a:xfrm>
              <a:off x="1461"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5" name="Oval 23">
              <a:extLst>
                <a:ext uri="{FF2B5EF4-FFF2-40B4-BE49-F238E27FC236}">
                  <a16:creationId xmlns:a16="http://schemas.microsoft.com/office/drawing/2014/main" id="{15354BC9-AE44-440B-9652-ABD356BBD8A4}"/>
                </a:ext>
              </a:extLst>
            </p:cNvPr>
            <p:cNvSpPr>
              <a:spLocks noChangeArrowheads="1"/>
            </p:cNvSpPr>
            <p:nvPr/>
          </p:nvSpPr>
          <p:spPr bwMode="auto">
            <a:xfrm>
              <a:off x="2698"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28</a:t>
              </a:r>
            </a:p>
          </p:txBody>
        </p:sp>
        <p:sp>
          <p:nvSpPr>
            <p:cNvPr id="26" name="Line 24">
              <a:extLst>
                <a:ext uri="{FF2B5EF4-FFF2-40B4-BE49-F238E27FC236}">
                  <a16:creationId xmlns:a16="http://schemas.microsoft.com/office/drawing/2014/main" id="{0C92448C-2322-4E18-A36D-F505A920E226}"/>
                </a:ext>
              </a:extLst>
            </p:cNvPr>
            <p:cNvSpPr>
              <a:spLocks noChangeShapeType="1"/>
            </p:cNvSpPr>
            <p:nvPr/>
          </p:nvSpPr>
          <p:spPr bwMode="auto">
            <a:xfrm flipH="1">
              <a:off x="2381"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7" name="Line 25">
              <a:extLst>
                <a:ext uri="{FF2B5EF4-FFF2-40B4-BE49-F238E27FC236}">
                  <a16:creationId xmlns:a16="http://schemas.microsoft.com/office/drawing/2014/main" id="{12D00C50-7878-4FD8-B535-5F3E24452C51}"/>
                </a:ext>
              </a:extLst>
            </p:cNvPr>
            <p:cNvSpPr>
              <a:spLocks noChangeShapeType="1"/>
            </p:cNvSpPr>
            <p:nvPr/>
          </p:nvSpPr>
          <p:spPr bwMode="auto">
            <a:xfrm>
              <a:off x="3016"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8" name="Text Box 26">
              <a:extLst>
                <a:ext uri="{FF2B5EF4-FFF2-40B4-BE49-F238E27FC236}">
                  <a16:creationId xmlns:a16="http://schemas.microsoft.com/office/drawing/2014/main" id="{0D6D5BBB-5360-4CB9-85DD-0D13D1FD3770}"/>
                </a:ext>
              </a:extLst>
            </p:cNvPr>
            <p:cNvSpPr txBox="1">
              <a:spLocks noChangeArrowheads="1"/>
            </p:cNvSpPr>
            <p:nvPr/>
          </p:nvSpPr>
          <p:spPr bwMode="auto">
            <a:xfrm>
              <a:off x="2381"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9" name="Text Box 27">
              <a:extLst>
                <a:ext uri="{FF2B5EF4-FFF2-40B4-BE49-F238E27FC236}">
                  <a16:creationId xmlns:a16="http://schemas.microsoft.com/office/drawing/2014/main" id="{7B7C060C-F5ED-4D6B-A875-ED79803A65BF}"/>
                </a:ext>
              </a:extLst>
            </p:cNvPr>
            <p:cNvSpPr txBox="1">
              <a:spLocks noChangeArrowheads="1"/>
            </p:cNvSpPr>
            <p:nvPr/>
          </p:nvSpPr>
          <p:spPr bwMode="auto">
            <a:xfrm>
              <a:off x="3230"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0" name="Oval 28">
              <a:extLst>
                <a:ext uri="{FF2B5EF4-FFF2-40B4-BE49-F238E27FC236}">
                  <a16:creationId xmlns:a16="http://schemas.microsoft.com/office/drawing/2014/main" id="{98916ABF-A1B7-484C-92F5-877ED085B672}"/>
                </a:ext>
              </a:extLst>
            </p:cNvPr>
            <p:cNvSpPr>
              <a:spLocks noChangeArrowheads="1"/>
            </p:cNvSpPr>
            <p:nvPr/>
          </p:nvSpPr>
          <p:spPr bwMode="auto">
            <a:xfrm>
              <a:off x="4513" y="2966"/>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1" name="Line 29">
              <a:extLst>
                <a:ext uri="{FF2B5EF4-FFF2-40B4-BE49-F238E27FC236}">
                  <a16:creationId xmlns:a16="http://schemas.microsoft.com/office/drawing/2014/main" id="{C05C75AF-41D7-4B1C-955E-69CA315125B4}"/>
                </a:ext>
              </a:extLst>
            </p:cNvPr>
            <p:cNvSpPr>
              <a:spLocks noChangeShapeType="1"/>
            </p:cNvSpPr>
            <p:nvPr/>
          </p:nvSpPr>
          <p:spPr bwMode="auto">
            <a:xfrm flipH="1">
              <a:off x="4196" y="3248"/>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2" name="Line 30">
              <a:extLst>
                <a:ext uri="{FF2B5EF4-FFF2-40B4-BE49-F238E27FC236}">
                  <a16:creationId xmlns:a16="http://schemas.microsoft.com/office/drawing/2014/main" id="{706A427E-9C65-4305-BA0C-89E5DB7360A1}"/>
                </a:ext>
              </a:extLst>
            </p:cNvPr>
            <p:cNvSpPr>
              <a:spLocks noChangeShapeType="1"/>
            </p:cNvSpPr>
            <p:nvPr/>
          </p:nvSpPr>
          <p:spPr bwMode="auto">
            <a:xfrm>
              <a:off x="4831" y="3248"/>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Text Box 31">
              <a:extLst>
                <a:ext uri="{FF2B5EF4-FFF2-40B4-BE49-F238E27FC236}">
                  <a16:creationId xmlns:a16="http://schemas.microsoft.com/office/drawing/2014/main" id="{8AA4E577-F37B-42FC-BA26-3BE41784FE8E}"/>
                </a:ext>
              </a:extLst>
            </p:cNvPr>
            <p:cNvSpPr txBox="1">
              <a:spLocks noChangeArrowheads="1"/>
            </p:cNvSpPr>
            <p:nvPr/>
          </p:nvSpPr>
          <p:spPr bwMode="auto">
            <a:xfrm>
              <a:off x="4196" y="329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4" name="Text Box 32">
              <a:extLst>
                <a:ext uri="{FF2B5EF4-FFF2-40B4-BE49-F238E27FC236}">
                  <a16:creationId xmlns:a16="http://schemas.microsoft.com/office/drawing/2014/main" id="{491C23A1-0BDC-404C-885C-84E6637057A3}"/>
                </a:ext>
              </a:extLst>
            </p:cNvPr>
            <p:cNvSpPr txBox="1">
              <a:spLocks noChangeArrowheads="1"/>
            </p:cNvSpPr>
            <p:nvPr/>
          </p:nvSpPr>
          <p:spPr bwMode="auto">
            <a:xfrm>
              <a:off x="5045" y="326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5" name="Oval 33">
              <a:extLst>
                <a:ext uri="{FF2B5EF4-FFF2-40B4-BE49-F238E27FC236}">
                  <a16:creationId xmlns:a16="http://schemas.microsoft.com/office/drawing/2014/main" id="{2CE150A6-0671-4BEC-A757-67B8D13C518A}"/>
                </a:ext>
              </a:extLst>
            </p:cNvPr>
            <p:cNvSpPr>
              <a:spLocks noChangeArrowheads="1"/>
            </p:cNvSpPr>
            <p:nvPr/>
          </p:nvSpPr>
          <p:spPr bwMode="auto">
            <a:xfrm>
              <a:off x="1746" y="2150"/>
              <a:ext cx="459"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36" name="Line 34">
              <a:extLst>
                <a:ext uri="{FF2B5EF4-FFF2-40B4-BE49-F238E27FC236}">
                  <a16:creationId xmlns:a16="http://schemas.microsoft.com/office/drawing/2014/main" id="{3901EBFD-3FFA-43BE-8A09-C7291EA78E42}"/>
                </a:ext>
              </a:extLst>
            </p:cNvPr>
            <p:cNvSpPr>
              <a:spLocks noChangeShapeType="1"/>
            </p:cNvSpPr>
            <p:nvPr/>
          </p:nvSpPr>
          <p:spPr bwMode="auto">
            <a:xfrm flipH="1">
              <a:off x="1156" y="2432"/>
              <a:ext cx="681"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7" name="Line 35">
              <a:extLst>
                <a:ext uri="{FF2B5EF4-FFF2-40B4-BE49-F238E27FC236}">
                  <a16:creationId xmlns:a16="http://schemas.microsoft.com/office/drawing/2014/main" id="{394D3952-8F2A-430B-A828-2454F19764EE}"/>
                </a:ext>
              </a:extLst>
            </p:cNvPr>
            <p:cNvSpPr>
              <a:spLocks noChangeShapeType="1"/>
            </p:cNvSpPr>
            <p:nvPr/>
          </p:nvSpPr>
          <p:spPr bwMode="auto">
            <a:xfrm>
              <a:off x="2109" y="2432"/>
              <a:ext cx="726"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8" name="Text Box 36">
              <a:extLst>
                <a:ext uri="{FF2B5EF4-FFF2-40B4-BE49-F238E27FC236}">
                  <a16:creationId xmlns:a16="http://schemas.microsoft.com/office/drawing/2014/main" id="{269602F2-8E1F-4852-B58F-ACE82F02DAD0}"/>
                </a:ext>
              </a:extLst>
            </p:cNvPr>
            <p:cNvSpPr txBox="1">
              <a:spLocks noChangeArrowheads="1"/>
            </p:cNvSpPr>
            <p:nvPr/>
          </p:nvSpPr>
          <p:spPr bwMode="auto">
            <a:xfrm>
              <a:off x="1474" y="24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9" name="Text Box 37">
              <a:extLst>
                <a:ext uri="{FF2B5EF4-FFF2-40B4-BE49-F238E27FC236}">
                  <a16:creationId xmlns:a16="http://schemas.microsoft.com/office/drawing/2014/main" id="{07460523-F884-47D5-8B8A-E93791C6FDFC}"/>
                </a:ext>
              </a:extLst>
            </p:cNvPr>
            <p:cNvSpPr txBox="1">
              <a:spLocks noChangeArrowheads="1"/>
            </p:cNvSpPr>
            <p:nvPr/>
          </p:nvSpPr>
          <p:spPr bwMode="auto">
            <a:xfrm>
              <a:off x="2323" y="24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40" name="Oval 38">
              <a:extLst>
                <a:ext uri="{FF2B5EF4-FFF2-40B4-BE49-F238E27FC236}">
                  <a16:creationId xmlns:a16="http://schemas.microsoft.com/office/drawing/2014/main" id="{265FC2C7-E9E6-40AE-9182-F994C27B4D92}"/>
                </a:ext>
              </a:extLst>
            </p:cNvPr>
            <p:cNvSpPr>
              <a:spLocks noChangeArrowheads="1"/>
            </p:cNvSpPr>
            <p:nvPr/>
          </p:nvSpPr>
          <p:spPr bwMode="auto">
            <a:xfrm>
              <a:off x="4818" y="2150"/>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41" name="Line 39">
              <a:extLst>
                <a:ext uri="{FF2B5EF4-FFF2-40B4-BE49-F238E27FC236}">
                  <a16:creationId xmlns:a16="http://schemas.microsoft.com/office/drawing/2014/main" id="{1612E686-8F22-445C-8BEF-ED47D7F7B329}"/>
                </a:ext>
              </a:extLst>
            </p:cNvPr>
            <p:cNvSpPr>
              <a:spLocks noChangeShapeType="1"/>
            </p:cNvSpPr>
            <p:nvPr/>
          </p:nvSpPr>
          <p:spPr bwMode="auto">
            <a:xfrm flipH="1">
              <a:off x="4694" y="2432"/>
              <a:ext cx="170" cy="54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2" name="Text Box 40">
              <a:extLst>
                <a:ext uri="{FF2B5EF4-FFF2-40B4-BE49-F238E27FC236}">
                  <a16:creationId xmlns:a16="http://schemas.microsoft.com/office/drawing/2014/main" id="{AF90D035-C1E9-4DFB-8EFC-F79BD699D4A9}"/>
                </a:ext>
              </a:extLst>
            </p:cNvPr>
            <p:cNvSpPr txBox="1">
              <a:spLocks noChangeArrowheads="1"/>
            </p:cNvSpPr>
            <p:nvPr/>
          </p:nvSpPr>
          <p:spPr bwMode="auto">
            <a:xfrm>
              <a:off x="4604" y="25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grpSp>
      <p:sp>
        <p:nvSpPr>
          <p:cNvPr id="44" name="TextBox 40">
            <a:extLst>
              <a:ext uri="{FF2B5EF4-FFF2-40B4-BE49-F238E27FC236}">
                <a16:creationId xmlns:a16="http://schemas.microsoft.com/office/drawing/2014/main" id="{61377CC9-9A9B-425C-AC98-DF8ED6F50D29}"/>
              </a:ext>
            </a:extLst>
          </p:cNvPr>
          <p:cNvSpPr txBox="1">
            <a:spLocks noChangeArrowheads="1"/>
          </p:cNvSpPr>
          <p:nvPr/>
        </p:nvSpPr>
        <p:spPr bwMode="auto">
          <a:xfrm>
            <a:off x="536431" y="3215037"/>
            <a:ext cx="16417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a:solidFill>
                  <a:srgbClr val="FF0000"/>
                </a:solidFill>
                <a:latin typeface="+mn-lt"/>
                <a:ea typeface="微软雅黑 Light" panose="020B0502040204020203" pitchFamily="34" charset="-122"/>
              </a:rPr>
              <a:t>编码树</a:t>
            </a:r>
            <a:r>
              <a:rPr lang="en-US" altLang="zh-CN" sz="2000" b="1" dirty="0">
                <a:solidFill>
                  <a:srgbClr val="FF0000"/>
                </a:solidFill>
                <a:latin typeface="+mn-lt"/>
                <a:ea typeface="微软雅黑 Light" panose="020B0502040204020203" pitchFamily="34" charset="-122"/>
              </a:rPr>
              <a:t>T</a:t>
            </a:r>
          </a:p>
          <a:p>
            <a:pPr eaLnBrk="1" hangingPunct="1"/>
            <a:r>
              <a:rPr lang="zh-CN" altLang="en-US" sz="2000" b="1" dirty="0">
                <a:solidFill>
                  <a:srgbClr val="FF0000"/>
                </a:solidFill>
                <a:latin typeface="+mn-lt"/>
                <a:ea typeface="微软雅黑 Light" panose="020B0502040204020203" pitchFamily="34" charset="-122"/>
              </a:rPr>
              <a:t>平均码长</a:t>
            </a:r>
            <a:r>
              <a:rPr lang="en-US" altLang="zh-CN" sz="2000" b="1" dirty="0">
                <a:solidFill>
                  <a:srgbClr val="FF0000"/>
                </a:solidFill>
                <a:latin typeface="+mn-lt"/>
                <a:ea typeface="微软雅黑 Light" panose="020B0502040204020203" pitchFamily="34" charset="-122"/>
              </a:rPr>
              <a:t>B(T)</a:t>
            </a:r>
            <a:endParaRPr lang="zh-CN" altLang="en-US" sz="2000" dirty="0">
              <a:latin typeface="+mn-lt"/>
              <a:ea typeface="微软雅黑 Light" panose="020B0502040204020203" pitchFamily="34" charset="-122"/>
            </a:endParaRPr>
          </a:p>
        </p:txBody>
      </p:sp>
      <p:sp>
        <p:nvSpPr>
          <p:cNvPr id="45" name="AutoShape 41">
            <a:hlinkClick r:id="rId2" action="ppaction://hlinksldjump" highlightClick="1"/>
            <a:extLst>
              <a:ext uri="{FF2B5EF4-FFF2-40B4-BE49-F238E27FC236}">
                <a16:creationId xmlns:a16="http://schemas.microsoft.com/office/drawing/2014/main" id="{286B897B-5E7E-43D1-ADE9-2A041AADED48}"/>
              </a:ext>
            </a:extLst>
          </p:cNvPr>
          <p:cNvSpPr>
            <a:spLocks noChangeArrowheads="1"/>
          </p:cNvSpPr>
          <p:nvPr/>
        </p:nvSpPr>
        <p:spPr bwMode="auto">
          <a:xfrm>
            <a:off x="3512451" y="1892510"/>
            <a:ext cx="504825" cy="215900"/>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p>
            <a:endParaRPr lang="zh-CN" altLang="en-US"/>
          </a:p>
        </p:txBody>
      </p:sp>
    </p:spTree>
    <p:extLst>
      <p:ext uri="{BB962C8B-B14F-4D97-AF65-F5344CB8AC3E}">
        <p14:creationId xmlns:p14="http://schemas.microsoft.com/office/powerpoint/2010/main" val="3482521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6DB4D-A9C7-4FB0-9B64-1FF7AF7CFBBF}"/>
              </a:ext>
            </a:extLst>
          </p:cNvPr>
          <p:cNvSpPr>
            <a:spLocks noGrp="1"/>
          </p:cNvSpPr>
          <p:nvPr>
            <p:ph type="title"/>
          </p:nvPr>
        </p:nvSpPr>
        <p:spPr/>
        <p:txBody>
          <a:bodyPr/>
          <a:lstStyle/>
          <a:p>
            <a:r>
              <a:rPr lang="zh-CN" altLang="en-US" dirty="0"/>
              <a:t>最优前缀码</a:t>
            </a:r>
          </a:p>
        </p:txBody>
      </p:sp>
      <p:sp>
        <p:nvSpPr>
          <p:cNvPr id="3" name="内容占位符 2">
            <a:extLst>
              <a:ext uri="{FF2B5EF4-FFF2-40B4-BE49-F238E27FC236}">
                <a16:creationId xmlns:a16="http://schemas.microsoft.com/office/drawing/2014/main" id="{B74BF3DA-AD7C-439B-995D-C4576120562D}"/>
              </a:ext>
            </a:extLst>
          </p:cNvPr>
          <p:cNvSpPr>
            <a:spLocks noGrp="1"/>
          </p:cNvSpPr>
          <p:nvPr>
            <p:ph idx="1"/>
          </p:nvPr>
        </p:nvSpPr>
        <p:spPr/>
        <p:txBody>
          <a:bodyPr/>
          <a:lstStyle/>
          <a:p>
            <a:r>
              <a:rPr lang="zh-CN" altLang="en-US" sz="2400" dirty="0">
                <a:solidFill>
                  <a:srgbClr val="000000"/>
                </a:solidFill>
              </a:rPr>
              <a:t>编码树的平均码长定义为：</a:t>
            </a:r>
          </a:p>
          <a:p>
            <a:pPr eaLnBrk="1" hangingPunct="1">
              <a:lnSpc>
                <a:spcPct val="90000"/>
              </a:lnSpc>
              <a:buFontTx/>
              <a:buNone/>
            </a:pPr>
            <a:endParaRPr lang="zh-CN" altLang="en-US" sz="2400" dirty="0">
              <a:solidFill>
                <a:srgbClr val="000000"/>
              </a:solidFill>
            </a:endParaRPr>
          </a:p>
          <a:p>
            <a:pPr eaLnBrk="1" hangingPunct="1">
              <a:lnSpc>
                <a:spcPct val="90000"/>
              </a:lnSpc>
              <a:buFontTx/>
              <a:buNone/>
            </a:pPr>
            <a:endParaRPr lang="zh-CN" altLang="en-US" sz="2400" dirty="0">
              <a:solidFill>
                <a:srgbClr val="000000"/>
              </a:solidFill>
            </a:endParaRPr>
          </a:p>
          <a:p>
            <a:pPr eaLnBrk="1" hangingPunct="1">
              <a:lnSpc>
                <a:spcPct val="90000"/>
              </a:lnSpc>
              <a:buFontTx/>
              <a:buNone/>
            </a:pPr>
            <a:endParaRPr lang="zh-CN" altLang="en-US" sz="2400" dirty="0">
              <a:solidFill>
                <a:srgbClr val="000000"/>
              </a:solidFill>
            </a:endParaRPr>
          </a:p>
          <a:p>
            <a:r>
              <a:rPr lang="zh-CN" altLang="en-US" dirty="0">
                <a:solidFill>
                  <a:srgbClr val="000000"/>
                </a:solidFill>
              </a:rPr>
              <a:t>针对编码字符集</a:t>
            </a:r>
            <a:r>
              <a:rPr lang="en-US" altLang="zh-CN" dirty="0">
                <a:solidFill>
                  <a:srgbClr val="000000"/>
                </a:solidFill>
              </a:rPr>
              <a:t>C</a:t>
            </a:r>
            <a:r>
              <a:rPr lang="zh-CN" altLang="en-US" dirty="0">
                <a:solidFill>
                  <a:srgbClr val="000000"/>
                </a:solidFill>
              </a:rPr>
              <a:t>，其最优前缀码为</a:t>
            </a:r>
            <a:endParaRPr lang="en-US" altLang="zh-CN" dirty="0">
              <a:solidFill>
                <a:srgbClr val="000000"/>
              </a:solidFill>
            </a:endParaRPr>
          </a:p>
          <a:p>
            <a:pPr lvl="1"/>
            <a:r>
              <a:rPr lang="zh-CN" altLang="en-US" dirty="0">
                <a:solidFill>
                  <a:srgbClr val="000000"/>
                </a:solidFill>
              </a:rPr>
              <a:t>使平均码长达到最小的前缀码编码方案</a:t>
            </a:r>
          </a:p>
          <a:p>
            <a:pPr eaLnBrk="1" hangingPunct="1">
              <a:lnSpc>
                <a:spcPct val="90000"/>
              </a:lnSpc>
              <a:buFontTx/>
              <a:buNone/>
            </a:pPr>
            <a:endParaRPr lang="zh-CN" altLang="en-US" sz="2400" dirty="0">
              <a:solidFill>
                <a:srgbClr val="000000"/>
              </a:solidFill>
            </a:endParaRPr>
          </a:p>
          <a:p>
            <a:r>
              <a:rPr lang="zh-CN" altLang="en-US" dirty="0">
                <a:solidFill>
                  <a:srgbClr val="000000"/>
                </a:solidFill>
              </a:rPr>
              <a:t>最优前缀码性质</a:t>
            </a:r>
            <a:endParaRPr lang="en-US" altLang="zh-CN" dirty="0">
              <a:solidFill>
                <a:srgbClr val="000000"/>
              </a:solidFill>
            </a:endParaRPr>
          </a:p>
          <a:p>
            <a:pPr lvl="1"/>
            <a:r>
              <a:rPr lang="zh-CN" altLang="en-US" dirty="0"/>
              <a:t>表示最优前缀码的二叉树是一棵</a:t>
            </a:r>
            <a:r>
              <a:rPr lang="zh-CN" altLang="en-US" dirty="0">
                <a:solidFill>
                  <a:srgbClr val="FF0000"/>
                </a:solidFill>
              </a:rPr>
              <a:t>完全二叉树</a:t>
            </a:r>
            <a:r>
              <a:rPr lang="zh-CN" altLang="en-US" dirty="0"/>
              <a:t>，即树中任一结点都有</a:t>
            </a:r>
            <a:r>
              <a:rPr lang="en-US" altLang="zh-CN" dirty="0">
                <a:solidFill>
                  <a:srgbClr val="FF0000"/>
                </a:solidFill>
              </a:rPr>
              <a:t>2</a:t>
            </a:r>
            <a:r>
              <a:rPr lang="zh-CN" altLang="en-US" dirty="0">
                <a:solidFill>
                  <a:srgbClr val="FF0000"/>
                </a:solidFill>
              </a:rPr>
              <a:t>个</a:t>
            </a:r>
            <a:r>
              <a:rPr lang="zh-CN" altLang="en-US" dirty="0"/>
              <a:t>子结点</a:t>
            </a:r>
          </a:p>
          <a:p>
            <a:pPr eaLnBrk="1" hangingPunct="1">
              <a:lnSpc>
                <a:spcPct val="90000"/>
              </a:lnSpc>
              <a:buFontTx/>
              <a:buNone/>
            </a:pPr>
            <a:endParaRPr lang="zh-CN" altLang="en-US" sz="2400" dirty="0">
              <a:solidFill>
                <a:srgbClr val="FF0000"/>
              </a:solidFill>
            </a:endParaRPr>
          </a:p>
          <a:p>
            <a:r>
              <a:rPr lang="zh-CN" altLang="en-US" dirty="0">
                <a:solidFill>
                  <a:srgbClr val="000000"/>
                </a:solidFill>
              </a:rPr>
              <a:t> 据此可知：前面示例中的定长编码不是最优前缀码</a:t>
            </a:r>
          </a:p>
          <a:p>
            <a:endParaRPr lang="zh-CN" altLang="en-US" dirty="0"/>
          </a:p>
        </p:txBody>
      </p:sp>
      <p:sp>
        <p:nvSpPr>
          <p:cNvPr id="4" name="日期占位符 3">
            <a:extLst>
              <a:ext uri="{FF2B5EF4-FFF2-40B4-BE49-F238E27FC236}">
                <a16:creationId xmlns:a16="http://schemas.microsoft.com/office/drawing/2014/main" id="{2F2BBA5D-D366-4F4D-992A-5D0B0FAE66F0}"/>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8E398002-9AD0-428A-B2D0-EB44292F6C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B22147-FF92-41B6-9002-6B35F1C66DCB}"/>
              </a:ext>
            </a:extLst>
          </p:cNvPr>
          <p:cNvSpPr>
            <a:spLocks noGrp="1"/>
          </p:cNvSpPr>
          <p:nvPr>
            <p:ph type="sldNum" sz="quarter" idx="12"/>
          </p:nvPr>
        </p:nvSpPr>
        <p:spPr/>
        <p:txBody>
          <a:bodyPr/>
          <a:lstStyle/>
          <a:p>
            <a:fld id="{EEA58A3B-43CE-4AA0-90B5-EB47AFAFEB34}" type="slidenum">
              <a:rPr lang="zh-CN" altLang="en-US" smtClean="0"/>
              <a:pPr/>
              <a:t>57</a:t>
            </a:fld>
            <a:endParaRPr lang="zh-CN" altLang="en-US" dirty="0"/>
          </a:p>
        </p:txBody>
      </p:sp>
      <p:graphicFrame>
        <p:nvGraphicFramePr>
          <p:cNvPr id="7" name="Object 4">
            <a:extLst>
              <a:ext uri="{FF2B5EF4-FFF2-40B4-BE49-F238E27FC236}">
                <a16:creationId xmlns:a16="http://schemas.microsoft.com/office/drawing/2014/main" id="{0E7C75B0-5BDF-4720-96CE-243F891250DD}"/>
              </a:ext>
            </a:extLst>
          </p:cNvPr>
          <p:cNvGraphicFramePr>
            <a:graphicFrameLocks noChangeAspect="1"/>
          </p:cNvGraphicFramePr>
          <p:nvPr>
            <p:extLst>
              <p:ext uri="{D42A27DB-BD31-4B8C-83A1-F6EECF244321}">
                <p14:modId xmlns:p14="http://schemas.microsoft.com/office/powerpoint/2010/main" val="2966839847"/>
              </p:ext>
            </p:extLst>
          </p:nvPr>
        </p:nvGraphicFramePr>
        <p:xfrm>
          <a:off x="2149355" y="1453386"/>
          <a:ext cx="2808288" cy="738188"/>
        </p:xfrm>
        <a:graphic>
          <a:graphicData uri="http://schemas.openxmlformats.org/presentationml/2006/ole">
            <mc:AlternateContent xmlns:mc="http://schemas.openxmlformats.org/markup-compatibility/2006">
              <mc:Choice xmlns:v="urn:schemas-microsoft-com:vml" Requires="v">
                <p:oleObj spid="_x0000_s4118" name="公式" r:id="rId3" imgW="1307532" imgH="342751" progId="Equation.3">
                  <p:embed/>
                </p:oleObj>
              </mc:Choice>
              <mc:Fallback>
                <p:oleObj name="公式" r:id="rId3" imgW="1307532" imgH="342751" progId="Equation.3">
                  <p:embed/>
                  <p:pic>
                    <p:nvPicPr>
                      <p:cNvPr id="563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355" y="1453386"/>
                        <a:ext cx="28082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18947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E1740-9EE1-44C4-98C2-E6383AC1F290}"/>
              </a:ext>
            </a:extLst>
          </p:cNvPr>
          <p:cNvSpPr>
            <a:spLocks noGrp="1"/>
          </p:cNvSpPr>
          <p:nvPr>
            <p:ph type="title"/>
          </p:nvPr>
        </p:nvSpPr>
        <p:spPr/>
        <p:txBody>
          <a:bodyPr/>
          <a:lstStyle/>
          <a:p>
            <a:r>
              <a:rPr lang="zh-CN" altLang="en-US" dirty="0"/>
              <a:t>哈夫曼编码与最优前缀码</a:t>
            </a:r>
          </a:p>
        </p:txBody>
      </p:sp>
      <p:sp>
        <p:nvSpPr>
          <p:cNvPr id="3" name="内容占位符 2">
            <a:extLst>
              <a:ext uri="{FF2B5EF4-FFF2-40B4-BE49-F238E27FC236}">
                <a16:creationId xmlns:a16="http://schemas.microsoft.com/office/drawing/2014/main" id="{4709D6CA-C28A-41D3-A70D-DE8563A85A60}"/>
              </a:ext>
            </a:extLst>
          </p:cNvPr>
          <p:cNvSpPr>
            <a:spLocks noGrp="1"/>
          </p:cNvSpPr>
          <p:nvPr>
            <p:ph idx="1"/>
          </p:nvPr>
        </p:nvSpPr>
        <p:spPr/>
        <p:txBody>
          <a:bodyPr/>
          <a:lstStyle/>
          <a:p>
            <a:pPr>
              <a:spcBef>
                <a:spcPts val="600"/>
              </a:spcBef>
            </a:pPr>
            <a:r>
              <a:rPr lang="zh-CN" altLang="en-US" sz="2400" dirty="0">
                <a:solidFill>
                  <a:srgbClr val="000000"/>
                </a:solidFill>
              </a:rPr>
              <a:t>哈夫曼提出构造最优前缀码的贪心算法，由此产生的编码方案称为</a:t>
            </a:r>
            <a:r>
              <a:rPr lang="zh-CN" altLang="en-US" sz="2400" dirty="0">
                <a:solidFill>
                  <a:srgbClr val="0000FF"/>
                </a:solidFill>
              </a:rPr>
              <a:t>哈夫曼编码</a:t>
            </a:r>
            <a:endParaRPr lang="en-US" altLang="zh-CN" dirty="0">
              <a:solidFill>
                <a:srgbClr val="0000FF"/>
              </a:solidFill>
            </a:endParaRPr>
          </a:p>
          <a:p>
            <a:pPr>
              <a:spcBef>
                <a:spcPts val="600"/>
              </a:spcBef>
            </a:pPr>
            <a:r>
              <a:rPr lang="zh-CN" altLang="en-US" sz="2400" dirty="0">
                <a:solidFill>
                  <a:srgbClr val="000000"/>
                </a:solidFill>
              </a:rPr>
              <a:t>哈夫曼算法以</a:t>
            </a:r>
            <a:r>
              <a:rPr lang="zh-CN" altLang="en-US" sz="2400" dirty="0">
                <a:solidFill>
                  <a:srgbClr val="FF0000"/>
                </a:solidFill>
              </a:rPr>
              <a:t>自底向上的</a:t>
            </a:r>
            <a:r>
              <a:rPr lang="zh-CN" altLang="en-US" sz="2400" dirty="0">
                <a:solidFill>
                  <a:srgbClr val="000000"/>
                </a:solidFill>
              </a:rPr>
              <a:t>方式构造表示最优前缀码的二叉树</a:t>
            </a:r>
            <a:r>
              <a:rPr lang="en-US" altLang="zh-CN" sz="2400" dirty="0">
                <a:solidFill>
                  <a:srgbClr val="000000"/>
                </a:solidFill>
              </a:rPr>
              <a:t>T</a:t>
            </a:r>
            <a:endParaRPr lang="en-US" altLang="zh-CN" dirty="0">
              <a:solidFill>
                <a:srgbClr val="000000"/>
              </a:solidFill>
            </a:endParaRPr>
          </a:p>
          <a:p>
            <a:pPr lvl="1">
              <a:spcBef>
                <a:spcPts val="600"/>
              </a:spcBef>
            </a:pPr>
            <a:r>
              <a:rPr lang="zh-CN" altLang="en-US" dirty="0">
                <a:solidFill>
                  <a:srgbClr val="000000"/>
                </a:solidFill>
              </a:rPr>
              <a:t>算法以</a:t>
            </a:r>
            <a:r>
              <a:rPr lang="en-US" altLang="zh-CN" dirty="0">
                <a:solidFill>
                  <a:srgbClr val="000000"/>
                </a:solidFill>
              </a:rPr>
              <a:t>|C|</a:t>
            </a:r>
            <a:r>
              <a:rPr lang="zh-CN" altLang="en-US" dirty="0">
                <a:solidFill>
                  <a:srgbClr val="000000"/>
                </a:solidFill>
              </a:rPr>
              <a:t>个叶结点开始，每个叶结点对应字母表中一个字</a:t>
            </a:r>
            <a:endParaRPr lang="en-US" altLang="zh-CN" dirty="0">
              <a:solidFill>
                <a:srgbClr val="000000"/>
              </a:solidFill>
            </a:endParaRPr>
          </a:p>
          <a:p>
            <a:pPr lvl="1">
              <a:spcBef>
                <a:spcPts val="600"/>
              </a:spcBef>
            </a:pPr>
            <a:r>
              <a:rPr lang="zh-CN" altLang="en-US" dirty="0">
                <a:solidFill>
                  <a:srgbClr val="000000"/>
                </a:solidFill>
              </a:rPr>
              <a:t>执行</a:t>
            </a:r>
            <a:r>
              <a:rPr lang="en-US" altLang="zh-CN" dirty="0">
                <a:solidFill>
                  <a:srgbClr val="000000"/>
                </a:solidFill>
              </a:rPr>
              <a:t>|C|</a:t>
            </a:r>
            <a:r>
              <a:rPr lang="zh-CN" altLang="en-US" dirty="0">
                <a:solidFill>
                  <a:srgbClr val="000000"/>
                </a:solidFill>
              </a:rPr>
              <a:t>－</a:t>
            </a:r>
            <a:r>
              <a:rPr lang="en-US" altLang="zh-CN" dirty="0">
                <a:solidFill>
                  <a:srgbClr val="000000"/>
                </a:solidFill>
              </a:rPr>
              <a:t>1</a:t>
            </a:r>
            <a:r>
              <a:rPr lang="zh-CN" altLang="en-US" dirty="0">
                <a:solidFill>
                  <a:srgbClr val="000000"/>
                </a:solidFill>
              </a:rPr>
              <a:t>次的“合并”运算，最终生成编码树</a:t>
            </a:r>
            <a:r>
              <a:rPr lang="en-US" altLang="zh-CN" dirty="0">
                <a:solidFill>
                  <a:srgbClr val="000000"/>
                </a:solidFill>
              </a:rPr>
              <a:t>T</a:t>
            </a:r>
            <a:r>
              <a:rPr lang="zh-CN" altLang="en-US" dirty="0">
                <a:solidFill>
                  <a:srgbClr val="000000"/>
                </a:solidFill>
              </a:rPr>
              <a:t> </a:t>
            </a:r>
          </a:p>
          <a:p>
            <a:pPr eaLnBrk="1" hangingPunct="1">
              <a:spcBef>
                <a:spcPts val="600"/>
              </a:spcBef>
              <a:buFontTx/>
              <a:buNone/>
            </a:pPr>
            <a:r>
              <a:rPr lang="zh-CN" altLang="en-US" dirty="0">
                <a:solidFill>
                  <a:srgbClr val="000000"/>
                </a:solidFill>
              </a:rPr>
              <a:t>		</a:t>
            </a:r>
          </a:p>
          <a:p>
            <a:r>
              <a:rPr lang="zh-CN" altLang="en-US" sz="2400" dirty="0">
                <a:solidFill>
                  <a:srgbClr val="000000"/>
                </a:solidFill>
                <a:latin typeface="Times New Roman" pitchFamily="18" charset="0"/>
              </a:rPr>
              <a:t>哈夫曼算法</a:t>
            </a:r>
            <a:r>
              <a:rPr lang="en-US" altLang="zh-CN" sz="2400" dirty="0" err="1">
                <a:solidFill>
                  <a:srgbClr val="000000"/>
                </a:solidFill>
                <a:latin typeface="Times New Roman" pitchFamily="18" charset="0"/>
              </a:rPr>
              <a:t>H</a:t>
            </a:r>
            <a:r>
              <a:rPr lang="en-US" altLang="zh-CN" dirty="0" err="1">
                <a:solidFill>
                  <a:srgbClr val="000000"/>
                </a:solidFill>
              </a:rPr>
              <a:t>uffmanTree</a:t>
            </a:r>
            <a:endParaRPr lang="en-US" altLang="zh-CN" dirty="0">
              <a:solidFill>
                <a:srgbClr val="000000"/>
              </a:solidFill>
            </a:endParaRPr>
          </a:p>
          <a:p>
            <a:pPr lvl="1"/>
            <a:r>
              <a:rPr lang="zh-CN" altLang="en-US" dirty="0">
                <a:solidFill>
                  <a:srgbClr val="000000"/>
                </a:solidFill>
                <a:latin typeface="Times New Roman" pitchFamily="18" charset="0"/>
              </a:rPr>
              <a:t>参见教科书</a:t>
            </a:r>
            <a:endParaRPr lang="zh-CN" altLang="en-US" dirty="0"/>
          </a:p>
        </p:txBody>
      </p:sp>
      <p:sp>
        <p:nvSpPr>
          <p:cNvPr id="4" name="日期占位符 3">
            <a:extLst>
              <a:ext uri="{FF2B5EF4-FFF2-40B4-BE49-F238E27FC236}">
                <a16:creationId xmlns:a16="http://schemas.microsoft.com/office/drawing/2014/main" id="{A968B2D9-EA5D-4263-9578-E94CAC2AEA7A}"/>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84708F5F-A57E-4D59-9E69-D6B34E948B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A69C4E-8F40-4F29-A9F9-68D5A9263EBB}"/>
              </a:ext>
            </a:extLst>
          </p:cNvPr>
          <p:cNvSpPr>
            <a:spLocks noGrp="1"/>
          </p:cNvSpPr>
          <p:nvPr>
            <p:ph type="sldNum" sz="quarter" idx="12"/>
          </p:nvPr>
        </p:nvSpPr>
        <p:spPr/>
        <p:txBody>
          <a:bodyPr/>
          <a:lstStyle/>
          <a:p>
            <a:fld id="{EEA58A3B-43CE-4AA0-90B5-EB47AFAFEB34}" type="slidenum">
              <a:rPr lang="zh-CN" altLang="en-US" smtClean="0"/>
              <a:pPr/>
              <a:t>58</a:t>
            </a:fld>
            <a:endParaRPr lang="zh-CN" altLang="en-US" dirty="0"/>
          </a:p>
        </p:txBody>
      </p:sp>
    </p:spTree>
    <p:extLst>
      <p:ext uri="{BB962C8B-B14F-4D97-AF65-F5344CB8AC3E}">
        <p14:creationId xmlns:p14="http://schemas.microsoft.com/office/powerpoint/2010/main" val="1975453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63762-C8A6-4608-9033-4EC3D482EC2A}"/>
              </a:ext>
            </a:extLst>
          </p:cNvPr>
          <p:cNvSpPr>
            <a:spLocks noGrp="1"/>
          </p:cNvSpPr>
          <p:nvPr>
            <p:ph type="title"/>
          </p:nvPr>
        </p:nvSpPr>
        <p:spPr/>
        <p:txBody>
          <a:bodyPr>
            <a:normAutofit/>
          </a:bodyPr>
          <a:lstStyle/>
          <a:p>
            <a:r>
              <a:rPr lang="zh-CN" altLang="en-US" dirty="0"/>
              <a:t>哈夫曼算法</a:t>
            </a:r>
            <a:r>
              <a:rPr lang="en-US" altLang="zh-CN" dirty="0" err="1"/>
              <a:t>HuffmanTree</a:t>
            </a:r>
            <a:r>
              <a:rPr lang="zh-CN" altLang="en-US" dirty="0"/>
              <a:t>复杂性</a:t>
            </a:r>
          </a:p>
        </p:txBody>
      </p:sp>
      <p:sp>
        <p:nvSpPr>
          <p:cNvPr id="3" name="内容占位符 2">
            <a:extLst>
              <a:ext uri="{FF2B5EF4-FFF2-40B4-BE49-F238E27FC236}">
                <a16:creationId xmlns:a16="http://schemas.microsoft.com/office/drawing/2014/main" id="{5A9A97E4-2308-4FA8-8D63-9B438EF24CCE}"/>
              </a:ext>
            </a:extLst>
          </p:cNvPr>
          <p:cNvSpPr>
            <a:spLocks noGrp="1"/>
          </p:cNvSpPr>
          <p:nvPr>
            <p:ph idx="1"/>
          </p:nvPr>
        </p:nvSpPr>
        <p:spPr/>
        <p:txBody>
          <a:bodyPr>
            <a:normAutofit/>
          </a:bodyPr>
          <a:lstStyle/>
          <a:p>
            <a:r>
              <a:rPr lang="zh-CN" altLang="en-US" sz="2400" dirty="0">
                <a:solidFill>
                  <a:srgbClr val="000000"/>
                </a:solidFill>
              </a:rPr>
              <a:t>算法</a:t>
            </a:r>
            <a:r>
              <a:rPr lang="en-US" altLang="zh-CN" sz="2400" dirty="0" err="1">
                <a:solidFill>
                  <a:srgbClr val="000000"/>
                </a:solidFill>
              </a:rPr>
              <a:t>huffmanTree</a:t>
            </a:r>
            <a:r>
              <a:rPr lang="zh-CN" altLang="en-US" sz="2400" dirty="0">
                <a:solidFill>
                  <a:srgbClr val="000000"/>
                </a:solidFill>
              </a:rPr>
              <a:t>中，编码字符集中每一字符</a:t>
            </a:r>
            <a:r>
              <a:rPr lang="en-US" altLang="zh-CN" sz="2400" dirty="0">
                <a:solidFill>
                  <a:srgbClr val="000000"/>
                </a:solidFill>
              </a:rPr>
              <a:t>c</a:t>
            </a:r>
            <a:r>
              <a:rPr lang="zh-CN" altLang="en-US" sz="2400" dirty="0">
                <a:solidFill>
                  <a:srgbClr val="000000"/>
                </a:solidFill>
              </a:rPr>
              <a:t>的频率是</a:t>
            </a:r>
            <a:r>
              <a:rPr lang="en-US" altLang="zh-CN" sz="2400" dirty="0">
                <a:solidFill>
                  <a:srgbClr val="000000"/>
                </a:solidFill>
              </a:rPr>
              <a:t>f(c)</a:t>
            </a:r>
            <a:r>
              <a:rPr lang="zh-CN" altLang="en-US" sz="2400" dirty="0">
                <a:solidFill>
                  <a:srgbClr val="000000"/>
                </a:solidFill>
              </a:rPr>
              <a:t>，共有</a:t>
            </a:r>
            <a:r>
              <a:rPr lang="en-US" altLang="zh-CN" sz="2400" dirty="0">
                <a:solidFill>
                  <a:srgbClr val="000000"/>
                </a:solidFill>
              </a:rPr>
              <a:t>n</a:t>
            </a:r>
            <a:r>
              <a:rPr lang="zh-CN" altLang="en-US" sz="2400" dirty="0">
                <a:solidFill>
                  <a:srgbClr val="000000"/>
                </a:solidFill>
              </a:rPr>
              <a:t>个字符，算法关键步骤为</a:t>
            </a:r>
            <a:endParaRPr lang="en-US" altLang="zh-CN" sz="2400" dirty="0">
              <a:solidFill>
                <a:srgbClr val="000000"/>
              </a:solidFill>
            </a:endParaRPr>
          </a:p>
          <a:p>
            <a:pPr lvl="1"/>
            <a:r>
              <a:rPr lang="en-US" altLang="zh-CN" dirty="0">
                <a:solidFill>
                  <a:srgbClr val="000000"/>
                </a:solidFill>
              </a:rPr>
              <a:t>1) </a:t>
            </a:r>
            <a:r>
              <a:rPr lang="zh-CN" altLang="en-US" dirty="0">
                <a:solidFill>
                  <a:srgbClr val="000000"/>
                </a:solidFill>
              </a:rPr>
              <a:t>以</a:t>
            </a:r>
            <a:r>
              <a:rPr lang="en-US" altLang="zh-CN" dirty="0">
                <a:solidFill>
                  <a:srgbClr val="0000FF"/>
                </a:solidFill>
              </a:rPr>
              <a:t>f</a:t>
            </a:r>
            <a:r>
              <a:rPr lang="zh-CN" altLang="en-US" dirty="0">
                <a:solidFill>
                  <a:srgbClr val="0000FF"/>
                </a:solidFill>
              </a:rPr>
              <a:t>为键值的</a:t>
            </a:r>
            <a:r>
              <a:rPr lang="zh-CN" altLang="en-US" dirty="0">
                <a:solidFill>
                  <a:srgbClr val="000000"/>
                </a:solidFill>
              </a:rPr>
              <a:t>优先队列</a:t>
            </a:r>
            <a:r>
              <a:rPr lang="en-US" altLang="zh-CN" dirty="0">
                <a:solidFill>
                  <a:srgbClr val="000000"/>
                </a:solidFill>
              </a:rPr>
              <a:t>Q</a:t>
            </a:r>
            <a:r>
              <a:rPr lang="zh-CN" altLang="en-US" dirty="0">
                <a:solidFill>
                  <a:srgbClr val="000000"/>
                </a:solidFill>
              </a:rPr>
              <a:t>用于当贪心选择时，有效地确定算法当前需要合并的</a:t>
            </a:r>
            <a:r>
              <a:rPr lang="en-US" altLang="zh-CN" dirty="0">
                <a:solidFill>
                  <a:srgbClr val="000000"/>
                </a:solidFill>
              </a:rPr>
              <a:t>2</a:t>
            </a:r>
            <a:r>
              <a:rPr lang="zh-CN" altLang="en-US" dirty="0">
                <a:solidFill>
                  <a:srgbClr val="000000"/>
                </a:solidFill>
              </a:rPr>
              <a:t>棵具有最小频率的树</a:t>
            </a:r>
            <a:endParaRPr lang="en-US" altLang="zh-CN" dirty="0">
              <a:solidFill>
                <a:srgbClr val="000000"/>
              </a:solidFill>
            </a:endParaRPr>
          </a:p>
          <a:p>
            <a:pPr lvl="1"/>
            <a:r>
              <a:rPr lang="en-US" altLang="zh-CN" dirty="0">
                <a:solidFill>
                  <a:srgbClr val="000000"/>
                </a:solidFill>
              </a:rPr>
              <a:t>2)</a:t>
            </a:r>
            <a:r>
              <a:rPr lang="zh-CN" altLang="en-US" dirty="0">
                <a:solidFill>
                  <a:srgbClr val="000000"/>
                </a:solidFill>
              </a:rPr>
              <a:t> </a:t>
            </a:r>
            <a:r>
              <a:rPr lang="en-US" altLang="zh-CN" dirty="0">
                <a:solidFill>
                  <a:srgbClr val="000000"/>
                </a:solidFill>
              </a:rPr>
              <a:t>2</a:t>
            </a:r>
            <a:r>
              <a:rPr lang="zh-CN" altLang="en-US" dirty="0">
                <a:solidFill>
                  <a:srgbClr val="000000"/>
                </a:solidFill>
              </a:rPr>
              <a:t>棵具有最小频率的树合并后，产生一棵新的树，新树插入优先队列</a:t>
            </a:r>
            <a:r>
              <a:rPr lang="en-US" altLang="zh-CN" dirty="0">
                <a:solidFill>
                  <a:srgbClr val="000000"/>
                </a:solidFill>
              </a:rPr>
              <a:t>Q</a:t>
            </a:r>
          </a:p>
          <a:p>
            <a:pPr lvl="1"/>
            <a:r>
              <a:rPr lang="en-US" altLang="zh-CN" dirty="0">
                <a:solidFill>
                  <a:srgbClr val="000000"/>
                </a:solidFill>
              </a:rPr>
              <a:t>3)</a:t>
            </a:r>
            <a:r>
              <a:rPr lang="zh-CN" altLang="en-US" dirty="0">
                <a:solidFill>
                  <a:srgbClr val="000000"/>
                </a:solidFill>
              </a:rPr>
              <a:t> 经过</a:t>
            </a:r>
            <a:r>
              <a:rPr lang="en-US" altLang="zh-CN" dirty="0">
                <a:solidFill>
                  <a:srgbClr val="FF0000"/>
                </a:solidFill>
              </a:rPr>
              <a:t>n</a:t>
            </a:r>
            <a:r>
              <a:rPr lang="zh-CN" altLang="en-US" dirty="0">
                <a:solidFill>
                  <a:srgbClr val="FF0000"/>
                </a:solidFill>
              </a:rPr>
              <a:t>－</a:t>
            </a:r>
            <a:r>
              <a:rPr lang="en-US" altLang="zh-CN" dirty="0">
                <a:solidFill>
                  <a:srgbClr val="FF0000"/>
                </a:solidFill>
              </a:rPr>
              <a:t>1</a:t>
            </a:r>
            <a:r>
              <a:rPr lang="zh-CN" altLang="en-US" dirty="0">
                <a:solidFill>
                  <a:srgbClr val="FF0000"/>
                </a:solidFill>
              </a:rPr>
              <a:t>次的合并后</a:t>
            </a:r>
            <a:r>
              <a:rPr lang="zh-CN" altLang="en-US" dirty="0">
                <a:solidFill>
                  <a:srgbClr val="000000"/>
                </a:solidFill>
              </a:rPr>
              <a:t>，优先队列中只剩下一棵树，得到最优编码树</a:t>
            </a:r>
            <a:r>
              <a:rPr lang="en-US" altLang="zh-CN" dirty="0">
                <a:solidFill>
                  <a:srgbClr val="000000"/>
                </a:solidFill>
              </a:rPr>
              <a:t>T</a:t>
            </a:r>
          </a:p>
          <a:p>
            <a:r>
              <a:rPr lang="zh-CN" altLang="en-US" sz="2400" dirty="0">
                <a:solidFill>
                  <a:srgbClr val="000000"/>
                </a:solidFill>
              </a:rPr>
              <a:t>算法用最小堆实现优先队列</a:t>
            </a:r>
            <a:r>
              <a:rPr lang="en-US" altLang="zh-CN" sz="2400" dirty="0">
                <a:solidFill>
                  <a:srgbClr val="000000"/>
                </a:solidFill>
              </a:rPr>
              <a:t>Q</a:t>
            </a:r>
            <a:r>
              <a:rPr lang="zh-CN" altLang="en-US" sz="2400" dirty="0">
                <a:solidFill>
                  <a:srgbClr val="000000"/>
                </a:solidFill>
              </a:rPr>
              <a:t>。初始化优先队列需要</a:t>
            </a:r>
            <a:r>
              <a:rPr lang="en-US" altLang="zh-CN" sz="2400" dirty="0">
                <a:solidFill>
                  <a:srgbClr val="000000"/>
                </a:solidFill>
              </a:rPr>
              <a:t>O(n)</a:t>
            </a:r>
            <a:r>
              <a:rPr lang="zh-CN" altLang="en-US" sz="2400" dirty="0">
                <a:solidFill>
                  <a:srgbClr val="000000"/>
                </a:solidFill>
              </a:rPr>
              <a:t>计算时间，最小堆的</a:t>
            </a:r>
            <a:r>
              <a:rPr lang="en-US" altLang="zh-CN" sz="2400" dirty="0" err="1">
                <a:solidFill>
                  <a:srgbClr val="000000"/>
                </a:solidFill>
              </a:rPr>
              <a:t>removeMin</a:t>
            </a:r>
            <a:r>
              <a:rPr lang="zh-CN" altLang="en-US" sz="2400" dirty="0">
                <a:solidFill>
                  <a:srgbClr val="000000"/>
                </a:solidFill>
              </a:rPr>
              <a:t>和</a:t>
            </a:r>
            <a:r>
              <a:rPr lang="en-US" altLang="zh-CN" sz="2400" dirty="0">
                <a:solidFill>
                  <a:srgbClr val="000000"/>
                </a:solidFill>
              </a:rPr>
              <a:t>put</a:t>
            </a:r>
            <a:r>
              <a:rPr lang="zh-CN" altLang="en-US" sz="2400" dirty="0">
                <a:solidFill>
                  <a:srgbClr val="000000"/>
                </a:solidFill>
              </a:rPr>
              <a:t>运算均需</a:t>
            </a:r>
            <a:r>
              <a:rPr lang="en-US" altLang="zh-CN" sz="2400" dirty="0">
                <a:solidFill>
                  <a:srgbClr val="000000"/>
                </a:solidFill>
              </a:rPr>
              <a:t>O(</a:t>
            </a:r>
            <a:r>
              <a:rPr lang="en-US" altLang="zh-CN" sz="2400" dirty="0" err="1">
                <a:solidFill>
                  <a:srgbClr val="000000"/>
                </a:solidFill>
              </a:rPr>
              <a:t>logn</a:t>
            </a:r>
            <a:r>
              <a:rPr lang="en-US" altLang="zh-CN" sz="2400" dirty="0">
                <a:solidFill>
                  <a:srgbClr val="000000"/>
                </a:solidFill>
              </a:rPr>
              <a:t>)</a:t>
            </a:r>
            <a:r>
              <a:rPr lang="zh-CN" altLang="en-US" sz="2400" dirty="0">
                <a:solidFill>
                  <a:srgbClr val="000000"/>
                </a:solidFill>
              </a:rPr>
              <a:t>时间，</a:t>
            </a:r>
            <a:r>
              <a:rPr lang="en-US" altLang="zh-CN" sz="2400" dirty="0">
                <a:solidFill>
                  <a:srgbClr val="FF0000"/>
                </a:solidFill>
              </a:rPr>
              <a:t>n-1</a:t>
            </a:r>
            <a:r>
              <a:rPr lang="zh-CN" altLang="en-US" sz="2400" dirty="0">
                <a:solidFill>
                  <a:srgbClr val="FF0000"/>
                </a:solidFill>
              </a:rPr>
              <a:t>次的合并</a:t>
            </a:r>
            <a:r>
              <a:rPr lang="zh-CN" altLang="en-US" sz="2400" dirty="0">
                <a:solidFill>
                  <a:srgbClr val="000000"/>
                </a:solidFill>
              </a:rPr>
              <a:t>总共需要</a:t>
            </a:r>
            <a:r>
              <a:rPr lang="en-US" altLang="zh-CN" sz="2400" dirty="0">
                <a:solidFill>
                  <a:srgbClr val="000000"/>
                </a:solidFill>
              </a:rPr>
              <a:t>O(</a:t>
            </a:r>
            <a:r>
              <a:rPr lang="en-US" altLang="zh-CN" sz="2400" dirty="0" err="1">
                <a:solidFill>
                  <a:srgbClr val="000000"/>
                </a:solidFill>
              </a:rPr>
              <a:t>nlogn</a:t>
            </a:r>
            <a:r>
              <a:rPr lang="en-US" altLang="zh-CN" sz="2400" dirty="0">
                <a:solidFill>
                  <a:srgbClr val="000000"/>
                </a:solidFill>
              </a:rPr>
              <a:t>)</a:t>
            </a:r>
            <a:r>
              <a:rPr lang="zh-CN" altLang="en-US" sz="2400" dirty="0">
                <a:solidFill>
                  <a:srgbClr val="000000"/>
                </a:solidFill>
              </a:rPr>
              <a:t>计算时间</a:t>
            </a:r>
            <a:endParaRPr lang="en-US" altLang="zh-CN" sz="2400" dirty="0">
              <a:solidFill>
                <a:srgbClr val="000000"/>
              </a:solidFill>
            </a:endParaRPr>
          </a:p>
          <a:p>
            <a:r>
              <a:rPr lang="zh-CN" altLang="en-US" sz="2400" dirty="0">
                <a:solidFill>
                  <a:srgbClr val="000000"/>
                </a:solidFill>
              </a:rPr>
              <a:t>因此，关于</a:t>
            </a:r>
            <a:r>
              <a:rPr lang="en-US" altLang="zh-CN" sz="2400" dirty="0">
                <a:solidFill>
                  <a:srgbClr val="000000"/>
                </a:solidFill>
              </a:rPr>
              <a:t>n</a:t>
            </a:r>
            <a:r>
              <a:rPr lang="zh-CN" altLang="en-US" sz="2400" dirty="0">
                <a:solidFill>
                  <a:srgbClr val="000000"/>
                </a:solidFill>
              </a:rPr>
              <a:t>个字符的哈夫曼算法的计算时间为</a:t>
            </a:r>
            <a:r>
              <a:rPr lang="en-US" altLang="zh-CN" sz="2400" dirty="0">
                <a:solidFill>
                  <a:srgbClr val="FF0000"/>
                </a:solidFill>
              </a:rPr>
              <a:t>O(</a:t>
            </a:r>
            <a:r>
              <a:rPr lang="en-US" altLang="zh-CN" sz="2400" dirty="0" err="1">
                <a:solidFill>
                  <a:srgbClr val="FF0000"/>
                </a:solidFill>
              </a:rPr>
              <a:t>nlogn</a:t>
            </a:r>
            <a:r>
              <a:rPr lang="en-US" altLang="zh-CN" sz="2400" dirty="0">
                <a:solidFill>
                  <a:srgbClr val="FF0000"/>
                </a:solidFill>
              </a:rPr>
              <a:t>)</a:t>
            </a:r>
            <a:r>
              <a:rPr lang="zh-CN" altLang="en-US" sz="2400" dirty="0">
                <a:solidFill>
                  <a:srgbClr val="FF0000"/>
                </a:solidFill>
              </a:rPr>
              <a:t> </a:t>
            </a:r>
          </a:p>
          <a:p>
            <a:endParaRPr lang="zh-CN" altLang="en-US" dirty="0"/>
          </a:p>
        </p:txBody>
      </p:sp>
      <p:sp>
        <p:nvSpPr>
          <p:cNvPr id="4" name="日期占位符 3">
            <a:extLst>
              <a:ext uri="{FF2B5EF4-FFF2-40B4-BE49-F238E27FC236}">
                <a16:creationId xmlns:a16="http://schemas.microsoft.com/office/drawing/2014/main" id="{79A278B7-2B7C-46B0-B499-3C89305958BD}"/>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CA7E3D95-8697-4DF7-9A28-575F495A16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D971B2-ABD3-4AF8-AC82-A7DF7393952B}"/>
              </a:ext>
            </a:extLst>
          </p:cNvPr>
          <p:cNvSpPr>
            <a:spLocks noGrp="1"/>
          </p:cNvSpPr>
          <p:nvPr>
            <p:ph type="sldNum" sz="quarter" idx="12"/>
          </p:nvPr>
        </p:nvSpPr>
        <p:spPr/>
        <p:txBody>
          <a:bodyPr/>
          <a:lstStyle/>
          <a:p>
            <a:fld id="{EEA58A3B-43CE-4AA0-90B5-EB47AFAFEB34}" type="slidenum">
              <a:rPr lang="zh-CN" altLang="en-US" smtClean="0"/>
              <a:pPr/>
              <a:t>59</a:t>
            </a:fld>
            <a:endParaRPr lang="zh-CN" altLang="en-US" dirty="0"/>
          </a:p>
        </p:txBody>
      </p:sp>
    </p:spTree>
    <p:extLst>
      <p:ext uri="{BB962C8B-B14F-4D97-AF65-F5344CB8AC3E}">
        <p14:creationId xmlns:p14="http://schemas.microsoft.com/office/powerpoint/2010/main" val="2488100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E8161-5F22-40F8-BA21-6508426022AE}"/>
              </a:ext>
            </a:extLst>
          </p:cNvPr>
          <p:cNvSpPr>
            <a:spLocks noGrp="1"/>
          </p:cNvSpPr>
          <p:nvPr>
            <p:ph type="title"/>
          </p:nvPr>
        </p:nvSpPr>
        <p:spPr/>
        <p:txBody>
          <a:bodyPr/>
          <a:lstStyle/>
          <a:p>
            <a:r>
              <a:rPr lang="zh-CN" altLang="en-US" dirty="0"/>
              <a:t>枚举法求解</a:t>
            </a:r>
          </a:p>
        </p:txBody>
      </p:sp>
      <p:sp>
        <p:nvSpPr>
          <p:cNvPr id="3" name="内容占位符 2">
            <a:extLst>
              <a:ext uri="{FF2B5EF4-FFF2-40B4-BE49-F238E27FC236}">
                <a16:creationId xmlns:a16="http://schemas.microsoft.com/office/drawing/2014/main" id="{20F271F4-13B8-4D77-B9B2-E042F2A173F5}"/>
              </a:ext>
            </a:extLst>
          </p:cNvPr>
          <p:cNvSpPr>
            <a:spLocks noGrp="1"/>
          </p:cNvSpPr>
          <p:nvPr>
            <p:ph idx="1"/>
          </p:nvPr>
        </p:nvSpPr>
        <p:spPr>
          <a:xfrm>
            <a:off x="123432" y="764364"/>
            <a:ext cx="8897136" cy="5892855"/>
          </a:xfrm>
        </p:spPr>
        <p:txBody>
          <a:bodyPr>
            <a:normAutofit/>
          </a:bodyPr>
          <a:lstStyle/>
          <a:p>
            <a:r>
              <a:rPr lang="en-US" altLang="zh-CN" dirty="0"/>
              <a:t>Step1. </a:t>
            </a:r>
            <a:r>
              <a:rPr lang="zh-CN" altLang="en-US" sz="2400" dirty="0"/>
              <a:t>在满足约束</a:t>
            </a:r>
            <a:r>
              <a:rPr lang="en-US" altLang="zh-CN" sz="2400" dirty="0"/>
              <a:t>2—</a:t>
            </a:r>
            <a:r>
              <a:rPr lang="zh-CN" altLang="en-US" sz="2400" dirty="0"/>
              <a:t>支付张数限制的前提下，考虑解向量</a:t>
            </a:r>
            <a:r>
              <a:rPr lang="en-US" altLang="zh-CN" sz="2400" dirty="0"/>
              <a:t>X</a:t>
            </a:r>
            <a:r>
              <a:rPr lang="zh-CN" altLang="en-US" sz="2400" dirty="0"/>
              <a:t>中各 分量</a:t>
            </a:r>
            <a:r>
              <a:rPr lang="en-US" altLang="zh-CN" sz="2400" dirty="0"/>
              <a:t>x</a:t>
            </a:r>
            <a:r>
              <a:rPr lang="en-US" altLang="zh-CN" sz="2400" baseline="-25000" dirty="0"/>
              <a:t>i</a:t>
            </a:r>
            <a:r>
              <a:rPr lang="zh-CN" altLang="en-US" sz="2400" dirty="0"/>
              <a:t>的各种组合，</a:t>
            </a:r>
            <a:r>
              <a:rPr lang="en-US" altLang="zh-CN" sz="2400" dirty="0" err="1"/>
              <a:t>i</a:t>
            </a:r>
            <a:r>
              <a:rPr lang="en-US" altLang="zh-CN" sz="2400" dirty="0"/>
              <a:t>= 5</a:t>
            </a:r>
            <a:r>
              <a:rPr lang="zh-CN" altLang="en-US" sz="2400" dirty="0"/>
              <a:t>元</a:t>
            </a:r>
            <a:r>
              <a:rPr lang="en-US" altLang="zh-CN" sz="2400" dirty="0"/>
              <a:t>, 2</a:t>
            </a:r>
            <a:r>
              <a:rPr lang="zh-CN" altLang="en-US" sz="2400" dirty="0"/>
              <a:t>元</a:t>
            </a:r>
            <a:r>
              <a:rPr lang="en-US" altLang="zh-CN" sz="2400" dirty="0"/>
              <a:t>, 1</a:t>
            </a:r>
            <a:r>
              <a:rPr lang="zh-CN" altLang="en-US" sz="2400" dirty="0"/>
              <a:t>元</a:t>
            </a:r>
            <a:r>
              <a:rPr lang="en-US" altLang="zh-CN" sz="2400" dirty="0"/>
              <a:t>, 5</a:t>
            </a:r>
            <a:r>
              <a:rPr lang="zh-CN" altLang="en-US" sz="2400" dirty="0"/>
              <a:t>角</a:t>
            </a:r>
            <a:r>
              <a:rPr lang="en-US" altLang="zh-CN" sz="2400" dirty="0"/>
              <a:t>, 2</a:t>
            </a:r>
            <a:r>
              <a:rPr lang="zh-CN" altLang="en-US" sz="2400" dirty="0"/>
              <a:t>角</a:t>
            </a:r>
            <a:r>
              <a:rPr lang="en-US" altLang="zh-CN" sz="2400" dirty="0"/>
              <a:t>, 1</a:t>
            </a:r>
            <a:r>
              <a:rPr lang="zh-CN" altLang="en-US" sz="2400" dirty="0"/>
              <a:t>角，得到</a:t>
            </a:r>
            <a:r>
              <a:rPr lang="en-US" altLang="zh-CN" sz="2400" dirty="0"/>
              <a:t>1</a:t>
            </a:r>
            <a:r>
              <a:rPr lang="zh-CN" altLang="en-US" sz="2400" dirty="0"/>
              <a:t>个</a:t>
            </a:r>
            <a:r>
              <a:rPr lang="zh-CN" altLang="en-US" sz="2400" b="1" dirty="0">
                <a:solidFill>
                  <a:srgbClr val="FF0000"/>
                </a:solidFill>
              </a:rPr>
              <a:t>可能解  </a:t>
            </a:r>
            <a:endParaRPr lang="en-US" altLang="zh-CN" sz="2400" b="1" dirty="0">
              <a:solidFill>
                <a:srgbClr val="FF0000"/>
              </a:solidFill>
            </a:endParaRPr>
          </a:p>
          <a:p>
            <a:pPr marL="0" indent="0">
              <a:buNone/>
            </a:pPr>
            <a:r>
              <a:rPr lang="en-US" altLang="zh-CN" b="1" dirty="0">
                <a:solidFill>
                  <a:srgbClr val="FF0000"/>
                </a:solidFill>
              </a:rPr>
              <a:t>                </a:t>
            </a:r>
            <a:r>
              <a:rPr lang="en-US" altLang="zh-CN" sz="2400" dirty="0"/>
              <a:t>X=(x</a:t>
            </a:r>
            <a:r>
              <a:rPr lang="en-US" altLang="zh-CN" sz="2400" baseline="-25000" dirty="0"/>
              <a:t>5</a:t>
            </a:r>
            <a:r>
              <a:rPr lang="zh-CN" altLang="en-US" sz="2400" baseline="-25000" dirty="0"/>
              <a:t>元</a:t>
            </a:r>
            <a:r>
              <a:rPr lang="en-US" altLang="zh-CN" sz="2400" dirty="0"/>
              <a:t>, x</a:t>
            </a:r>
            <a:r>
              <a:rPr lang="en-US" altLang="zh-CN" sz="2400" baseline="-25000" dirty="0"/>
              <a:t>2</a:t>
            </a:r>
            <a:r>
              <a:rPr lang="zh-CN" altLang="en-US" sz="2400" baseline="-25000" dirty="0"/>
              <a:t>元</a:t>
            </a:r>
            <a:r>
              <a:rPr lang="en-US" altLang="zh-CN" sz="2400" dirty="0"/>
              <a:t>, x</a:t>
            </a:r>
            <a:r>
              <a:rPr lang="en-US" altLang="zh-CN" sz="2400" baseline="-25000" dirty="0"/>
              <a:t>1</a:t>
            </a:r>
            <a:r>
              <a:rPr lang="zh-CN" altLang="en-US" sz="2400" baseline="-25000" dirty="0"/>
              <a:t>元</a:t>
            </a:r>
            <a:r>
              <a:rPr lang="en-US" altLang="zh-CN" sz="2400" dirty="0"/>
              <a:t>, x</a:t>
            </a:r>
            <a:r>
              <a:rPr lang="en-US" altLang="zh-CN" sz="2400" baseline="-25000" dirty="0"/>
              <a:t>5</a:t>
            </a:r>
            <a:r>
              <a:rPr lang="zh-CN" altLang="en-US" sz="2400" baseline="-25000" dirty="0"/>
              <a:t>角</a:t>
            </a:r>
            <a:r>
              <a:rPr lang="en-US" altLang="zh-CN" sz="2400" dirty="0"/>
              <a:t>, x</a:t>
            </a:r>
            <a:r>
              <a:rPr lang="en-US" altLang="zh-CN" sz="2400" baseline="-25000" dirty="0"/>
              <a:t>2</a:t>
            </a:r>
            <a:r>
              <a:rPr lang="zh-CN" altLang="en-US" sz="2400" baseline="-25000" dirty="0"/>
              <a:t>角</a:t>
            </a:r>
            <a:r>
              <a:rPr lang="en-US" altLang="zh-CN" sz="2400" dirty="0"/>
              <a:t>, x</a:t>
            </a:r>
            <a:r>
              <a:rPr lang="en-US" altLang="zh-CN" sz="2400" baseline="-25000" dirty="0"/>
              <a:t>1</a:t>
            </a:r>
            <a:r>
              <a:rPr lang="zh-CN" altLang="en-US" sz="2400" baseline="-25000" dirty="0"/>
              <a:t>角</a:t>
            </a:r>
            <a:r>
              <a:rPr lang="en-US" altLang="zh-CN" sz="2400" dirty="0"/>
              <a:t>)</a:t>
            </a:r>
          </a:p>
          <a:p>
            <a:pPr lvl="1">
              <a:lnSpc>
                <a:spcPct val="130000"/>
              </a:lnSpc>
            </a:pPr>
            <a:r>
              <a:rPr lang="zh-CN" altLang="en-US" dirty="0"/>
              <a:t>注：</a:t>
            </a:r>
            <a:r>
              <a:rPr lang="en-US" altLang="zh-CN" sz="2800" dirty="0"/>
              <a:t>Available=(n</a:t>
            </a:r>
            <a:r>
              <a:rPr lang="en-US" altLang="zh-CN" sz="2800" baseline="-25000" dirty="0"/>
              <a:t>5</a:t>
            </a:r>
            <a:r>
              <a:rPr lang="zh-CN" altLang="en-US" sz="2800" baseline="-25000" dirty="0"/>
              <a:t>元</a:t>
            </a:r>
            <a:r>
              <a:rPr lang="en-US" altLang="zh-CN" sz="2800" dirty="0"/>
              <a:t>, n</a:t>
            </a:r>
            <a:r>
              <a:rPr lang="en-US" altLang="zh-CN" sz="2800" baseline="-25000" dirty="0"/>
              <a:t>2</a:t>
            </a:r>
            <a:r>
              <a:rPr lang="zh-CN" altLang="en-US" sz="2800" baseline="-25000" dirty="0"/>
              <a:t>元</a:t>
            </a:r>
            <a:r>
              <a:rPr lang="en-US" altLang="zh-CN" sz="2800" dirty="0"/>
              <a:t>, n</a:t>
            </a:r>
            <a:r>
              <a:rPr lang="en-US" altLang="zh-CN" sz="2800" baseline="-25000" dirty="0"/>
              <a:t>1</a:t>
            </a:r>
            <a:r>
              <a:rPr lang="zh-CN" altLang="en-US" sz="2800" baseline="-25000" dirty="0"/>
              <a:t>元</a:t>
            </a:r>
            <a:r>
              <a:rPr lang="en-US" altLang="zh-CN" sz="2800" dirty="0"/>
              <a:t>, n</a:t>
            </a:r>
            <a:r>
              <a:rPr lang="en-US" altLang="zh-CN" sz="2800" baseline="-25000" dirty="0"/>
              <a:t>5</a:t>
            </a:r>
            <a:r>
              <a:rPr lang="zh-CN" altLang="en-US" sz="2800" baseline="-25000" dirty="0"/>
              <a:t>角</a:t>
            </a:r>
            <a:r>
              <a:rPr lang="en-US" altLang="zh-CN" sz="2800" dirty="0"/>
              <a:t>, n</a:t>
            </a:r>
            <a:r>
              <a:rPr lang="en-US" altLang="zh-CN" sz="2800" baseline="-25000" dirty="0"/>
              <a:t>2</a:t>
            </a:r>
            <a:r>
              <a:rPr lang="zh-CN" altLang="en-US" sz="2800" baseline="-25000" dirty="0"/>
              <a:t>角</a:t>
            </a:r>
            <a:r>
              <a:rPr lang="en-US" altLang="zh-CN" sz="2800" dirty="0"/>
              <a:t>, n</a:t>
            </a:r>
            <a:r>
              <a:rPr lang="en-US" altLang="zh-CN" sz="2800" baseline="-25000" dirty="0"/>
              <a:t>1</a:t>
            </a:r>
            <a:r>
              <a:rPr lang="zh-CN" altLang="en-US" sz="2800" baseline="-25000" dirty="0"/>
              <a:t>角</a:t>
            </a:r>
            <a:r>
              <a:rPr lang="en-US" altLang="zh-CN" sz="2800" dirty="0"/>
              <a:t>)</a:t>
            </a:r>
          </a:p>
          <a:p>
            <a:pPr eaLnBrk="1" hangingPunct="1">
              <a:buFontTx/>
              <a:buNone/>
            </a:pPr>
            <a:r>
              <a:rPr lang="en-US" altLang="zh-CN" sz="2800" dirty="0"/>
              <a:t>                              =(2, 2, 4, 4, 4, 4)</a:t>
            </a:r>
            <a:r>
              <a:rPr lang="zh-CN" altLang="en-US" sz="2800" dirty="0"/>
              <a:t>时，</a:t>
            </a:r>
            <a:r>
              <a:rPr lang="zh-CN" altLang="en-US" sz="2400" dirty="0"/>
              <a:t>共有</a:t>
            </a:r>
          </a:p>
          <a:p>
            <a:pPr eaLnBrk="1" hangingPunct="1">
              <a:buFontTx/>
              <a:buNone/>
            </a:pPr>
            <a:r>
              <a:rPr lang="en-US" altLang="zh-CN" sz="2400" dirty="0"/>
              <a:t>      (2+1)* (2+1)* (4+1)* (4+1)* (4+1)* (4+1)* (4+1)</a:t>
            </a:r>
            <a:r>
              <a:rPr lang="zh-CN" altLang="en-US" sz="2400" dirty="0"/>
              <a:t>种组合</a:t>
            </a:r>
          </a:p>
          <a:p>
            <a:pPr>
              <a:lnSpc>
                <a:spcPct val="110000"/>
              </a:lnSpc>
            </a:pPr>
            <a:endParaRPr lang="en-US" altLang="zh-CN" dirty="0"/>
          </a:p>
          <a:p>
            <a:pPr>
              <a:lnSpc>
                <a:spcPct val="110000"/>
              </a:lnSpc>
            </a:pPr>
            <a:r>
              <a:rPr lang="en-US" altLang="zh-CN" dirty="0"/>
              <a:t>Step2. </a:t>
            </a:r>
            <a:r>
              <a:rPr lang="zh-CN" altLang="en-US" dirty="0"/>
              <a:t>判断每种可能解</a:t>
            </a:r>
            <a:r>
              <a:rPr lang="en-US" altLang="zh-CN" dirty="0"/>
              <a:t>X=(x</a:t>
            </a:r>
            <a:r>
              <a:rPr lang="en-US" altLang="zh-CN" baseline="-25000" dirty="0"/>
              <a:t>5</a:t>
            </a:r>
            <a:r>
              <a:rPr lang="zh-CN" altLang="en-US" baseline="-25000" dirty="0"/>
              <a:t>元</a:t>
            </a:r>
            <a:r>
              <a:rPr lang="en-US" altLang="zh-CN" dirty="0"/>
              <a:t>, x</a:t>
            </a:r>
            <a:r>
              <a:rPr lang="en-US" altLang="zh-CN" baseline="-25000" dirty="0"/>
              <a:t>2</a:t>
            </a:r>
            <a:r>
              <a:rPr lang="zh-CN" altLang="en-US" baseline="-25000" dirty="0"/>
              <a:t>元</a:t>
            </a:r>
            <a:r>
              <a:rPr lang="en-US" altLang="zh-CN" dirty="0"/>
              <a:t>, x</a:t>
            </a:r>
            <a:r>
              <a:rPr lang="en-US" altLang="zh-CN" baseline="-25000" dirty="0"/>
              <a:t>1</a:t>
            </a:r>
            <a:r>
              <a:rPr lang="zh-CN" altLang="en-US" baseline="-25000" dirty="0"/>
              <a:t>元</a:t>
            </a:r>
            <a:r>
              <a:rPr lang="en-US" altLang="zh-CN" dirty="0"/>
              <a:t>, x</a:t>
            </a:r>
            <a:r>
              <a:rPr lang="en-US" altLang="zh-CN" baseline="-25000" dirty="0"/>
              <a:t>5</a:t>
            </a:r>
            <a:r>
              <a:rPr lang="zh-CN" altLang="en-US" baseline="-25000" dirty="0"/>
              <a:t>角</a:t>
            </a:r>
            <a:r>
              <a:rPr lang="en-US" altLang="zh-CN" dirty="0"/>
              <a:t>, x</a:t>
            </a:r>
            <a:r>
              <a:rPr lang="en-US" altLang="zh-CN" baseline="-25000" dirty="0"/>
              <a:t>2</a:t>
            </a:r>
            <a:r>
              <a:rPr lang="zh-CN" altLang="en-US" baseline="-25000" dirty="0"/>
              <a:t>角</a:t>
            </a:r>
            <a:r>
              <a:rPr lang="en-US" altLang="zh-CN" dirty="0"/>
              <a:t>, x</a:t>
            </a:r>
            <a:r>
              <a:rPr lang="en-US" altLang="zh-CN" baseline="-25000" dirty="0"/>
              <a:t>1</a:t>
            </a:r>
            <a:r>
              <a:rPr lang="zh-CN" altLang="en-US" baseline="-25000" dirty="0"/>
              <a:t>角</a:t>
            </a:r>
            <a:r>
              <a:rPr lang="en-US" altLang="zh-CN" dirty="0"/>
              <a:t>)</a:t>
            </a:r>
            <a:r>
              <a:rPr lang="zh-CN" altLang="en-US" dirty="0"/>
              <a:t>是否满足约束</a:t>
            </a:r>
            <a:r>
              <a:rPr lang="en-US" altLang="zh-CN" dirty="0"/>
              <a:t>1—</a:t>
            </a:r>
            <a:r>
              <a:rPr lang="zh-CN" altLang="en-US" dirty="0"/>
              <a:t>支付总额，从中选出可行解</a:t>
            </a:r>
            <a:endParaRPr lang="en-US" altLang="zh-CN" dirty="0"/>
          </a:p>
          <a:p>
            <a:pPr>
              <a:lnSpc>
                <a:spcPct val="110000"/>
              </a:lnSpc>
            </a:pPr>
            <a:endParaRPr lang="en-US" altLang="zh-CN" sz="2400" dirty="0"/>
          </a:p>
          <a:p>
            <a:pPr>
              <a:lnSpc>
                <a:spcPct val="110000"/>
              </a:lnSpc>
            </a:pPr>
            <a:r>
              <a:rPr lang="en-US" altLang="zh-CN" sz="2400" dirty="0"/>
              <a:t>Step3. </a:t>
            </a:r>
            <a:r>
              <a:rPr lang="zh-CN" altLang="en-US" sz="2400" dirty="0"/>
              <a:t>从可行解中选出货币总张数最少者，作为</a:t>
            </a:r>
            <a:r>
              <a:rPr lang="zh-CN" altLang="en-US" sz="2400" b="1" dirty="0">
                <a:solidFill>
                  <a:srgbClr val="FF0000"/>
                </a:solidFill>
              </a:rPr>
              <a:t>最优解</a:t>
            </a:r>
          </a:p>
        </p:txBody>
      </p:sp>
      <p:sp>
        <p:nvSpPr>
          <p:cNvPr id="4" name="日期占位符 3">
            <a:extLst>
              <a:ext uri="{FF2B5EF4-FFF2-40B4-BE49-F238E27FC236}">
                <a16:creationId xmlns:a16="http://schemas.microsoft.com/office/drawing/2014/main" id="{0867A702-A13D-4236-A092-D704379392D9}"/>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146EFBBF-E3AE-44B3-897B-0ECF87DD61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4E12CE-6812-4CDC-9AC5-2AFB284932E6}"/>
              </a:ext>
            </a:extLst>
          </p:cNvPr>
          <p:cNvSpPr>
            <a:spLocks noGrp="1"/>
          </p:cNvSpPr>
          <p:nvPr>
            <p:ph type="sldNum" sz="quarter" idx="12"/>
          </p:nvPr>
        </p:nvSpPr>
        <p:spPr/>
        <p:txBody>
          <a:bodyPr/>
          <a:lstStyle/>
          <a:p>
            <a:fld id="{EEA58A3B-43CE-4AA0-90B5-EB47AFAFEB34}" type="slidenum">
              <a:rPr lang="zh-CN" altLang="en-US" smtClean="0"/>
              <a:pPr/>
              <a:t>6</a:t>
            </a:fld>
            <a:endParaRPr lang="zh-CN" altLang="en-US" dirty="0"/>
          </a:p>
        </p:txBody>
      </p:sp>
    </p:spTree>
    <p:extLst>
      <p:ext uri="{BB962C8B-B14F-4D97-AF65-F5344CB8AC3E}">
        <p14:creationId xmlns:p14="http://schemas.microsoft.com/office/powerpoint/2010/main" val="2236566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08956-03A9-43B7-8155-3D06A8471173}"/>
              </a:ext>
            </a:extLst>
          </p:cNvPr>
          <p:cNvSpPr>
            <a:spLocks noGrp="1"/>
          </p:cNvSpPr>
          <p:nvPr>
            <p:ph type="title"/>
          </p:nvPr>
        </p:nvSpPr>
        <p:spPr/>
        <p:txBody>
          <a:bodyPr/>
          <a:lstStyle/>
          <a:p>
            <a:r>
              <a:rPr lang="zh-CN" altLang="en-US" dirty="0"/>
              <a:t>哈夫曼算法正确性</a:t>
            </a:r>
          </a:p>
        </p:txBody>
      </p:sp>
      <p:sp>
        <p:nvSpPr>
          <p:cNvPr id="3" name="内容占位符 2">
            <a:extLst>
              <a:ext uri="{FF2B5EF4-FFF2-40B4-BE49-F238E27FC236}">
                <a16:creationId xmlns:a16="http://schemas.microsoft.com/office/drawing/2014/main" id="{80149810-6D09-4B8A-A42A-C14C09DCA7F4}"/>
              </a:ext>
            </a:extLst>
          </p:cNvPr>
          <p:cNvSpPr>
            <a:spLocks noGrp="1"/>
          </p:cNvSpPr>
          <p:nvPr>
            <p:ph idx="1"/>
          </p:nvPr>
        </p:nvSpPr>
        <p:spPr/>
        <p:txBody>
          <a:bodyPr/>
          <a:lstStyle/>
          <a:p>
            <a:pPr>
              <a:spcBef>
                <a:spcPts val="600"/>
              </a:spcBef>
            </a:pPr>
            <a:r>
              <a:rPr lang="zh-CN" altLang="en-US" sz="2400" dirty="0">
                <a:solidFill>
                  <a:srgbClr val="000000"/>
                </a:solidFill>
              </a:rPr>
              <a:t>要证明哈夫曼算法的正确性，需要证明</a:t>
            </a:r>
            <a:r>
              <a:rPr lang="zh-CN" altLang="en-US" sz="2400" dirty="0">
                <a:solidFill>
                  <a:srgbClr val="FF0000"/>
                </a:solidFill>
              </a:rPr>
              <a:t>平均码长最短的</a:t>
            </a:r>
            <a:r>
              <a:rPr lang="zh-CN" altLang="en-US" sz="2400" dirty="0">
                <a:solidFill>
                  <a:srgbClr val="000000"/>
                </a:solidFill>
              </a:rPr>
              <a:t>最优前缀码问题具有</a:t>
            </a:r>
            <a:endParaRPr lang="en-US" altLang="zh-CN" b="1" dirty="0">
              <a:solidFill>
                <a:srgbClr val="000000"/>
              </a:solidFill>
            </a:endParaRPr>
          </a:p>
          <a:p>
            <a:pPr lvl="1">
              <a:spcBef>
                <a:spcPts val="600"/>
              </a:spcBef>
            </a:pPr>
            <a:r>
              <a:rPr lang="zh-CN" altLang="en-US" dirty="0">
                <a:solidFill>
                  <a:srgbClr val="000000"/>
                </a:solidFill>
              </a:rPr>
              <a:t>贪心选择性质</a:t>
            </a:r>
            <a:endParaRPr lang="en-US" altLang="zh-CN" dirty="0">
              <a:solidFill>
                <a:srgbClr val="000000"/>
              </a:solidFill>
            </a:endParaRPr>
          </a:p>
          <a:p>
            <a:pPr lvl="1">
              <a:spcBef>
                <a:spcPts val="600"/>
              </a:spcBef>
            </a:pPr>
            <a:r>
              <a:rPr lang="zh-CN" altLang="en-US" dirty="0">
                <a:solidFill>
                  <a:srgbClr val="000000"/>
                </a:solidFill>
              </a:rPr>
              <a:t>最优子结构性质</a:t>
            </a:r>
          </a:p>
          <a:p>
            <a:pPr eaLnBrk="1" hangingPunct="1">
              <a:spcBef>
                <a:spcPts val="600"/>
              </a:spcBef>
              <a:buFontTx/>
              <a:buNone/>
            </a:pPr>
            <a:endParaRPr lang="zh-CN" altLang="en-US" sz="2400" dirty="0">
              <a:solidFill>
                <a:srgbClr val="000000"/>
              </a:solidFill>
            </a:endParaRPr>
          </a:p>
          <a:p>
            <a:pPr>
              <a:spcBef>
                <a:spcPts val="600"/>
              </a:spcBef>
            </a:pPr>
            <a:r>
              <a:rPr lang="zh-CN" altLang="en-US" dirty="0">
                <a:solidFill>
                  <a:srgbClr val="000000"/>
                </a:solidFill>
              </a:rPr>
              <a:t>问题及其子问题表述</a:t>
            </a:r>
            <a:endParaRPr lang="en-US" altLang="zh-CN" dirty="0">
              <a:solidFill>
                <a:srgbClr val="000000"/>
              </a:solidFill>
            </a:endParaRPr>
          </a:p>
          <a:p>
            <a:pPr lvl="1">
              <a:spcBef>
                <a:spcPts val="600"/>
              </a:spcBef>
            </a:pPr>
            <a:r>
              <a:rPr lang="zh-CN" altLang="en-US" dirty="0">
                <a:solidFill>
                  <a:srgbClr val="000000"/>
                </a:solidFill>
              </a:rPr>
              <a:t>原问题</a:t>
            </a:r>
            <a:endParaRPr lang="en-US" altLang="zh-CN" dirty="0">
              <a:solidFill>
                <a:srgbClr val="000000"/>
              </a:solidFill>
            </a:endParaRPr>
          </a:p>
          <a:p>
            <a:pPr lvl="2">
              <a:spcBef>
                <a:spcPts val="600"/>
              </a:spcBef>
            </a:pPr>
            <a:r>
              <a:rPr lang="zh-CN" altLang="en-US" dirty="0">
                <a:solidFill>
                  <a:srgbClr val="000000"/>
                </a:solidFill>
              </a:rPr>
              <a:t>字符集</a:t>
            </a:r>
            <a:r>
              <a:rPr lang="en-US" altLang="zh-CN" dirty="0">
                <a:solidFill>
                  <a:srgbClr val="000000"/>
                </a:solidFill>
              </a:rPr>
              <a:t>C</a:t>
            </a:r>
            <a:r>
              <a:rPr lang="zh-CN" altLang="en-US" dirty="0">
                <a:solidFill>
                  <a:srgbClr val="000000"/>
                </a:solidFill>
              </a:rPr>
              <a:t>极其出现频率，对应的编码树</a:t>
            </a:r>
            <a:r>
              <a:rPr lang="en-US" altLang="zh-CN" dirty="0">
                <a:solidFill>
                  <a:srgbClr val="000000"/>
                </a:solidFill>
              </a:rPr>
              <a:t>T</a:t>
            </a:r>
            <a:r>
              <a:rPr lang="zh-CN" altLang="en-US" dirty="0">
                <a:solidFill>
                  <a:srgbClr val="000000"/>
                </a:solidFill>
              </a:rPr>
              <a:t>，优化指标</a:t>
            </a:r>
            <a:r>
              <a:rPr lang="en-US" altLang="zh-CN" dirty="0">
                <a:solidFill>
                  <a:srgbClr val="000000"/>
                </a:solidFill>
              </a:rPr>
              <a:t>B(T)</a:t>
            </a:r>
          </a:p>
          <a:p>
            <a:pPr lvl="1">
              <a:spcBef>
                <a:spcPts val="600"/>
              </a:spcBef>
            </a:pPr>
            <a:r>
              <a:rPr lang="zh-CN" altLang="en-US" dirty="0">
                <a:solidFill>
                  <a:srgbClr val="000000"/>
                </a:solidFill>
              </a:rPr>
              <a:t>子问题</a:t>
            </a:r>
            <a:endParaRPr lang="en-US" altLang="zh-CN" dirty="0">
              <a:solidFill>
                <a:srgbClr val="000000"/>
              </a:solidFill>
            </a:endParaRPr>
          </a:p>
          <a:p>
            <a:pPr lvl="2">
              <a:spcBef>
                <a:spcPts val="600"/>
              </a:spcBef>
            </a:pPr>
            <a:r>
              <a:rPr lang="en-US" altLang="zh-CN" dirty="0">
                <a:solidFill>
                  <a:srgbClr val="000000"/>
                </a:solidFill>
              </a:rPr>
              <a:t>C</a:t>
            </a:r>
            <a:r>
              <a:rPr lang="zh-CN" altLang="en-US" dirty="0">
                <a:solidFill>
                  <a:srgbClr val="000000"/>
                </a:solidFill>
              </a:rPr>
              <a:t>的子集</a:t>
            </a:r>
            <a:r>
              <a:rPr lang="en-US" altLang="zh-CN" dirty="0">
                <a:solidFill>
                  <a:srgbClr val="000000"/>
                </a:solidFill>
              </a:rPr>
              <a:t>C’</a:t>
            </a:r>
            <a:r>
              <a:rPr lang="zh-CN" altLang="en-US" dirty="0">
                <a:solidFill>
                  <a:srgbClr val="000000"/>
                </a:solidFill>
              </a:rPr>
              <a:t>极其出现频率，对应的编码树</a:t>
            </a:r>
            <a:r>
              <a:rPr lang="en-US" altLang="zh-CN" dirty="0">
                <a:solidFill>
                  <a:srgbClr val="000000"/>
                </a:solidFill>
              </a:rPr>
              <a:t>T’</a:t>
            </a:r>
            <a:r>
              <a:rPr lang="zh-CN" altLang="en-US" dirty="0">
                <a:solidFill>
                  <a:srgbClr val="000000"/>
                </a:solidFill>
              </a:rPr>
              <a:t>，优化指标</a:t>
            </a:r>
            <a:r>
              <a:rPr lang="en-US" altLang="zh-CN" dirty="0">
                <a:solidFill>
                  <a:srgbClr val="000000"/>
                </a:solidFill>
              </a:rPr>
              <a:t>B(T’)</a:t>
            </a:r>
          </a:p>
          <a:p>
            <a:endParaRPr lang="zh-CN" altLang="en-US" dirty="0"/>
          </a:p>
        </p:txBody>
      </p:sp>
      <p:sp>
        <p:nvSpPr>
          <p:cNvPr id="4" name="日期占位符 3">
            <a:extLst>
              <a:ext uri="{FF2B5EF4-FFF2-40B4-BE49-F238E27FC236}">
                <a16:creationId xmlns:a16="http://schemas.microsoft.com/office/drawing/2014/main" id="{4131F74B-9A19-49B8-A577-7902848B26F1}"/>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6441ECC9-EBCD-4BC4-B497-DECEDC37B6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6F79D0-2A32-4427-A565-7AB25C44C430}"/>
              </a:ext>
            </a:extLst>
          </p:cNvPr>
          <p:cNvSpPr>
            <a:spLocks noGrp="1"/>
          </p:cNvSpPr>
          <p:nvPr>
            <p:ph type="sldNum" sz="quarter" idx="12"/>
          </p:nvPr>
        </p:nvSpPr>
        <p:spPr/>
        <p:txBody>
          <a:bodyPr/>
          <a:lstStyle/>
          <a:p>
            <a:fld id="{EEA58A3B-43CE-4AA0-90B5-EB47AFAFEB34}" type="slidenum">
              <a:rPr lang="zh-CN" altLang="en-US" smtClean="0"/>
              <a:pPr/>
              <a:t>60</a:t>
            </a:fld>
            <a:endParaRPr lang="zh-CN" altLang="en-US" dirty="0"/>
          </a:p>
        </p:txBody>
      </p:sp>
    </p:spTree>
    <p:extLst>
      <p:ext uri="{BB962C8B-B14F-4D97-AF65-F5344CB8AC3E}">
        <p14:creationId xmlns:p14="http://schemas.microsoft.com/office/powerpoint/2010/main" val="3481159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1E521A-E9B1-4474-8681-3212C4ECD673}"/>
              </a:ext>
            </a:extLst>
          </p:cNvPr>
          <p:cNvSpPr>
            <a:spLocks noGrp="1"/>
          </p:cNvSpPr>
          <p:nvPr>
            <p:ph type="title"/>
          </p:nvPr>
        </p:nvSpPr>
        <p:spPr/>
        <p:txBody>
          <a:bodyPr/>
          <a:lstStyle/>
          <a:p>
            <a:r>
              <a:rPr lang="zh-CN" altLang="en-US" dirty="0"/>
              <a:t>算法正确性：贪心选择性质</a:t>
            </a:r>
          </a:p>
        </p:txBody>
      </p:sp>
      <p:sp>
        <p:nvSpPr>
          <p:cNvPr id="3" name="内容占位符 2">
            <a:extLst>
              <a:ext uri="{FF2B5EF4-FFF2-40B4-BE49-F238E27FC236}">
                <a16:creationId xmlns:a16="http://schemas.microsoft.com/office/drawing/2014/main" id="{F68E2C91-5827-4277-8157-A6D04A6DE0EB}"/>
              </a:ext>
            </a:extLst>
          </p:cNvPr>
          <p:cNvSpPr>
            <a:spLocks noGrp="1"/>
          </p:cNvSpPr>
          <p:nvPr>
            <p:ph idx="1"/>
          </p:nvPr>
        </p:nvSpPr>
        <p:spPr/>
        <p:txBody>
          <a:bodyPr>
            <a:normAutofit/>
          </a:bodyPr>
          <a:lstStyle/>
          <a:p>
            <a:r>
              <a:rPr lang="zh-CN" altLang="en-US" dirty="0"/>
              <a:t>需要证明</a:t>
            </a:r>
            <a:endParaRPr lang="en-US" altLang="zh-CN" dirty="0"/>
          </a:p>
          <a:p>
            <a:pPr lvl="1"/>
            <a:r>
              <a:rPr lang="zh-CN" altLang="en-US" dirty="0">
                <a:solidFill>
                  <a:srgbClr val="000000"/>
                </a:solidFill>
              </a:rPr>
              <a:t>设字符集</a:t>
            </a:r>
            <a:r>
              <a:rPr lang="en-US" altLang="zh-CN" dirty="0">
                <a:solidFill>
                  <a:srgbClr val="000000"/>
                </a:solidFill>
              </a:rPr>
              <a:t>C={c | f(c)}</a:t>
            </a:r>
            <a:r>
              <a:rPr lang="zh-CN" altLang="en-US" dirty="0">
                <a:solidFill>
                  <a:srgbClr val="000000"/>
                </a:solidFill>
              </a:rPr>
              <a:t>，</a:t>
            </a:r>
            <a:r>
              <a:rPr lang="en-US" altLang="zh-CN" dirty="0">
                <a:solidFill>
                  <a:srgbClr val="000000"/>
                </a:solidFill>
              </a:rPr>
              <a:t>x</a:t>
            </a:r>
            <a:r>
              <a:rPr lang="zh-CN" altLang="en-US" dirty="0">
                <a:solidFill>
                  <a:srgbClr val="000000"/>
                </a:solidFill>
              </a:rPr>
              <a:t>和</a:t>
            </a:r>
            <a:r>
              <a:rPr lang="en-US" altLang="zh-CN" dirty="0">
                <a:solidFill>
                  <a:srgbClr val="000000"/>
                </a:solidFill>
              </a:rPr>
              <a:t>y</a:t>
            </a:r>
            <a:r>
              <a:rPr lang="zh-CN" altLang="en-US" dirty="0">
                <a:solidFill>
                  <a:srgbClr val="000000"/>
                </a:solidFill>
              </a:rPr>
              <a:t>是其中具有</a:t>
            </a:r>
            <a:r>
              <a:rPr lang="zh-CN" altLang="en-US" dirty="0">
                <a:solidFill>
                  <a:srgbClr val="FF0000"/>
                </a:solidFill>
              </a:rPr>
              <a:t>最小频率</a:t>
            </a:r>
            <a:r>
              <a:rPr lang="en-US" altLang="zh-CN" dirty="0">
                <a:solidFill>
                  <a:srgbClr val="FF0000"/>
                </a:solidFill>
              </a:rPr>
              <a:t>f(x)</a:t>
            </a:r>
            <a:r>
              <a:rPr lang="zh-CN" altLang="en-US" dirty="0">
                <a:solidFill>
                  <a:srgbClr val="FF0000"/>
                </a:solidFill>
              </a:rPr>
              <a:t>和</a:t>
            </a:r>
            <a:r>
              <a:rPr lang="en-US" altLang="zh-CN" dirty="0">
                <a:solidFill>
                  <a:srgbClr val="FF0000"/>
                </a:solidFill>
              </a:rPr>
              <a:t>f(y)</a:t>
            </a:r>
            <a:r>
              <a:rPr lang="zh-CN" altLang="en-US" dirty="0">
                <a:solidFill>
                  <a:srgbClr val="000000"/>
                </a:solidFill>
              </a:rPr>
              <a:t>的</a:t>
            </a:r>
            <a:r>
              <a:rPr lang="en-US" altLang="zh-CN" dirty="0">
                <a:solidFill>
                  <a:srgbClr val="000000"/>
                </a:solidFill>
              </a:rPr>
              <a:t>2</a:t>
            </a:r>
            <a:r>
              <a:rPr lang="zh-CN" altLang="en-US" dirty="0">
                <a:solidFill>
                  <a:srgbClr val="000000"/>
                </a:solidFill>
              </a:rPr>
              <a:t>个字符，则存在</a:t>
            </a:r>
            <a:r>
              <a:rPr lang="en-US" altLang="zh-CN" dirty="0">
                <a:solidFill>
                  <a:srgbClr val="000000"/>
                </a:solidFill>
              </a:rPr>
              <a:t>C’</a:t>
            </a:r>
            <a:r>
              <a:rPr lang="zh-CN" altLang="en-US" dirty="0">
                <a:solidFill>
                  <a:srgbClr val="000000"/>
                </a:solidFill>
              </a:rPr>
              <a:t>的</a:t>
            </a:r>
            <a:r>
              <a:rPr lang="zh-CN" altLang="en-US" dirty="0">
                <a:solidFill>
                  <a:srgbClr val="FF0000"/>
                </a:solidFill>
              </a:rPr>
              <a:t>最优前缀码</a:t>
            </a:r>
            <a:r>
              <a:rPr lang="zh-CN" altLang="en-US" dirty="0">
                <a:solidFill>
                  <a:srgbClr val="000000"/>
                </a:solidFill>
              </a:rPr>
              <a:t>，使</a:t>
            </a:r>
            <a:r>
              <a:rPr lang="en-US" altLang="zh-CN" dirty="0">
                <a:solidFill>
                  <a:srgbClr val="000000"/>
                </a:solidFill>
              </a:rPr>
              <a:t>x</a:t>
            </a:r>
            <a:r>
              <a:rPr lang="zh-CN" altLang="en-US" dirty="0">
                <a:solidFill>
                  <a:srgbClr val="000000"/>
                </a:solidFill>
              </a:rPr>
              <a:t>和</a:t>
            </a:r>
            <a:r>
              <a:rPr lang="en-US" altLang="zh-CN" dirty="0">
                <a:solidFill>
                  <a:srgbClr val="000000"/>
                </a:solidFill>
              </a:rPr>
              <a:t>y</a:t>
            </a:r>
            <a:r>
              <a:rPr lang="zh-CN" altLang="en-US" dirty="0">
                <a:solidFill>
                  <a:srgbClr val="000000"/>
                </a:solidFill>
              </a:rPr>
              <a:t>具有相同码长，且只有最后一位编码不相同</a:t>
            </a:r>
            <a:endParaRPr lang="en-US" altLang="zh-CN" dirty="0">
              <a:solidFill>
                <a:srgbClr val="000000"/>
              </a:solidFill>
            </a:endParaRPr>
          </a:p>
          <a:p>
            <a:pPr lvl="1"/>
            <a:r>
              <a:rPr lang="en-US" altLang="zh-CN" sz="2400" dirty="0">
                <a:solidFill>
                  <a:srgbClr val="000000"/>
                </a:solidFill>
              </a:rPr>
              <a:t>e.g. f: 1100, e:1101</a:t>
            </a:r>
            <a:endParaRPr lang="en-US" altLang="zh-CN" sz="2400" dirty="0">
              <a:solidFill>
                <a:srgbClr val="FF0000"/>
              </a:solidFill>
            </a:endParaRPr>
          </a:p>
          <a:p>
            <a:r>
              <a:rPr lang="zh-CN" altLang="en-US" sz="2400" dirty="0"/>
              <a:t>如果能证明上述命题，就说明按照每次优先选择最小频率的</a:t>
            </a:r>
            <a:r>
              <a:rPr lang="en-US" altLang="zh-CN" sz="2400" dirty="0"/>
              <a:t>2</a:t>
            </a:r>
            <a:r>
              <a:rPr lang="zh-CN" altLang="en-US" sz="2400" dirty="0"/>
              <a:t>个字符的构造算法是正确的</a:t>
            </a:r>
            <a:endParaRPr lang="en-US" altLang="zh-CN" sz="2400" dirty="0"/>
          </a:p>
          <a:p>
            <a:pPr lvl="1"/>
            <a:r>
              <a:rPr lang="zh-CN" altLang="en-US" dirty="0"/>
              <a:t>可以得到全局最优解</a:t>
            </a:r>
            <a:endParaRPr lang="en-US" altLang="zh-CN" dirty="0"/>
          </a:p>
          <a:p>
            <a:endParaRPr lang="en-US" altLang="zh-CN" sz="2400" dirty="0">
              <a:solidFill>
                <a:srgbClr val="FF0000"/>
              </a:solidFill>
            </a:endParaRPr>
          </a:p>
          <a:p>
            <a:r>
              <a:rPr lang="zh-CN" altLang="en-US" sz="2400" dirty="0">
                <a:solidFill>
                  <a:srgbClr val="FF0000"/>
                </a:solidFill>
              </a:rPr>
              <a:t>显然，</a:t>
            </a:r>
            <a:r>
              <a:rPr lang="en-US" altLang="zh-CN" sz="2400" dirty="0">
                <a:solidFill>
                  <a:srgbClr val="FF0000"/>
                </a:solidFill>
              </a:rPr>
              <a:t>C</a:t>
            </a:r>
            <a:r>
              <a:rPr lang="zh-CN" altLang="en-US" sz="2400" dirty="0">
                <a:solidFill>
                  <a:srgbClr val="FF0000"/>
                </a:solidFill>
              </a:rPr>
              <a:t>中只有</a:t>
            </a:r>
            <a:r>
              <a:rPr lang="en-US" altLang="zh-CN" sz="2400" dirty="0">
                <a:solidFill>
                  <a:srgbClr val="FF0000"/>
                </a:solidFill>
              </a:rPr>
              <a:t>2</a:t>
            </a:r>
            <a:r>
              <a:rPr lang="zh-CN" altLang="en-US" sz="2400" dirty="0">
                <a:solidFill>
                  <a:srgbClr val="FF0000"/>
                </a:solidFill>
              </a:rPr>
              <a:t>个字符</a:t>
            </a:r>
            <a:r>
              <a:rPr lang="en-US" altLang="zh-CN" sz="2400" dirty="0">
                <a:solidFill>
                  <a:srgbClr val="FF0000"/>
                </a:solidFill>
              </a:rPr>
              <a:t>x</a:t>
            </a:r>
            <a:r>
              <a:rPr lang="zh-CN" altLang="en-US" sz="2400" dirty="0">
                <a:solidFill>
                  <a:srgbClr val="FF0000"/>
                </a:solidFill>
              </a:rPr>
              <a:t>、</a:t>
            </a:r>
            <a:r>
              <a:rPr lang="en-US" altLang="zh-CN" sz="2400" dirty="0">
                <a:solidFill>
                  <a:srgbClr val="FF0000"/>
                </a:solidFill>
              </a:rPr>
              <a:t>y</a:t>
            </a:r>
            <a:r>
              <a:rPr lang="zh-CN" altLang="en-US" sz="2400" dirty="0">
                <a:solidFill>
                  <a:srgbClr val="FF0000"/>
                </a:solidFill>
              </a:rPr>
              <a:t>时，结论成立</a:t>
            </a:r>
          </a:p>
          <a:p>
            <a:r>
              <a:rPr lang="zh-CN" altLang="en-US" dirty="0"/>
              <a:t>当</a:t>
            </a:r>
            <a:r>
              <a:rPr lang="en-US" altLang="zh-CN" dirty="0"/>
              <a:t>C</a:t>
            </a:r>
            <a:r>
              <a:rPr lang="zh-CN" altLang="en-US" dirty="0"/>
              <a:t>中字符多于</a:t>
            </a:r>
            <a:r>
              <a:rPr lang="en-US" altLang="zh-CN" dirty="0"/>
              <a:t>2</a:t>
            </a:r>
            <a:r>
              <a:rPr lang="zh-CN" altLang="en-US" dirty="0"/>
              <a:t>个时，证明方法如下</a:t>
            </a:r>
            <a:endParaRPr lang="en-US" altLang="zh-CN" dirty="0"/>
          </a:p>
        </p:txBody>
      </p:sp>
      <p:sp>
        <p:nvSpPr>
          <p:cNvPr id="4" name="日期占位符 3">
            <a:extLst>
              <a:ext uri="{FF2B5EF4-FFF2-40B4-BE49-F238E27FC236}">
                <a16:creationId xmlns:a16="http://schemas.microsoft.com/office/drawing/2014/main" id="{27B522A0-8924-4180-B540-00D6BB21BE52}"/>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9E3D00EB-18A3-4748-9C8E-F619381907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DECAC2-1B1A-46DD-A555-B7743AA6B057}"/>
              </a:ext>
            </a:extLst>
          </p:cNvPr>
          <p:cNvSpPr>
            <a:spLocks noGrp="1"/>
          </p:cNvSpPr>
          <p:nvPr>
            <p:ph type="sldNum" sz="quarter" idx="12"/>
          </p:nvPr>
        </p:nvSpPr>
        <p:spPr/>
        <p:txBody>
          <a:bodyPr/>
          <a:lstStyle/>
          <a:p>
            <a:fld id="{EEA58A3B-43CE-4AA0-90B5-EB47AFAFEB34}" type="slidenum">
              <a:rPr lang="zh-CN" altLang="en-US" smtClean="0"/>
              <a:pPr/>
              <a:t>61</a:t>
            </a:fld>
            <a:endParaRPr lang="zh-CN" altLang="en-US" dirty="0"/>
          </a:p>
        </p:txBody>
      </p:sp>
      <p:sp>
        <p:nvSpPr>
          <p:cNvPr id="7" name="AutoShape 4">
            <a:hlinkClick r:id="rId2" action="ppaction://hlinksldjump" highlightClick="1"/>
            <a:extLst>
              <a:ext uri="{FF2B5EF4-FFF2-40B4-BE49-F238E27FC236}">
                <a16:creationId xmlns:a16="http://schemas.microsoft.com/office/drawing/2014/main" id="{2C828D65-50CA-46A9-9853-4759FC0E8994}"/>
              </a:ext>
            </a:extLst>
          </p:cNvPr>
          <p:cNvSpPr>
            <a:spLocks noChangeArrowheads="1"/>
          </p:cNvSpPr>
          <p:nvPr/>
        </p:nvSpPr>
        <p:spPr bwMode="auto">
          <a:xfrm>
            <a:off x="3304571" y="2714263"/>
            <a:ext cx="526769" cy="214555"/>
          </a:xfrm>
          <a:prstGeom prst="actionButtonForwardNext">
            <a:avLst/>
          </a:prstGeom>
          <a:solidFill>
            <a:srgbClr val="DDDDDD"/>
          </a:solidFill>
          <a:ln>
            <a:noFill/>
          </a:ln>
          <a:extLst>
            <a:ext uri="{91240B29-F687-4F45-9708-019B960494DF}">
              <a14:hiddenLine xmlns:a14="http://schemas.microsoft.com/office/drawing/2010/main" w="6350">
                <a:solidFill>
                  <a:srgbClr val="000000"/>
                </a:solidFill>
                <a:miter lim="800000"/>
                <a:headEnd/>
                <a:tailEnd/>
              </a14:hiddenLine>
            </a:ext>
          </a:extLst>
        </p:spPr>
        <p:txBody>
          <a:bodyPr wrap="square" anchor="ctr">
            <a:spAutoFit/>
          </a:bodyPr>
          <a:lstStyle/>
          <a:p>
            <a:endParaRPr lang="zh-CN" altLang="en-US"/>
          </a:p>
        </p:txBody>
      </p:sp>
    </p:spTree>
    <p:extLst>
      <p:ext uri="{BB962C8B-B14F-4D97-AF65-F5344CB8AC3E}">
        <p14:creationId xmlns:p14="http://schemas.microsoft.com/office/powerpoint/2010/main" val="28716057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9137090-D993-4E05-98CE-65EDD7E182AA}"/>
              </a:ext>
            </a:extLst>
          </p:cNvPr>
          <p:cNvSpPr>
            <a:spLocks noGrp="1"/>
          </p:cNvSpPr>
          <p:nvPr>
            <p:ph idx="1"/>
          </p:nvPr>
        </p:nvSpPr>
        <p:spPr/>
        <p:txBody>
          <a:bodyPr>
            <a:normAutofit/>
          </a:bodyPr>
          <a:lstStyle/>
          <a:p>
            <a:r>
              <a:rPr lang="zh-CN" altLang="en-US" dirty="0"/>
              <a:t>证明思路</a:t>
            </a:r>
            <a:endParaRPr lang="en-US" altLang="zh-CN" dirty="0"/>
          </a:p>
          <a:p>
            <a:pPr lvl="1"/>
            <a:r>
              <a:rPr lang="zh-CN" altLang="en-US" dirty="0">
                <a:latin typeface="+mn-lt"/>
              </a:rPr>
              <a:t>设字符集</a:t>
            </a:r>
            <a:r>
              <a:rPr lang="en-US" altLang="zh-CN" dirty="0">
                <a:latin typeface="+mn-lt"/>
              </a:rPr>
              <a:t>C</a:t>
            </a:r>
            <a:r>
              <a:rPr lang="zh-CN" altLang="en-US" dirty="0">
                <a:latin typeface="+mn-lt"/>
              </a:rPr>
              <a:t>的</a:t>
            </a:r>
            <a:r>
              <a:rPr lang="en-US" altLang="zh-CN" dirty="0">
                <a:latin typeface="+mn-lt"/>
              </a:rPr>
              <a:t>1</a:t>
            </a:r>
            <a:r>
              <a:rPr lang="zh-CN" altLang="en-US" dirty="0">
                <a:latin typeface="+mn-lt"/>
              </a:rPr>
              <a:t>个最优前缀码表示为二叉树</a:t>
            </a:r>
            <a:r>
              <a:rPr lang="en-US" altLang="zh-CN" dirty="0">
                <a:latin typeface="+mn-lt"/>
              </a:rPr>
              <a:t>T</a:t>
            </a:r>
            <a:r>
              <a:rPr lang="zh-CN" altLang="en-US" dirty="0">
                <a:latin typeface="+mn-lt"/>
              </a:rPr>
              <a:t>，</a:t>
            </a:r>
            <a:r>
              <a:rPr lang="zh-CN" altLang="en-US" b="1" dirty="0">
                <a:latin typeface="+mn-lt"/>
              </a:rPr>
              <a:t>如果最小频率的字符不在最深的叶节点上</a:t>
            </a:r>
            <a:r>
              <a:rPr lang="zh-CN" altLang="en-US" dirty="0">
                <a:latin typeface="+mn-lt"/>
              </a:rPr>
              <a:t>，</a:t>
            </a:r>
            <a:r>
              <a:rPr lang="zh-CN" altLang="en-US" sz="2400" dirty="0">
                <a:solidFill>
                  <a:srgbClr val="FF0000"/>
                </a:solidFill>
                <a:latin typeface="+mn-lt"/>
              </a:rPr>
              <a:t>采用一定方法，将</a:t>
            </a:r>
            <a:r>
              <a:rPr lang="en-US" altLang="zh-CN" sz="2400" dirty="0">
                <a:solidFill>
                  <a:srgbClr val="FF0000"/>
                </a:solidFill>
                <a:latin typeface="+mn-lt"/>
              </a:rPr>
              <a:t>T</a:t>
            </a:r>
            <a:r>
              <a:rPr lang="zh-CN" altLang="en-US" sz="2400" dirty="0">
                <a:solidFill>
                  <a:srgbClr val="FF0000"/>
                </a:solidFill>
                <a:latin typeface="+mn-lt"/>
              </a:rPr>
              <a:t>修改新树</a:t>
            </a:r>
            <a:r>
              <a:rPr lang="en-US" altLang="zh-CN" sz="2400" dirty="0">
                <a:solidFill>
                  <a:srgbClr val="FF0000"/>
                </a:solidFill>
                <a:latin typeface="+mn-lt"/>
              </a:rPr>
              <a:t>T‘</a:t>
            </a:r>
            <a:r>
              <a:rPr lang="zh-CN" altLang="en-US" sz="2400" dirty="0">
                <a:solidFill>
                  <a:srgbClr val="FF0000"/>
                </a:solidFill>
                <a:latin typeface="+mn-lt"/>
              </a:rPr>
              <a:t>，使得</a:t>
            </a:r>
            <a:endParaRPr lang="en-US" altLang="zh-CN" sz="2400" dirty="0">
              <a:solidFill>
                <a:srgbClr val="FF0000"/>
              </a:solidFill>
              <a:latin typeface="+mn-lt"/>
            </a:endParaRPr>
          </a:p>
          <a:p>
            <a:pPr lvl="2"/>
            <a:r>
              <a:rPr lang="en-US" altLang="zh-CN" dirty="0">
                <a:solidFill>
                  <a:srgbClr val="FF0000"/>
                </a:solidFill>
                <a:latin typeface="+mn-lt"/>
              </a:rPr>
              <a:t>1)</a:t>
            </a:r>
            <a:r>
              <a:rPr lang="zh-CN" altLang="en-US" dirty="0">
                <a:solidFill>
                  <a:srgbClr val="FF0000"/>
                </a:solidFill>
                <a:latin typeface="+mn-lt"/>
              </a:rPr>
              <a:t> 在</a:t>
            </a:r>
            <a:r>
              <a:rPr lang="en-US" altLang="zh-CN" dirty="0">
                <a:solidFill>
                  <a:srgbClr val="FF0000"/>
                </a:solidFill>
                <a:latin typeface="+mn-lt"/>
              </a:rPr>
              <a:t>T’</a:t>
            </a:r>
            <a:r>
              <a:rPr lang="zh-CN" altLang="en-US" dirty="0">
                <a:solidFill>
                  <a:srgbClr val="FF0000"/>
                </a:solidFill>
                <a:latin typeface="+mn-lt"/>
              </a:rPr>
              <a:t>中具有最小频率的</a:t>
            </a:r>
            <a:r>
              <a:rPr lang="en-US" altLang="zh-CN" dirty="0">
                <a:solidFill>
                  <a:srgbClr val="FF0000"/>
                </a:solidFill>
                <a:latin typeface="+mn-lt"/>
              </a:rPr>
              <a:t>x</a:t>
            </a:r>
            <a:r>
              <a:rPr lang="zh-CN" altLang="en-US" dirty="0">
                <a:solidFill>
                  <a:srgbClr val="FF0000"/>
                </a:solidFill>
                <a:latin typeface="+mn-lt"/>
              </a:rPr>
              <a:t>和</a:t>
            </a:r>
            <a:r>
              <a:rPr lang="en-US" altLang="zh-CN" dirty="0">
                <a:solidFill>
                  <a:srgbClr val="FF0000"/>
                </a:solidFill>
                <a:latin typeface="+mn-lt"/>
              </a:rPr>
              <a:t>y</a:t>
            </a:r>
            <a:r>
              <a:rPr lang="zh-CN" altLang="en-US" dirty="0">
                <a:solidFill>
                  <a:srgbClr val="FF0000"/>
                </a:solidFill>
                <a:latin typeface="+mn-lt"/>
              </a:rPr>
              <a:t>是最深叶子，且互为兄弟</a:t>
            </a:r>
            <a:endParaRPr lang="en-US" altLang="zh-CN" dirty="0">
              <a:solidFill>
                <a:srgbClr val="FF0000"/>
              </a:solidFill>
              <a:latin typeface="+mn-lt"/>
            </a:endParaRPr>
          </a:p>
          <a:p>
            <a:pPr lvl="2"/>
            <a:r>
              <a:rPr lang="en-US" altLang="zh-CN" sz="2400" dirty="0">
                <a:solidFill>
                  <a:srgbClr val="FF0000"/>
                </a:solidFill>
                <a:latin typeface="+mn-lt"/>
              </a:rPr>
              <a:t>2</a:t>
            </a:r>
            <a:r>
              <a:rPr lang="en-US" altLang="zh-CN" dirty="0">
                <a:solidFill>
                  <a:srgbClr val="FF0000"/>
                </a:solidFill>
                <a:latin typeface="+mn-lt"/>
              </a:rPr>
              <a:t>)</a:t>
            </a:r>
            <a:r>
              <a:rPr lang="zh-CN" altLang="en-US" dirty="0">
                <a:solidFill>
                  <a:srgbClr val="FF0000"/>
                </a:solidFill>
                <a:latin typeface="+mn-lt"/>
              </a:rPr>
              <a:t> </a:t>
            </a:r>
            <a:r>
              <a:rPr lang="en-US" altLang="zh-CN" sz="2400" dirty="0">
                <a:solidFill>
                  <a:srgbClr val="FF0000"/>
                </a:solidFill>
                <a:latin typeface="+mn-lt"/>
              </a:rPr>
              <a:t>T’</a:t>
            </a:r>
            <a:r>
              <a:rPr lang="zh-CN" altLang="en-US" sz="2400" dirty="0">
                <a:solidFill>
                  <a:srgbClr val="FF0000"/>
                </a:solidFill>
                <a:latin typeface="+mn-lt"/>
              </a:rPr>
              <a:t>还是</a:t>
            </a:r>
            <a:r>
              <a:rPr lang="en-US" altLang="zh-CN" sz="2400" dirty="0">
                <a:solidFill>
                  <a:srgbClr val="FF0000"/>
                </a:solidFill>
                <a:latin typeface="+mn-lt"/>
              </a:rPr>
              <a:t>C</a:t>
            </a:r>
            <a:r>
              <a:rPr lang="zh-CN" altLang="en-US" sz="2400" dirty="0">
                <a:solidFill>
                  <a:srgbClr val="FF0000"/>
                </a:solidFill>
                <a:latin typeface="+mn-lt"/>
              </a:rPr>
              <a:t>的最优前缀。</a:t>
            </a:r>
          </a:p>
          <a:p>
            <a:pPr eaLnBrk="1" hangingPunct="1">
              <a:lnSpc>
                <a:spcPct val="100000"/>
              </a:lnSpc>
              <a:buFontTx/>
              <a:buNone/>
            </a:pPr>
            <a:r>
              <a:rPr lang="zh-CN" altLang="en-US" sz="2400" dirty="0">
                <a:solidFill>
                  <a:srgbClr val="FF0000"/>
                </a:solidFill>
                <a:latin typeface="+mn-lt"/>
              </a:rPr>
              <a:t>        </a:t>
            </a:r>
            <a:r>
              <a:rPr lang="zh-CN" altLang="en-US" sz="2400" dirty="0">
                <a:latin typeface="+mn-lt"/>
              </a:rPr>
              <a:t>这样</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在最优前缀码</a:t>
            </a:r>
            <a:r>
              <a:rPr lang="en-US" altLang="zh-CN" sz="2400" dirty="0">
                <a:latin typeface="+mn-lt"/>
              </a:rPr>
              <a:t>T‘</a:t>
            </a:r>
            <a:r>
              <a:rPr lang="zh-CN" altLang="en-US" sz="2400" dirty="0">
                <a:latin typeface="+mn-lt"/>
              </a:rPr>
              <a:t>中只有最后一位不同</a:t>
            </a:r>
            <a:endParaRPr lang="en-US" altLang="zh-CN" dirty="0"/>
          </a:p>
          <a:p>
            <a:r>
              <a:rPr lang="zh-CN" altLang="en-US" dirty="0">
                <a:latin typeface="+mn-lt"/>
              </a:rPr>
              <a:t>证明过程</a:t>
            </a:r>
            <a:endParaRPr lang="en-US" altLang="zh-CN" dirty="0">
              <a:latin typeface="+mn-lt"/>
            </a:endParaRPr>
          </a:p>
          <a:p>
            <a:pPr lvl="1"/>
            <a:r>
              <a:rPr lang="zh-CN" altLang="en-US" dirty="0">
                <a:latin typeface="+mn-lt"/>
              </a:rPr>
              <a:t>假设：</a:t>
            </a:r>
            <a:endParaRPr lang="en-US" altLang="zh-CN" dirty="0">
              <a:latin typeface="+mn-lt"/>
            </a:endParaRPr>
          </a:p>
          <a:p>
            <a:pPr marL="268287" lvl="1" indent="0">
              <a:buNone/>
            </a:pPr>
            <a:r>
              <a:rPr lang="en-US" altLang="zh-CN" dirty="0">
                <a:latin typeface="+mn-lt"/>
              </a:rPr>
              <a:t>1)</a:t>
            </a:r>
            <a:r>
              <a:rPr lang="zh-CN" altLang="en-US" dirty="0">
                <a:latin typeface="+mn-lt"/>
              </a:rPr>
              <a:t> </a:t>
            </a:r>
            <a:r>
              <a:rPr lang="en-US" altLang="zh-CN" dirty="0">
                <a:latin typeface="+mn-lt"/>
              </a:rPr>
              <a:t>b</a:t>
            </a:r>
            <a:r>
              <a:rPr lang="zh-CN" altLang="en-US" dirty="0">
                <a:latin typeface="+mn-lt"/>
              </a:rPr>
              <a:t>、</a:t>
            </a:r>
            <a:r>
              <a:rPr lang="en-US" altLang="zh-CN" dirty="0">
                <a:latin typeface="+mn-lt"/>
              </a:rPr>
              <a:t>c</a:t>
            </a:r>
            <a:r>
              <a:rPr lang="zh-CN" altLang="en-US" dirty="0">
                <a:latin typeface="+mn-lt"/>
              </a:rPr>
              <a:t>是</a:t>
            </a:r>
            <a:r>
              <a:rPr lang="en-US" altLang="zh-CN" dirty="0">
                <a:latin typeface="+mn-lt"/>
              </a:rPr>
              <a:t>T</a:t>
            </a:r>
            <a:r>
              <a:rPr lang="zh-CN" altLang="en-US" dirty="0">
                <a:latin typeface="+mn-lt"/>
              </a:rPr>
              <a:t>中最深叶子且互为兄弟，且</a:t>
            </a:r>
            <a:r>
              <a:rPr lang="en-US" altLang="zh-CN" dirty="0">
                <a:latin typeface="+mn-lt"/>
              </a:rPr>
              <a:t>f(b)&lt;=f(c)</a:t>
            </a:r>
            <a:r>
              <a:rPr lang="zh-CN" altLang="en-US" dirty="0">
                <a:latin typeface="+mn-lt"/>
              </a:rPr>
              <a:t>； </a:t>
            </a:r>
          </a:p>
          <a:p>
            <a:pPr eaLnBrk="1" hangingPunct="1">
              <a:lnSpc>
                <a:spcPct val="80000"/>
              </a:lnSpc>
              <a:buFontTx/>
              <a:buNone/>
            </a:pPr>
            <a:r>
              <a:rPr lang="en-US" altLang="zh-CN" sz="2400" dirty="0">
                <a:latin typeface="+mn-lt"/>
              </a:rPr>
              <a:t>    2) </a:t>
            </a:r>
            <a:r>
              <a:rPr lang="zh-CN" altLang="en-US" sz="2400" dirty="0">
                <a:latin typeface="+mn-lt"/>
              </a:rPr>
              <a:t>已知</a:t>
            </a:r>
            <a:r>
              <a:rPr lang="en-US" altLang="zh-CN" sz="2400" dirty="0">
                <a:latin typeface="+mn-lt"/>
              </a:rPr>
              <a:t>C</a:t>
            </a:r>
            <a:r>
              <a:rPr lang="zh-CN" altLang="en-US" sz="2400" dirty="0">
                <a:latin typeface="+mn-lt"/>
              </a:rPr>
              <a:t>中</a:t>
            </a:r>
            <a:r>
              <a:rPr lang="en-US" altLang="zh-CN" sz="2400" dirty="0">
                <a:latin typeface="+mn-lt"/>
              </a:rPr>
              <a:t>2</a:t>
            </a:r>
            <a:r>
              <a:rPr lang="zh-CN" altLang="en-US" sz="2400" dirty="0">
                <a:latin typeface="+mn-lt"/>
              </a:rPr>
              <a:t>个最小频率字符</a:t>
            </a:r>
            <a:r>
              <a:rPr lang="en-US" altLang="zh-CN" sz="2400" dirty="0">
                <a:latin typeface="+mn-lt"/>
              </a:rPr>
              <a:t>f(x)&lt;=f(y)</a:t>
            </a:r>
            <a:r>
              <a:rPr lang="zh-CN" altLang="en-US" sz="2400" dirty="0">
                <a:latin typeface="+mn-lt"/>
              </a:rPr>
              <a:t>，</a:t>
            </a:r>
          </a:p>
          <a:p>
            <a:pPr eaLnBrk="1" hangingPunct="1">
              <a:lnSpc>
                <a:spcPct val="80000"/>
              </a:lnSpc>
              <a:buFontTx/>
              <a:buNone/>
            </a:pPr>
            <a:r>
              <a:rPr lang="zh-CN" altLang="en-US" sz="2400" dirty="0">
                <a:latin typeface="+mn-lt"/>
              </a:rPr>
              <a:t>        但在</a:t>
            </a:r>
            <a:r>
              <a:rPr lang="en-US" altLang="zh-CN" sz="2400" dirty="0">
                <a:latin typeface="+mn-lt"/>
              </a:rPr>
              <a:t>T</a:t>
            </a:r>
            <a:r>
              <a:rPr lang="zh-CN" altLang="en-US" sz="2400" dirty="0">
                <a:latin typeface="+mn-lt"/>
              </a:rPr>
              <a:t>中，</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有可能并非最深结点</a:t>
            </a:r>
            <a:endParaRPr lang="en-US" altLang="zh-CN" sz="2400" dirty="0">
              <a:latin typeface="+mn-lt"/>
            </a:endParaRPr>
          </a:p>
          <a:p>
            <a:pPr eaLnBrk="1" hangingPunct="1">
              <a:lnSpc>
                <a:spcPct val="80000"/>
              </a:lnSpc>
              <a:buFontTx/>
              <a:buNone/>
            </a:pPr>
            <a:endParaRPr lang="zh-CN" altLang="en-US" sz="2400" dirty="0">
              <a:latin typeface="+mn-lt"/>
            </a:endParaRPr>
          </a:p>
          <a:p>
            <a:pPr eaLnBrk="1" hangingPunct="1">
              <a:lnSpc>
                <a:spcPct val="80000"/>
              </a:lnSpc>
              <a:buFontTx/>
              <a:buNone/>
            </a:pPr>
            <a:r>
              <a:rPr lang="zh-CN" altLang="en-US" sz="2400" dirty="0">
                <a:latin typeface="+mn-lt"/>
              </a:rPr>
              <a:t>    由于</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具有最小频率</a:t>
            </a:r>
            <a:r>
              <a:rPr lang="en-US" altLang="zh-CN" sz="2400" dirty="0">
                <a:latin typeface="+mn-lt"/>
              </a:rPr>
              <a:t>, </a:t>
            </a:r>
          </a:p>
          <a:p>
            <a:pPr eaLnBrk="1" hangingPunct="1">
              <a:lnSpc>
                <a:spcPct val="80000"/>
              </a:lnSpc>
              <a:buFontTx/>
              <a:buNone/>
            </a:pPr>
            <a:r>
              <a:rPr lang="zh-CN" altLang="en-US" sz="2400" dirty="0">
                <a:latin typeface="+mn-lt"/>
              </a:rPr>
              <a:t>    故</a:t>
            </a:r>
            <a:r>
              <a:rPr lang="en-US" altLang="zh-CN" sz="2400" dirty="0">
                <a:latin typeface="+mn-lt"/>
              </a:rPr>
              <a:t>f(x)&lt;=f(b)</a:t>
            </a:r>
            <a:r>
              <a:rPr lang="en-US" altLang="zh-CN" dirty="0">
                <a:latin typeface="+mn-lt"/>
              </a:rPr>
              <a:t>,</a:t>
            </a:r>
            <a:r>
              <a:rPr lang="zh-CN" altLang="en-US" sz="2400" dirty="0">
                <a:latin typeface="+mn-lt"/>
              </a:rPr>
              <a:t> </a:t>
            </a:r>
            <a:r>
              <a:rPr lang="en-US" altLang="zh-CN" sz="2400" dirty="0">
                <a:latin typeface="+mn-lt"/>
              </a:rPr>
              <a:t>f(y)&lt;=f(c)</a:t>
            </a:r>
          </a:p>
          <a:p>
            <a:endParaRPr lang="zh-CN" altLang="en-US" dirty="0"/>
          </a:p>
        </p:txBody>
      </p:sp>
      <p:sp>
        <p:nvSpPr>
          <p:cNvPr id="3" name="日期占位符 2">
            <a:extLst>
              <a:ext uri="{FF2B5EF4-FFF2-40B4-BE49-F238E27FC236}">
                <a16:creationId xmlns:a16="http://schemas.microsoft.com/office/drawing/2014/main" id="{A25DDDA2-50F6-4136-8CD4-B09B192AAFFD}"/>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BA671751-4778-4129-B714-14209C0FA6C6}"/>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E44ED0F2-704F-48E7-947E-6F28158324C9}"/>
              </a:ext>
            </a:extLst>
          </p:cNvPr>
          <p:cNvSpPr>
            <a:spLocks noGrp="1"/>
          </p:cNvSpPr>
          <p:nvPr>
            <p:ph type="sldNum" sz="quarter" idx="12"/>
          </p:nvPr>
        </p:nvSpPr>
        <p:spPr/>
        <p:txBody>
          <a:bodyPr/>
          <a:lstStyle/>
          <a:p>
            <a:fld id="{EEA58A3B-43CE-4AA0-90B5-EB47AFAFEB34}" type="slidenum">
              <a:rPr lang="zh-CN" altLang="en-US" smtClean="0"/>
              <a:pPr/>
              <a:t>62</a:t>
            </a:fld>
            <a:endParaRPr lang="zh-CN" altLang="en-US" dirty="0"/>
          </a:p>
        </p:txBody>
      </p:sp>
      <p:grpSp>
        <p:nvGrpSpPr>
          <p:cNvPr id="6" name="Group 19">
            <a:extLst>
              <a:ext uri="{FF2B5EF4-FFF2-40B4-BE49-F238E27FC236}">
                <a16:creationId xmlns:a16="http://schemas.microsoft.com/office/drawing/2014/main" id="{2B325137-E141-410B-BEFB-EF5ABC3D55DE}"/>
              </a:ext>
            </a:extLst>
          </p:cNvPr>
          <p:cNvGrpSpPr>
            <a:grpSpLocks/>
          </p:cNvGrpSpPr>
          <p:nvPr/>
        </p:nvGrpSpPr>
        <p:grpSpPr bwMode="auto">
          <a:xfrm>
            <a:off x="5938656" y="3473938"/>
            <a:ext cx="2978150" cy="3168650"/>
            <a:chOff x="3061" y="2167"/>
            <a:chExt cx="1876" cy="1996"/>
          </a:xfrm>
        </p:grpSpPr>
        <p:sp>
          <p:nvSpPr>
            <p:cNvPr id="7" name="Oval 5">
              <a:extLst>
                <a:ext uri="{FF2B5EF4-FFF2-40B4-BE49-F238E27FC236}">
                  <a16:creationId xmlns:a16="http://schemas.microsoft.com/office/drawing/2014/main" id="{7C91E591-161F-4410-8184-4C3BBCC9D866}"/>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t>    </a:t>
              </a:r>
            </a:p>
          </p:txBody>
        </p:sp>
        <p:sp>
          <p:nvSpPr>
            <p:cNvPr id="8" name="Line 6">
              <a:extLst>
                <a:ext uri="{FF2B5EF4-FFF2-40B4-BE49-F238E27FC236}">
                  <a16:creationId xmlns:a16="http://schemas.microsoft.com/office/drawing/2014/main" id="{F588F423-FB78-41F1-ABC1-64A5053F5D34}"/>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 name="Rectangle 7">
              <a:extLst>
                <a:ext uri="{FF2B5EF4-FFF2-40B4-BE49-F238E27FC236}">
                  <a16:creationId xmlns:a16="http://schemas.microsoft.com/office/drawing/2014/main" id="{95D414BC-3205-43F9-96EF-49B02838DFFF}"/>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solidFill>
                    <a:srgbClr val="FF0000"/>
                  </a:solidFill>
                </a:rPr>
                <a:t>x: 8</a:t>
              </a:r>
            </a:p>
          </p:txBody>
        </p:sp>
        <p:sp>
          <p:nvSpPr>
            <p:cNvPr id="10" name="Oval 8">
              <a:extLst>
                <a:ext uri="{FF2B5EF4-FFF2-40B4-BE49-F238E27FC236}">
                  <a16:creationId xmlns:a16="http://schemas.microsoft.com/office/drawing/2014/main" id="{9EA52BC0-5D2A-4C70-A202-465DC4EB723F}"/>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t>    </a:t>
              </a:r>
            </a:p>
          </p:txBody>
        </p:sp>
        <p:sp>
          <p:nvSpPr>
            <p:cNvPr id="11" name="Line 9">
              <a:extLst>
                <a:ext uri="{FF2B5EF4-FFF2-40B4-BE49-F238E27FC236}">
                  <a16:creationId xmlns:a16="http://schemas.microsoft.com/office/drawing/2014/main" id="{6789D6B7-B39C-4796-82CE-0C8572BED4C6}"/>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Line 10">
              <a:extLst>
                <a:ext uri="{FF2B5EF4-FFF2-40B4-BE49-F238E27FC236}">
                  <a16:creationId xmlns:a16="http://schemas.microsoft.com/office/drawing/2014/main" id="{F3EFE839-4FB0-4608-9050-FBA01D929728}"/>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Rectangle 11">
              <a:extLst>
                <a:ext uri="{FF2B5EF4-FFF2-40B4-BE49-F238E27FC236}">
                  <a16:creationId xmlns:a16="http://schemas.microsoft.com/office/drawing/2014/main" id="{89173FF7-7481-41F5-97C8-B1E7F9A86D8C}"/>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b:10</a:t>
              </a:r>
            </a:p>
          </p:txBody>
        </p:sp>
        <p:sp>
          <p:nvSpPr>
            <p:cNvPr id="14" name="Rectangle 12">
              <a:extLst>
                <a:ext uri="{FF2B5EF4-FFF2-40B4-BE49-F238E27FC236}">
                  <a16:creationId xmlns:a16="http://schemas.microsoft.com/office/drawing/2014/main" id="{F0137247-60C2-48D3-A0EB-7960516C262E}"/>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t>c:12</a:t>
              </a:r>
            </a:p>
          </p:txBody>
        </p:sp>
        <p:sp>
          <p:nvSpPr>
            <p:cNvPr id="15" name="Line 13">
              <a:extLst>
                <a:ext uri="{FF2B5EF4-FFF2-40B4-BE49-F238E27FC236}">
                  <a16:creationId xmlns:a16="http://schemas.microsoft.com/office/drawing/2014/main" id="{6E4FBEBD-41BE-4E55-9DAC-A509ADD7EDEA}"/>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4">
              <a:extLst>
                <a:ext uri="{FF2B5EF4-FFF2-40B4-BE49-F238E27FC236}">
                  <a16:creationId xmlns:a16="http://schemas.microsoft.com/office/drawing/2014/main" id="{51B237AB-C22F-4152-8EF2-C44A0B7574AB}"/>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Oval 15">
              <a:extLst>
                <a:ext uri="{FF2B5EF4-FFF2-40B4-BE49-F238E27FC236}">
                  <a16:creationId xmlns:a16="http://schemas.microsoft.com/office/drawing/2014/main" id="{4B791304-C711-4487-8050-1BB11604D6C3}"/>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t>    </a:t>
              </a:r>
            </a:p>
          </p:txBody>
        </p:sp>
        <p:sp>
          <p:nvSpPr>
            <p:cNvPr id="18" name="Rectangle 16">
              <a:extLst>
                <a:ext uri="{FF2B5EF4-FFF2-40B4-BE49-F238E27FC236}">
                  <a16:creationId xmlns:a16="http://schemas.microsoft.com/office/drawing/2014/main" id="{D9813B27-992B-42F2-8368-1336FEF8DB4A}"/>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solidFill>
                    <a:srgbClr val="FF0000"/>
                  </a:solidFill>
                </a:rPr>
                <a:t>y:9</a:t>
              </a:r>
            </a:p>
          </p:txBody>
        </p:sp>
        <p:sp>
          <p:nvSpPr>
            <p:cNvPr id="19" name="Line 17">
              <a:extLst>
                <a:ext uri="{FF2B5EF4-FFF2-40B4-BE49-F238E27FC236}">
                  <a16:creationId xmlns:a16="http://schemas.microsoft.com/office/drawing/2014/main" id="{DF47E6FC-1B06-4B03-8706-1677C6B22FAE}"/>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Text Box 18">
              <a:extLst>
                <a:ext uri="{FF2B5EF4-FFF2-40B4-BE49-F238E27FC236}">
                  <a16:creationId xmlns:a16="http://schemas.microsoft.com/office/drawing/2014/main" id="{B8314C30-63E6-4F7C-B83E-4650FE962F3D}"/>
                </a:ext>
              </a:extLst>
            </p:cNvPr>
            <p:cNvSpPr txBox="1">
              <a:spLocks noChangeArrowheads="1"/>
            </p:cNvSpPr>
            <p:nvPr/>
          </p:nvSpPr>
          <p:spPr bwMode="auto">
            <a:xfrm>
              <a:off x="4522" y="2167"/>
              <a:ext cx="3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latin typeface="+mn-lt"/>
                </a:rPr>
                <a:t>T: </a:t>
              </a:r>
            </a:p>
          </p:txBody>
        </p:sp>
      </p:grpSp>
    </p:spTree>
    <p:extLst>
      <p:ext uri="{BB962C8B-B14F-4D97-AF65-F5344CB8AC3E}">
        <p14:creationId xmlns:p14="http://schemas.microsoft.com/office/powerpoint/2010/main" val="3616664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4D3C06A-8A0A-43BA-99A2-E6FCF4DBBCBB}"/>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2B3E38CB-2998-4524-BF71-9A8F01C7D88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F54C692-243B-4092-B3CA-8504F6EC7A6F}"/>
              </a:ext>
            </a:extLst>
          </p:cNvPr>
          <p:cNvSpPr>
            <a:spLocks noGrp="1"/>
          </p:cNvSpPr>
          <p:nvPr>
            <p:ph type="sldNum" sz="quarter" idx="12"/>
          </p:nvPr>
        </p:nvSpPr>
        <p:spPr/>
        <p:txBody>
          <a:bodyPr/>
          <a:lstStyle/>
          <a:p>
            <a:fld id="{EEA58A3B-43CE-4AA0-90B5-EB47AFAFEB34}" type="slidenum">
              <a:rPr lang="zh-CN" altLang="en-US" smtClean="0"/>
              <a:pPr/>
              <a:t>63</a:t>
            </a:fld>
            <a:endParaRPr lang="zh-CN" altLang="en-US" dirty="0"/>
          </a:p>
        </p:txBody>
      </p:sp>
      <p:sp>
        <p:nvSpPr>
          <p:cNvPr id="6" name="Text Box 26">
            <a:extLst>
              <a:ext uri="{FF2B5EF4-FFF2-40B4-BE49-F238E27FC236}">
                <a16:creationId xmlns:a16="http://schemas.microsoft.com/office/drawing/2014/main" id="{9F27EF7C-8D1F-4DF6-9D27-839E4FC2F645}"/>
              </a:ext>
            </a:extLst>
          </p:cNvPr>
          <p:cNvSpPr txBox="1">
            <a:spLocks noChangeArrowheads="1"/>
          </p:cNvSpPr>
          <p:nvPr/>
        </p:nvSpPr>
        <p:spPr bwMode="auto">
          <a:xfrm>
            <a:off x="3727450" y="0"/>
            <a:ext cx="53623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mn-lt"/>
                <a:ea typeface="微软雅黑 Light" panose="020B0502040204020203" pitchFamily="34" charset="-122"/>
              </a:rPr>
              <a:t>Step1.</a:t>
            </a:r>
            <a:r>
              <a:rPr lang="zh-CN" altLang="en-US" sz="2400">
                <a:latin typeface="+mn-lt"/>
                <a:ea typeface="微软雅黑 Light" panose="020B0502040204020203" pitchFamily="34" charset="-122"/>
              </a:rPr>
              <a:t>在</a:t>
            </a:r>
            <a:r>
              <a:rPr lang="en-US" altLang="zh-CN" sz="2400">
                <a:latin typeface="+mn-lt"/>
                <a:ea typeface="微软雅黑 Light" panose="020B0502040204020203" pitchFamily="34" charset="-122"/>
              </a:rPr>
              <a:t>T</a:t>
            </a:r>
            <a:r>
              <a:rPr lang="zh-CN" altLang="en-US" sz="2400">
                <a:latin typeface="+mn-lt"/>
                <a:ea typeface="微软雅黑 Light" panose="020B0502040204020203" pitchFamily="34" charset="-122"/>
              </a:rPr>
              <a:t>中交换</a:t>
            </a:r>
            <a:r>
              <a:rPr lang="en-US" altLang="zh-CN" sz="2400">
                <a:latin typeface="+mn-lt"/>
                <a:ea typeface="微软雅黑 Light" panose="020B0502040204020203" pitchFamily="34" charset="-122"/>
              </a:rPr>
              <a:t>b</a:t>
            </a:r>
            <a:r>
              <a:rPr lang="zh-CN" altLang="en-US" sz="2400">
                <a:latin typeface="+mn-lt"/>
                <a:ea typeface="微软雅黑 Light" panose="020B0502040204020203" pitchFamily="34" charset="-122"/>
              </a:rPr>
              <a:t>和</a:t>
            </a:r>
            <a:r>
              <a:rPr lang="en-US" altLang="zh-CN" sz="2400">
                <a:latin typeface="+mn-lt"/>
                <a:ea typeface="微软雅黑 Light" panose="020B0502040204020203" pitchFamily="34" charset="-122"/>
              </a:rPr>
              <a:t>x</a:t>
            </a:r>
            <a:r>
              <a:rPr lang="zh-CN" altLang="en-US" sz="2400">
                <a:latin typeface="+mn-lt"/>
                <a:ea typeface="微软雅黑 Light" panose="020B0502040204020203" pitchFamily="34" charset="-122"/>
              </a:rPr>
              <a:t>的位置得到</a:t>
            </a:r>
            <a:r>
              <a:rPr lang="en-US" altLang="zh-CN" sz="2400">
                <a:latin typeface="+mn-lt"/>
                <a:ea typeface="微软雅黑 Light" panose="020B0502040204020203" pitchFamily="34" charset="-122"/>
              </a:rPr>
              <a:t>T1</a:t>
            </a:r>
          </a:p>
          <a:p>
            <a:pPr eaLnBrk="1" hangingPunct="1"/>
            <a:r>
              <a:rPr lang="en-US" altLang="zh-CN" sz="2400">
                <a:latin typeface="+mn-lt"/>
                <a:ea typeface="微软雅黑 Light" panose="020B0502040204020203" pitchFamily="34" charset="-122"/>
              </a:rPr>
              <a:t>Step2. </a:t>
            </a:r>
            <a:r>
              <a:rPr lang="zh-CN" altLang="en-US" sz="2400">
                <a:latin typeface="+mn-lt"/>
                <a:ea typeface="微软雅黑 Light" panose="020B0502040204020203" pitchFamily="34" charset="-122"/>
              </a:rPr>
              <a:t>在</a:t>
            </a:r>
            <a:r>
              <a:rPr lang="en-US" altLang="zh-CN" sz="2400">
                <a:latin typeface="+mn-lt"/>
                <a:ea typeface="微软雅黑 Light" panose="020B0502040204020203" pitchFamily="34" charset="-122"/>
              </a:rPr>
              <a:t>T1</a:t>
            </a:r>
            <a:r>
              <a:rPr lang="zh-CN" altLang="en-US" sz="2400">
                <a:latin typeface="+mn-lt"/>
                <a:ea typeface="微软雅黑 Light" panose="020B0502040204020203" pitchFamily="34" charset="-122"/>
              </a:rPr>
              <a:t>中交换</a:t>
            </a:r>
            <a:r>
              <a:rPr lang="en-US" altLang="zh-CN" sz="2400">
                <a:latin typeface="+mn-lt"/>
                <a:ea typeface="微软雅黑 Light" panose="020B0502040204020203" pitchFamily="34" charset="-122"/>
              </a:rPr>
              <a:t>c</a:t>
            </a:r>
            <a:r>
              <a:rPr lang="zh-CN" altLang="en-US" sz="2400">
                <a:latin typeface="+mn-lt"/>
                <a:ea typeface="微软雅黑 Light" panose="020B0502040204020203" pitchFamily="34" charset="-122"/>
              </a:rPr>
              <a:t>和</a:t>
            </a:r>
            <a:r>
              <a:rPr lang="en-US" altLang="zh-CN" sz="2400">
                <a:latin typeface="+mn-lt"/>
                <a:ea typeface="微软雅黑 Light" panose="020B0502040204020203" pitchFamily="34" charset="-122"/>
              </a:rPr>
              <a:t>y</a:t>
            </a:r>
            <a:r>
              <a:rPr lang="zh-CN" altLang="en-US" sz="2400">
                <a:latin typeface="+mn-lt"/>
                <a:ea typeface="微软雅黑 Light" panose="020B0502040204020203" pitchFamily="34" charset="-122"/>
              </a:rPr>
              <a:t>的位置，得到</a:t>
            </a:r>
            <a:r>
              <a:rPr lang="en-US" altLang="zh-CN" sz="2400">
                <a:latin typeface="+mn-lt"/>
                <a:ea typeface="微软雅黑 Light" panose="020B0502040204020203" pitchFamily="34" charset="-122"/>
              </a:rPr>
              <a:t>T’</a:t>
            </a:r>
            <a:endParaRPr lang="zh-CN" altLang="en-US" sz="2400">
              <a:latin typeface="+mn-lt"/>
              <a:ea typeface="微软雅黑 Light" panose="020B0502040204020203" pitchFamily="34" charset="-122"/>
            </a:endParaRPr>
          </a:p>
        </p:txBody>
      </p:sp>
      <p:grpSp>
        <p:nvGrpSpPr>
          <p:cNvPr id="7" name="Group 27">
            <a:extLst>
              <a:ext uri="{FF2B5EF4-FFF2-40B4-BE49-F238E27FC236}">
                <a16:creationId xmlns:a16="http://schemas.microsoft.com/office/drawing/2014/main" id="{DC22E00C-26C2-4EF8-B900-6F060CBDF6A8}"/>
              </a:ext>
            </a:extLst>
          </p:cNvPr>
          <p:cNvGrpSpPr>
            <a:grpSpLocks/>
          </p:cNvGrpSpPr>
          <p:nvPr/>
        </p:nvGrpSpPr>
        <p:grpSpPr bwMode="auto">
          <a:xfrm>
            <a:off x="0" y="173038"/>
            <a:ext cx="2978150" cy="3124200"/>
            <a:chOff x="3061" y="2195"/>
            <a:chExt cx="1876" cy="1968"/>
          </a:xfrm>
        </p:grpSpPr>
        <p:sp>
          <p:nvSpPr>
            <p:cNvPr id="8" name="Oval 28">
              <a:extLst>
                <a:ext uri="{FF2B5EF4-FFF2-40B4-BE49-F238E27FC236}">
                  <a16:creationId xmlns:a16="http://schemas.microsoft.com/office/drawing/2014/main" id="{2D5CAE7D-9389-4A3A-8F50-5C633E2510E5}"/>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9" name="Line 29">
              <a:extLst>
                <a:ext uri="{FF2B5EF4-FFF2-40B4-BE49-F238E27FC236}">
                  <a16:creationId xmlns:a16="http://schemas.microsoft.com/office/drawing/2014/main" id="{C2288A2D-B03E-4499-B8AB-7DBC599E37AC}"/>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0" name="Rectangle 30">
              <a:extLst>
                <a:ext uri="{FF2B5EF4-FFF2-40B4-BE49-F238E27FC236}">
                  <a16:creationId xmlns:a16="http://schemas.microsoft.com/office/drawing/2014/main" id="{E261E97D-8BFD-42C7-9CAC-221EE9E17B2F}"/>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x: 8</a:t>
              </a:r>
            </a:p>
          </p:txBody>
        </p:sp>
        <p:sp>
          <p:nvSpPr>
            <p:cNvPr id="11" name="Oval 31">
              <a:extLst>
                <a:ext uri="{FF2B5EF4-FFF2-40B4-BE49-F238E27FC236}">
                  <a16:creationId xmlns:a16="http://schemas.microsoft.com/office/drawing/2014/main" id="{55504FEC-9D51-4626-8626-9627CC378904}"/>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12" name="Line 32">
              <a:extLst>
                <a:ext uri="{FF2B5EF4-FFF2-40B4-BE49-F238E27FC236}">
                  <a16:creationId xmlns:a16="http://schemas.microsoft.com/office/drawing/2014/main" id="{AB0B87B1-29DD-47D3-A8B5-7AF077ABD714}"/>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Line 33">
              <a:extLst>
                <a:ext uri="{FF2B5EF4-FFF2-40B4-BE49-F238E27FC236}">
                  <a16:creationId xmlns:a16="http://schemas.microsoft.com/office/drawing/2014/main" id="{35F6D0A5-F801-4594-A477-2D0FA422630F}"/>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4" name="Rectangle 34">
              <a:extLst>
                <a:ext uri="{FF2B5EF4-FFF2-40B4-BE49-F238E27FC236}">
                  <a16:creationId xmlns:a16="http://schemas.microsoft.com/office/drawing/2014/main" id="{8BE9CED3-44D9-4547-8269-91229B874FB7}"/>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b:10</a:t>
              </a:r>
            </a:p>
          </p:txBody>
        </p:sp>
        <p:sp>
          <p:nvSpPr>
            <p:cNvPr id="15" name="Rectangle 35">
              <a:extLst>
                <a:ext uri="{FF2B5EF4-FFF2-40B4-BE49-F238E27FC236}">
                  <a16:creationId xmlns:a16="http://schemas.microsoft.com/office/drawing/2014/main" id="{44FAACEB-5447-458A-8974-DDCDB3567782}"/>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c:12</a:t>
              </a:r>
            </a:p>
          </p:txBody>
        </p:sp>
        <p:sp>
          <p:nvSpPr>
            <p:cNvPr id="16" name="Line 36">
              <a:extLst>
                <a:ext uri="{FF2B5EF4-FFF2-40B4-BE49-F238E27FC236}">
                  <a16:creationId xmlns:a16="http://schemas.microsoft.com/office/drawing/2014/main" id="{085464C6-1A96-40B8-B3BA-C7C4A887E0B9}"/>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37">
              <a:extLst>
                <a:ext uri="{FF2B5EF4-FFF2-40B4-BE49-F238E27FC236}">
                  <a16:creationId xmlns:a16="http://schemas.microsoft.com/office/drawing/2014/main" id="{B2E5A2DF-0BE0-44F4-9745-49DF312E10DD}"/>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Oval 38">
              <a:extLst>
                <a:ext uri="{FF2B5EF4-FFF2-40B4-BE49-F238E27FC236}">
                  <a16:creationId xmlns:a16="http://schemas.microsoft.com/office/drawing/2014/main" id="{C6CE025F-6F70-4E3C-A9F0-06BD28B26645}"/>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19" name="Rectangle 39">
              <a:extLst>
                <a:ext uri="{FF2B5EF4-FFF2-40B4-BE49-F238E27FC236}">
                  <a16:creationId xmlns:a16="http://schemas.microsoft.com/office/drawing/2014/main" id="{30C0ED5E-C949-4F3B-A35D-BDAA7A22EA08}"/>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y:9</a:t>
              </a:r>
            </a:p>
          </p:txBody>
        </p:sp>
        <p:sp>
          <p:nvSpPr>
            <p:cNvPr id="20" name="Line 40">
              <a:extLst>
                <a:ext uri="{FF2B5EF4-FFF2-40B4-BE49-F238E27FC236}">
                  <a16:creationId xmlns:a16="http://schemas.microsoft.com/office/drawing/2014/main" id="{DF2B1A5F-A1F5-44E5-AF54-5B2E30B330EB}"/>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Text Box 41">
              <a:extLst>
                <a:ext uri="{FF2B5EF4-FFF2-40B4-BE49-F238E27FC236}">
                  <a16:creationId xmlns:a16="http://schemas.microsoft.com/office/drawing/2014/main" id="{24158632-D14A-4A90-A268-368841176472}"/>
                </a:ext>
              </a:extLst>
            </p:cNvPr>
            <p:cNvSpPr txBox="1">
              <a:spLocks noChangeArrowheads="1"/>
            </p:cNvSpPr>
            <p:nvPr/>
          </p:nvSpPr>
          <p:spPr bwMode="auto">
            <a:xfrm>
              <a:off x="3276" y="2217"/>
              <a:ext cx="3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mn-lt"/>
                  <a:ea typeface="微软雅黑 Light" panose="020B0502040204020203" pitchFamily="34" charset="-122"/>
                </a:rPr>
                <a:t>T: </a:t>
              </a:r>
            </a:p>
          </p:txBody>
        </p:sp>
      </p:grpSp>
      <p:grpSp>
        <p:nvGrpSpPr>
          <p:cNvPr id="22" name="Group 42">
            <a:extLst>
              <a:ext uri="{FF2B5EF4-FFF2-40B4-BE49-F238E27FC236}">
                <a16:creationId xmlns:a16="http://schemas.microsoft.com/office/drawing/2014/main" id="{99B31E2B-4803-4F6C-B8C8-6DBB2FA542CE}"/>
              </a:ext>
            </a:extLst>
          </p:cNvPr>
          <p:cNvGrpSpPr>
            <a:grpSpLocks/>
          </p:cNvGrpSpPr>
          <p:nvPr/>
        </p:nvGrpSpPr>
        <p:grpSpPr bwMode="auto">
          <a:xfrm>
            <a:off x="5508625" y="892175"/>
            <a:ext cx="2978150" cy="3124200"/>
            <a:chOff x="3061" y="2195"/>
            <a:chExt cx="1876" cy="1968"/>
          </a:xfrm>
        </p:grpSpPr>
        <p:sp>
          <p:nvSpPr>
            <p:cNvPr id="23" name="Oval 43">
              <a:extLst>
                <a:ext uri="{FF2B5EF4-FFF2-40B4-BE49-F238E27FC236}">
                  <a16:creationId xmlns:a16="http://schemas.microsoft.com/office/drawing/2014/main" id="{8A6986D6-E86A-4FD0-A4E1-DEB2DB27F919}"/>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24" name="Line 44">
              <a:extLst>
                <a:ext uri="{FF2B5EF4-FFF2-40B4-BE49-F238E27FC236}">
                  <a16:creationId xmlns:a16="http://schemas.microsoft.com/office/drawing/2014/main" id="{B5F4ADCD-367E-4D83-B42A-286FBB3DC1D0}"/>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Rectangle 45">
              <a:extLst>
                <a:ext uri="{FF2B5EF4-FFF2-40B4-BE49-F238E27FC236}">
                  <a16:creationId xmlns:a16="http://schemas.microsoft.com/office/drawing/2014/main" id="{0622AEEB-A225-479C-8657-71996D29CC1D}"/>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b:10</a:t>
              </a:r>
            </a:p>
          </p:txBody>
        </p:sp>
        <p:sp>
          <p:nvSpPr>
            <p:cNvPr id="26" name="Oval 46">
              <a:extLst>
                <a:ext uri="{FF2B5EF4-FFF2-40B4-BE49-F238E27FC236}">
                  <a16:creationId xmlns:a16="http://schemas.microsoft.com/office/drawing/2014/main" id="{140489C1-74DE-4394-BA96-803423D9BFD2}"/>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27" name="Line 47">
              <a:extLst>
                <a:ext uri="{FF2B5EF4-FFF2-40B4-BE49-F238E27FC236}">
                  <a16:creationId xmlns:a16="http://schemas.microsoft.com/office/drawing/2014/main" id="{4AD9BE6E-A57A-4BFF-B329-75D74A02CFE3}"/>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8" name="Line 48">
              <a:extLst>
                <a:ext uri="{FF2B5EF4-FFF2-40B4-BE49-F238E27FC236}">
                  <a16:creationId xmlns:a16="http://schemas.microsoft.com/office/drawing/2014/main" id="{2A6ACE35-6BD6-4CD1-AC02-4D892366E3F8}"/>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9" name="Rectangle 49">
              <a:extLst>
                <a:ext uri="{FF2B5EF4-FFF2-40B4-BE49-F238E27FC236}">
                  <a16:creationId xmlns:a16="http://schemas.microsoft.com/office/drawing/2014/main" id="{0D02CFA5-8E65-4038-B929-6760AA9A66A7}"/>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x:8</a:t>
              </a:r>
            </a:p>
          </p:txBody>
        </p:sp>
        <p:sp>
          <p:nvSpPr>
            <p:cNvPr id="30" name="Rectangle 50">
              <a:extLst>
                <a:ext uri="{FF2B5EF4-FFF2-40B4-BE49-F238E27FC236}">
                  <a16:creationId xmlns:a16="http://schemas.microsoft.com/office/drawing/2014/main" id="{E96DE180-3039-40F6-9256-4D8D1F81D9B8}"/>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c:12</a:t>
              </a:r>
            </a:p>
          </p:txBody>
        </p:sp>
        <p:sp>
          <p:nvSpPr>
            <p:cNvPr id="31" name="Line 51">
              <a:extLst>
                <a:ext uri="{FF2B5EF4-FFF2-40B4-BE49-F238E27FC236}">
                  <a16:creationId xmlns:a16="http://schemas.microsoft.com/office/drawing/2014/main" id="{9593EC4C-5119-46BD-9A21-2FA8ABE8734C}"/>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2" name="Line 52">
              <a:extLst>
                <a:ext uri="{FF2B5EF4-FFF2-40B4-BE49-F238E27FC236}">
                  <a16:creationId xmlns:a16="http://schemas.microsoft.com/office/drawing/2014/main" id="{62420693-611B-4311-83B3-5554C9BF6CF6}"/>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Oval 53">
              <a:extLst>
                <a:ext uri="{FF2B5EF4-FFF2-40B4-BE49-F238E27FC236}">
                  <a16:creationId xmlns:a16="http://schemas.microsoft.com/office/drawing/2014/main" id="{CECA4A55-A47E-401E-A27A-BEB575EC161C}"/>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34" name="Rectangle 54">
              <a:extLst>
                <a:ext uri="{FF2B5EF4-FFF2-40B4-BE49-F238E27FC236}">
                  <a16:creationId xmlns:a16="http://schemas.microsoft.com/office/drawing/2014/main" id="{C91EC1ED-8377-403E-830A-21ABCE391E29}"/>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y:9</a:t>
              </a:r>
            </a:p>
          </p:txBody>
        </p:sp>
        <p:sp>
          <p:nvSpPr>
            <p:cNvPr id="35" name="Line 55">
              <a:extLst>
                <a:ext uri="{FF2B5EF4-FFF2-40B4-BE49-F238E27FC236}">
                  <a16:creationId xmlns:a16="http://schemas.microsoft.com/office/drawing/2014/main" id="{51A5BF3E-889C-44BA-B7CF-8F5193D9EF46}"/>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Text Box 56">
              <a:extLst>
                <a:ext uri="{FF2B5EF4-FFF2-40B4-BE49-F238E27FC236}">
                  <a16:creationId xmlns:a16="http://schemas.microsoft.com/office/drawing/2014/main" id="{4B9DD136-CCB6-422F-9C96-C5B04FEE01F0}"/>
                </a:ext>
              </a:extLst>
            </p:cNvPr>
            <p:cNvSpPr txBox="1">
              <a:spLocks noChangeArrowheads="1"/>
            </p:cNvSpPr>
            <p:nvPr/>
          </p:nvSpPr>
          <p:spPr bwMode="auto">
            <a:xfrm>
              <a:off x="3276" y="2217"/>
              <a:ext cx="4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mn-lt"/>
                  <a:ea typeface="微软雅黑 Light" panose="020B0502040204020203" pitchFamily="34" charset="-122"/>
                </a:rPr>
                <a:t>T1: </a:t>
              </a:r>
            </a:p>
          </p:txBody>
        </p:sp>
      </p:grpSp>
      <p:grpSp>
        <p:nvGrpSpPr>
          <p:cNvPr id="37" name="Group 57">
            <a:extLst>
              <a:ext uri="{FF2B5EF4-FFF2-40B4-BE49-F238E27FC236}">
                <a16:creationId xmlns:a16="http://schemas.microsoft.com/office/drawing/2014/main" id="{B20ABB3A-3DCB-4FCC-8288-4769EB9CCA8D}"/>
              </a:ext>
            </a:extLst>
          </p:cNvPr>
          <p:cNvGrpSpPr>
            <a:grpSpLocks/>
          </p:cNvGrpSpPr>
          <p:nvPr/>
        </p:nvGrpSpPr>
        <p:grpSpPr bwMode="auto">
          <a:xfrm>
            <a:off x="1331913" y="3733800"/>
            <a:ext cx="2978150" cy="3124200"/>
            <a:chOff x="3061" y="2195"/>
            <a:chExt cx="1876" cy="1968"/>
          </a:xfrm>
        </p:grpSpPr>
        <p:sp>
          <p:nvSpPr>
            <p:cNvPr id="38" name="Oval 58">
              <a:extLst>
                <a:ext uri="{FF2B5EF4-FFF2-40B4-BE49-F238E27FC236}">
                  <a16:creationId xmlns:a16="http://schemas.microsoft.com/office/drawing/2014/main" id="{A1051C45-B844-455B-ACE2-04748FC9F956}"/>
                </a:ext>
              </a:extLst>
            </p:cNvPr>
            <p:cNvSpPr>
              <a:spLocks noChangeArrowheads="1"/>
            </p:cNvSpPr>
            <p:nvPr/>
          </p:nvSpPr>
          <p:spPr bwMode="auto">
            <a:xfrm>
              <a:off x="3738" y="2784"/>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39" name="Line 59">
              <a:extLst>
                <a:ext uri="{FF2B5EF4-FFF2-40B4-BE49-F238E27FC236}">
                  <a16:creationId xmlns:a16="http://schemas.microsoft.com/office/drawing/2014/main" id="{D11662C6-6CCF-49BD-82D7-98E17387E1FD}"/>
                </a:ext>
              </a:extLst>
            </p:cNvPr>
            <p:cNvSpPr>
              <a:spLocks noChangeShapeType="1"/>
            </p:cNvSpPr>
            <p:nvPr/>
          </p:nvSpPr>
          <p:spPr bwMode="auto">
            <a:xfrm>
              <a:off x="4013" y="3066"/>
              <a:ext cx="190" cy="3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Rectangle 60">
              <a:extLst>
                <a:ext uri="{FF2B5EF4-FFF2-40B4-BE49-F238E27FC236}">
                  <a16:creationId xmlns:a16="http://schemas.microsoft.com/office/drawing/2014/main" id="{33D8E4FD-F1A9-4F31-9201-967F7791FF57}"/>
                </a:ext>
              </a:extLst>
            </p:cNvPr>
            <p:cNvSpPr>
              <a:spLocks noChangeArrowheads="1"/>
            </p:cNvSpPr>
            <p:nvPr/>
          </p:nvSpPr>
          <p:spPr bwMode="auto">
            <a:xfrm>
              <a:off x="4422" y="2794"/>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b:10</a:t>
              </a:r>
            </a:p>
          </p:txBody>
        </p:sp>
        <p:sp>
          <p:nvSpPr>
            <p:cNvPr id="41" name="Oval 61">
              <a:extLst>
                <a:ext uri="{FF2B5EF4-FFF2-40B4-BE49-F238E27FC236}">
                  <a16:creationId xmlns:a16="http://schemas.microsoft.com/office/drawing/2014/main" id="{02355DE5-B40C-48E7-B53E-04BF9353257B}"/>
                </a:ext>
              </a:extLst>
            </p:cNvPr>
            <p:cNvSpPr>
              <a:spLocks noChangeArrowheads="1"/>
            </p:cNvSpPr>
            <p:nvPr/>
          </p:nvSpPr>
          <p:spPr bwMode="auto">
            <a:xfrm>
              <a:off x="4056" y="2195"/>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42" name="Line 62">
              <a:extLst>
                <a:ext uri="{FF2B5EF4-FFF2-40B4-BE49-F238E27FC236}">
                  <a16:creationId xmlns:a16="http://schemas.microsoft.com/office/drawing/2014/main" id="{997998D4-C020-4BA3-A8F3-E439E272FF8F}"/>
                </a:ext>
              </a:extLst>
            </p:cNvPr>
            <p:cNvSpPr>
              <a:spLocks noChangeShapeType="1"/>
            </p:cNvSpPr>
            <p:nvPr/>
          </p:nvSpPr>
          <p:spPr bwMode="auto">
            <a:xfrm flipH="1">
              <a:off x="3960" y="2495"/>
              <a:ext cx="181"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3" name="Line 63">
              <a:extLst>
                <a:ext uri="{FF2B5EF4-FFF2-40B4-BE49-F238E27FC236}">
                  <a16:creationId xmlns:a16="http://schemas.microsoft.com/office/drawing/2014/main" id="{5EA9E78F-418F-4B25-BB91-44863923DF1A}"/>
                </a:ext>
              </a:extLst>
            </p:cNvPr>
            <p:cNvSpPr>
              <a:spLocks noChangeShapeType="1"/>
            </p:cNvSpPr>
            <p:nvPr/>
          </p:nvSpPr>
          <p:spPr bwMode="auto">
            <a:xfrm>
              <a:off x="4322" y="2495"/>
              <a:ext cx="273" cy="3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4" name="Rectangle 64">
              <a:extLst>
                <a:ext uri="{FF2B5EF4-FFF2-40B4-BE49-F238E27FC236}">
                  <a16:creationId xmlns:a16="http://schemas.microsoft.com/office/drawing/2014/main" id="{7212ADDC-1C42-401C-BFAC-7F13ED1C2301}"/>
                </a:ext>
              </a:extLst>
            </p:cNvPr>
            <p:cNvSpPr>
              <a:spLocks noChangeArrowheads="1"/>
            </p:cNvSpPr>
            <p:nvPr/>
          </p:nvSpPr>
          <p:spPr bwMode="auto">
            <a:xfrm>
              <a:off x="3658"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x:8</a:t>
              </a:r>
            </a:p>
          </p:txBody>
        </p:sp>
        <p:sp>
          <p:nvSpPr>
            <p:cNvPr id="45" name="Rectangle 65">
              <a:extLst>
                <a:ext uri="{FF2B5EF4-FFF2-40B4-BE49-F238E27FC236}">
                  <a16:creationId xmlns:a16="http://schemas.microsoft.com/office/drawing/2014/main" id="{046C18D5-18C5-4EAC-8E5A-725BCB558BF3}"/>
                </a:ext>
              </a:extLst>
            </p:cNvPr>
            <p:cNvSpPr>
              <a:spLocks noChangeArrowheads="1"/>
            </p:cNvSpPr>
            <p:nvPr/>
          </p:nvSpPr>
          <p:spPr bwMode="auto">
            <a:xfrm>
              <a:off x="4339" y="3928"/>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y:9</a:t>
              </a:r>
            </a:p>
          </p:txBody>
        </p:sp>
        <p:sp>
          <p:nvSpPr>
            <p:cNvPr id="46" name="Line 66">
              <a:extLst>
                <a:ext uri="{FF2B5EF4-FFF2-40B4-BE49-F238E27FC236}">
                  <a16:creationId xmlns:a16="http://schemas.microsoft.com/office/drawing/2014/main" id="{5E2BD051-809B-4A07-867C-DD549F82A163}"/>
                </a:ext>
              </a:extLst>
            </p:cNvPr>
            <p:cNvSpPr>
              <a:spLocks noChangeShapeType="1"/>
            </p:cNvSpPr>
            <p:nvPr/>
          </p:nvSpPr>
          <p:spPr bwMode="auto">
            <a:xfrm flipH="1">
              <a:off x="3885" y="3656"/>
              <a:ext cx="227"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7" name="Line 67">
              <a:extLst>
                <a:ext uri="{FF2B5EF4-FFF2-40B4-BE49-F238E27FC236}">
                  <a16:creationId xmlns:a16="http://schemas.microsoft.com/office/drawing/2014/main" id="{A484374B-2FE7-49FA-A7C5-CA12A01851E3}"/>
                </a:ext>
              </a:extLst>
            </p:cNvPr>
            <p:cNvSpPr>
              <a:spLocks noChangeShapeType="1"/>
            </p:cNvSpPr>
            <p:nvPr/>
          </p:nvSpPr>
          <p:spPr bwMode="auto">
            <a:xfrm>
              <a:off x="4339" y="3656"/>
              <a:ext cx="272"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8" name="Oval 68">
              <a:extLst>
                <a:ext uri="{FF2B5EF4-FFF2-40B4-BE49-F238E27FC236}">
                  <a16:creationId xmlns:a16="http://schemas.microsoft.com/office/drawing/2014/main" id="{051B8E29-2950-4ECE-9F1F-7BC3FA40DA46}"/>
                </a:ext>
              </a:extLst>
            </p:cNvPr>
            <p:cNvSpPr>
              <a:spLocks noChangeArrowheads="1"/>
            </p:cNvSpPr>
            <p:nvPr/>
          </p:nvSpPr>
          <p:spPr bwMode="auto">
            <a:xfrm>
              <a:off x="4049" y="3373"/>
              <a:ext cx="35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    </a:t>
              </a:r>
            </a:p>
          </p:txBody>
        </p:sp>
        <p:sp>
          <p:nvSpPr>
            <p:cNvPr id="49" name="Rectangle 69">
              <a:extLst>
                <a:ext uri="{FF2B5EF4-FFF2-40B4-BE49-F238E27FC236}">
                  <a16:creationId xmlns:a16="http://schemas.microsoft.com/office/drawing/2014/main" id="{92E49AAC-FDEE-4DB4-80A8-B2557C19873F}"/>
                </a:ext>
              </a:extLst>
            </p:cNvPr>
            <p:cNvSpPr>
              <a:spLocks noChangeArrowheads="1"/>
            </p:cNvSpPr>
            <p:nvPr/>
          </p:nvSpPr>
          <p:spPr bwMode="auto">
            <a:xfrm>
              <a:off x="3061" y="3429"/>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c:12</a:t>
              </a:r>
            </a:p>
          </p:txBody>
        </p:sp>
        <p:sp>
          <p:nvSpPr>
            <p:cNvPr id="50" name="Line 70">
              <a:extLst>
                <a:ext uri="{FF2B5EF4-FFF2-40B4-BE49-F238E27FC236}">
                  <a16:creationId xmlns:a16="http://schemas.microsoft.com/office/drawing/2014/main" id="{B0827CC3-5925-4D4E-B8F5-0C9C40F3C34F}"/>
                </a:ext>
              </a:extLst>
            </p:cNvPr>
            <p:cNvSpPr>
              <a:spLocks noChangeShapeType="1"/>
            </p:cNvSpPr>
            <p:nvPr/>
          </p:nvSpPr>
          <p:spPr bwMode="auto">
            <a:xfrm flipV="1">
              <a:off x="3333" y="3066"/>
              <a:ext cx="453" cy="3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51" name="Text Box 71">
              <a:extLst>
                <a:ext uri="{FF2B5EF4-FFF2-40B4-BE49-F238E27FC236}">
                  <a16:creationId xmlns:a16="http://schemas.microsoft.com/office/drawing/2014/main" id="{72943502-F7CA-449C-BD3B-84D19D86B872}"/>
                </a:ext>
              </a:extLst>
            </p:cNvPr>
            <p:cNvSpPr txBox="1">
              <a:spLocks noChangeArrowheads="1"/>
            </p:cNvSpPr>
            <p:nvPr/>
          </p:nvSpPr>
          <p:spPr bwMode="auto">
            <a:xfrm>
              <a:off x="3276" y="2217"/>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latin typeface="+mn-lt"/>
                  <a:ea typeface="微软雅黑 Light" panose="020B0502040204020203" pitchFamily="34" charset="-122"/>
                </a:rPr>
                <a:t>T’: </a:t>
              </a:r>
            </a:p>
          </p:txBody>
        </p:sp>
      </p:grpSp>
      <p:sp>
        <p:nvSpPr>
          <p:cNvPr id="54" name="Text Box 74">
            <a:extLst>
              <a:ext uri="{FF2B5EF4-FFF2-40B4-BE49-F238E27FC236}">
                <a16:creationId xmlns:a16="http://schemas.microsoft.com/office/drawing/2014/main" id="{D2CFB349-3205-48B3-9DE4-D4D7E3221B2A}"/>
              </a:ext>
            </a:extLst>
          </p:cNvPr>
          <p:cNvSpPr txBox="1">
            <a:spLocks noChangeArrowheads="1"/>
          </p:cNvSpPr>
          <p:nvPr/>
        </p:nvSpPr>
        <p:spPr bwMode="auto">
          <a:xfrm>
            <a:off x="4572000" y="5589588"/>
            <a:ext cx="41953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latin typeface="+mn-lt"/>
                <a:ea typeface="微软雅黑 Light" panose="020B0502040204020203" pitchFamily="34" charset="-122"/>
              </a:rPr>
              <a:t>&lt;</a:t>
            </a:r>
            <a:r>
              <a:rPr lang="en-US" altLang="zh-CN" sz="2000" dirty="0" err="1">
                <a:solidFill>
                  <a:srgbClr val="FF3300"/>
                </a:solidFill>
                <a:latin typeface="+mn-lt"/>
                <a:ea typeface="微软雅黑 Light" panose="020B0502040204020203" pitchFamily="34" charset="-122"/>
              </a:rPr>
              <a:t>x,b</a:t>
            </a:r>
            <a:r>
              <a:rPr lang="en-US" altLang="zh-CN" sz="2000" dirty="0">
                <a:latin typeface="+mn-lt"/>
                <a:ea typeface="微软雅黑 Light" panose="020B0502040204020203" pitchFamily="34" charset="-122"/>
              </a:rPr>
              <a:t>&gt;: 8*1 + 10*3=38 &gt; 8*3 + 10*1=34</a:t>
            </a:r>
          </a:p>
        </p:txBody>
      </p:sp>
      <p:sp>
        <p:nvSpPr>
          <p:cNvPr id="55" name="Text Box 75">
            <a:extLst>
              <a:ext uri="{FF2B5EF4-FFF2-40B4-BE49-F238E27FC236}">
                <a16:creationId xmlns:a16="http://schemas.microsoft.com/office/drawing/2014/main" id="{C055BA3E-6AD8-4DB4-9236-ED1974B44D29}"/>
              </a:ext>
            </a:extLst>
          </p:cNvPr>
          <p:cNvSpPr txBox="1">
            <a:spLocks noChangeArrowheads="1"/>
          </p:cNvSpPr>
          <p:nvPr/>
        </p:nvSpPr>
        <p:spPr bwMode="auto">
          <a:xfrm>
            <a:off x="4586288" y="6021388"/>
            <a:ext cx="4156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000" dirty="0">
                <a:latin typeface="+mn-lt"/>
                <a:ea typeface="微软雅黑 Light" panose="020B0502040204020203" pitchFamily="34" charset="-122"/>
              </a:rPr>
              <a:t>&lt;</a:t>
            </a:r>
            <a:r>
              <a:rPr lang="en-US" altLang="zh-CN" sz="2000" dirty="0" err="1">
                <a:solidFill>
                  <a:schemeClr val="accent2"/>
                </a:solidFill>
                <a:latin typeface="+mn-lt"/>
                <a:ea typeface="微软雅黑 Light" panose="020B0502040204020203" pitchFamily="34" charset="-122"/>
              </a:rPr>
              <a:t>y,c</a:t>
            </a:r>
            <a:r>
              <a:rPr lang="en-US" altLang="zh-CN" sz="2000" dirty="0">
                <a:latin typeface="+mn-lt"/>
                <a:ea typeface="微软雅黑 Light" panose="020B0502040204020203" pitchFamily="34" charset="-122"/>
              </a:rPr>
              <a:t>&gt;: 9*2 + 12*3=54 &gt; 9*3 + 12*2=51</a:t>
            </a:r>
          </a:p>
        </p:txBody>
      </p:sp>
      <p:sp>
        <p:nvSpPr>
          <p:cNvPr id="56" name="TextBox 1">
            <a:extLst>
              <a:ext uri="{FF2B5EF4-FFF2-40B4-BE49-F238E27FC236}">
                <a16:creationId xmlns:a16="http://schemas.microsoft.com/office/drawing/2014/main" id="{7685DEB3-4439-470D-A820-C001B34701D5}"/>
              </a:ext>
            </a:extLst>
          </p:cNvPr>
          <p:cNvSpPr txBox="1">
            <a:spLocks noChangeArrowheads="1"/>
          </p:cNvSpPr>
          <p:nvPr/>
        </p:nvSpPr>
        <p:spPr bwMode="auto">
          <a:xfrm>
            <a:off x="5065164" y="5223471"/>
            <a:ext cx="1800493"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交换前编码长度</a:t>
            </a:r>
          </a:p>
        </p:txBody>
      </p:sp>
      <p:sp>
        <p:nvSpPr>
          <p:cNvPr id="57" name="TextBox 52">
            <a:extLst>
              <a:ext uri="{FF2B5EF4-FFF2-40B4-BE49-F238E27FC236}">
                <a16:creationId xmlns:a16="http://schemas.microsoft.com/office/drawing/2014/main" id="{866D1DCC-67C3-46DD-B3D2-63E09E31C53D}"/>
              </a:ext>
            </a:extLst>
          </p:cNvPr>
          <p:cNvSpPr txBox="1">
            <a:spLocks noChangeArrowheads="1"/>
          </p:cNvSpPr>
          <p:nvPr/>
        </p:nvSpPr>
        <p:spPr bwMode="auto">
          <a:xfrm>
            <a:off x="6983292" y="5223471"/>
            <a:ext cx="1800493"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交换后编码长度</a:t>
            </a:r>
          </a:p>
        </p:txBody>
      </p:sp>
      <p:sp>
        <p:nvSpPr>
          <p:cNvPr id="58" name="AutoShape 72">
            <a:extLst>
              <a:ext uri="{FF2B5EF4-FFF2-40B4-BE49-F238E27FC236}">
                <a16:creationId xmlns:a16="http://schemas.microsoft.com/office/drawing/2014/main" id="{DDE01737-29FB-49F6-91C7-E7A8CEEB7E86}"/>
              </a:ext>
            </a:extLst>
          </p:cNvPr>
          <p:cNvSpPr>
            <a:spLocks noChangeArrowheads="1"/>
          </p:cNvSpPr>
          <p:nvPr/>
        </p:nvSpPr>
        <p:spPr bwMode="auto">
          <a:xfrm rot="1758847">
            <a:off x="3350333" y="1954192"/>
            <a:ext cx="1655763" cy="288925"/>
          </a:xfrm>
          <a:prstGeom prst="rightArrow">
            <a:avLst>
              <a:gd name="adj1" fmla="val 50000"/>
              <a:gd name="adj2" fmla="val 143269"/>
            </a:avLst>
          </a:prstGeom>
          <a:solidFill>
            <a:srgbClr val="DDDDDD"/>
          </a:solidFill>
          <a:ln w="6350">
            <a:solidFill>
              <a:schemeClr val="tx1"/>
            </a:solidFill>
            <a:miter lim="800000"/>
            <a:headEnd/>
            <a:tailEnd/>
          </a:ln>
        </p:spPr>
        <p:txBody>
          <a:bodyPr wrap="none" anchor="ctr">
            <a:spAutoFit/>
          </a:bodyPr>
          <a:lstStyle/>
          <a:p>
            <a:endParaRPr lang="zh-CN" altLang="en-US"/>
          </a:p>
        </p:txBody>
      </p:sp>
      <p:sp>
        <p:nvSpPr>
          <p:cNvPr id="59" name="AutoShape 73">
            <a:extLst>
              <a:ext uri="{FF2B5EF4-FFF2-40B4-BE49-F238E27FC236}">
                <a16:creationId xmlns:a16="http://schemas.microsoft.com/office/drawing/2014/main" id="{A1693FD2-1E22-4F0A-82A6-8FCA90549CE5}"/>
              </a:ext>
            </a:extLst>
          </p:cNvPr>
          <p:cNvSpPr>
            <a:spLocks noChangeArrowheads="1"/>
          </p:cNvSpPr>
          <p:nvPr/>
        </p:nvSpPr>
        <p:spPr bwMode="auto">
          <a:xfrm rot="8890402">
            <a:off x="4618825" y="4099194"/>
            <a:ext cx="1655762" cy="288925"/>
          </a:xfrm>
          <a:prstGeom prst="rightArrow">
            <a:avLst>
              <a:gd name="adj1" fmla="val 50000"/>
              <a:gd name="adj2" fmla="val 143269"/>
            </a:avLst>
          </a:prstGeom>
          <a:solidFill>
            <a:srgbClr val="DDDDDD"/>
          </a:solidFill>
          <a:ln w="6350" algn="ctr">
            <a:solidFill>
              <a:schemeClr val="tx1"/>
            </a:solidFill>
            <a:miter lim="800000"/>
            <a:headEnd/>
            <a:tailEnd/>
          </a:ln>
        </p:spPr>
        <p:txBody>
          <a:bodyPr wrap="none" anchor="ctr">
            <a:spAutoFit/>
          </a:bodyPr>
          <a:lstStyle/>
          <a:p>
            <a:endParaRPr lang="zh-CN" altLang="en-US"/>
          </a:p>
        </p:txBody>
      </p:sp>
    </p:spTree>
    <p:extLst>
      <p:ext uri="{BB962C8B-B14F-4D97-AF65-F5344CB8AC3E}">
        <p14:creationId xmlns:p14="http://schemas.microsoft.com/office/powerpoint/2010/main" val="1997105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29DEC-C0EB-4E08-AF9E-667FAAA90AEC}"/>
              </a:ext>
            </a:extLst>
          </p:cNvPr>
          <p:cNvSpPr>
            <a:spLocks noGrp="1"/>
          </p:cNvSpPr>
          <p:nvPr>
            <p:ph type="title"/>
          </p:nvPr>
        </p:nvSpPr>
        <p:spPr/>
        <p:txBody>
          <a:bodyPr/>
          <a:lstStyle/>
          <a:p>
            <a:r>
              <a:rPr lang="zh-CN" altLang="en-US" dirty="0"/>
              <a:t>算法正确性：贪心选择性质</a:t>
            </a:r>
          </a:p>
        </p:txBody>
      </p:sp>
      <p:sp>
        <p:nvSpPr>
          <p:cNvPr id="3" name="内容占位符 2">
            <a:extLst>
              <a:ext uri="{FF2B5EF4-FFF2-40B4-BE49-F238E27FC236}">
                <a16:creationId xmlns:a16="http://schemas.microsoft.com/office/drawing/2014/main" id="{D9F3FDCE-32D3-4DBD-AA80-1DFF8ED6A192}"/>
              </a:ext>
            </a:extLst>
          </p:cNvPr>
          <p:cNvSpPr>
            <a:spLocks noGrp="1"/>
          </p:cNvSpPr>
          <p:nvPr>
            <p:ph idx="1"/>
          </p:nvPr>
        </p:nvSpPr>
        <p:spPr/>
        <p:txBody>
          <a:bodyPr/>
          <a:lstStyle/>
          <a:p>
            <a:r>
              <a:rPr lang="zh-CN" altLang="en-US" dirty="0"/>
              <a:t>可以证明</a:t>
            </a:r>
            <a:endParaRPr lang="en-US" altLang="zh-CN" dirty="0"/>
          </a:p>
          <a:p>
            <a:pPr lvl="1"/>
            <a:r>
              <a:rPr lang="en-US" altLang="zh-CN" dirty="0"/>
              <a:t>B(T)—B(T1) ≤0</a:t>
            </a:r>
            <a:r>
              <a:rPr lang="zh-CN" altLang="en-US" dirty="0"/>
              <a:t>，即第一步交换不会增加平均码长</a:t>
            </a:r>
            <a:endParaRPr lang="en-US" altLang="zh-CN" dirty="0"/>
          </a:p>
          <a:p>
            <a:pPr lvl="1"/>
            <a:r>
              <a:rPr lang="en-US" altLang="zh-CN" dirty="0"/>
              <a:t>B(T1)—B(T’) ≤0</a:t>
            </a:r>
            <a:r>
              <a:rPr lang="zh-CN" altLang="en-US" dirty="0"/>
              <a:t>，即第二步交换也不会增加平均码长</a:t>
            </a:r>
          </a:p>
          <a:p>
            <a:endParaRPr lang="en-US" altLang="zh-CN" dirty="0"/>
          </a:p>
          <a:p>
            <a:r>
              <a:rPr lang="zh-CN" altLang="en-US" dirty="0"/>
              <a:t>故</a:t>
            </a:r>
            <a:r>
              <a:rPr lang="en-US" altLang="zh-CN" dirty="0"/>
              <a:t>T‘</a:t>
            </a:r>
            <a:r>
              <a:rPr lang="zh-CN" altLang="en-US" dirty="0"/>
              <a:t>的码长仍然是最短的，即</a:t>
            </a:r>
            <a:r>
              <a:rPr lang="en-US" altLang="zh-CN" dirty="0"/>
              <a:t>T’</a:t>
            </a:r>
            <a:r>
              <a:rPr lang="zh-CN" altLang="en-US" dirty="0"/>
              <a:t>是最优前缀码，并且其最小频率的</a:t>
            </a:r>
            <a:r>
              <a:rPr lang="en-US" altLang="zh-CN" dirty="0"/>
              <a:t>x</a:t>
            </a:r>
            <a:r>
              <a:rPr lang="zh-CN" altLang="en-US" dirty="0"/>
              <a:t>、</a:t>
            </a:r>
            <a:r>
              <a:rPr lang="en-US" altLang="zh-CN" dirty="0"/>
              <a:t>y</a:t>
            </a:r>
            <a:r>
              <a:rPr lang="zh-CN" altLang="en-US" dirty="0"/>
              <a:t>具有最深的深度（最长的编码），且只有最后一位不同</a:t>
            </a:r>
            <a:endParaRPr lang="en-US" altLang="zh-CN" sz="2400" dirty="0"/>
          </a:p>
          <a:p>
            <a:pPr marL="609600" indent="-609600" eaLnBrk="1" hangingPunct="1">
              <a:buFontTx/>
              <a:buNone/>
            </a:pPr>
            <a:endParaRPr lang="zh-CN" altLang="en-US" sz="2400" dirty="0"/>
          </a:p>
          <a:p>
            <a:pPr marL="609600" indent="-609600" eaLnBrk="1" hangingPunct="1">
              <a:buFontTx/>
              <a:buNone/>
            </a:pPr>
            <a:r>
              <a:rPr lang="zh-CN" altLang="en-US" sz="2400" dirty="0"/>
              <a:t>    </a:t>
            </a:r>
          </a:p>
          <a:p>
            <a:endParaRPr lang="zh-CN" altLang="en-US" dirty="0"/>
          </a:p>
        </p:txBody>
      </p:sp>
      <p:sp>
        <p:nvSpPr>
          <p:cNvPr id="4" name="日期占位符 3">
            <a:extLst>
              <a:ext uri="{FF2B5EF4-FFF2-40B4-BE49-F238E27FC236}">
                <a16:creationId xmlns:a16="http://schemas.microsoft.com/office/drawing/2014/main" id="{74EE52F5-B769-4C7A-BAF2-75D6BAD8C221}"/>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2DC66BE5-21D7-4DD2-8E47-BD1E7525D9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B120D8-8E09-4B71-8330-CC704C015152}"/>
              </a:ext>
            </a:extLst>
          </p:cNvPr>
          <p:cNvSpPr>
            <a:spLocks noGrp="1"/>
          </p:cNvSpPr>
          <p:nvPr>
            <p:ph type="sldNum" sz="quarter" idx="12"/>
          </p:nvPr>
        </p:nvSpPr>
        <p:spPr/>
        <p:txBody>
          <a:bodyPr/>
          <a:lstStyle/>
          <a:p>
            <a:fld id="{EEA58A3B-43CE-4AA0-90B5-EB47AFAFEB34}" type="slidenum">
              <a:rPr lang="zh-CN" altLang="en-US" smtClean="0"/>
              <a:pPr/>
              <a:t>64</a:t>
            </a:fld>
            <a:endParaRPr lang="zh-CN" altLang="en-US" dirty="0"/>
          </a:p>
        </p:txBody>
      </p:sp>
    </p:spTree>
    <p:extLst>
      <p:ext uri="{BB962C8B-B14F-4D97-AF65-F5344CB8AC3E}">
        <p14:creationId xmlns:p14="http://schemas.microsoft.com/office/powerpoint/2010/main" val="3023793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1417E-1713-49C5-8B1F-233C21D9B712}"/>
              </a:ext>
            </a:extLst>
          </p:cNvPr>
          <p:cNvSpPr>
            <a:spLocks noGrp="1"/>
          </p:cNvSpPr>
          <p:nvPr>
            <p:ph type="title"/>
          </p:nvPr>
        </p:nvSpPr>
        <p:spPr/>
        <p:txBody>
          <a:bodyPr/>
          <a:lstStyle/>
          <a:p>
            <a:r>
              <a:rPr lang="zh-CN" altLang="en-US" dirty="0"/>
              <a:t>算法正确性：最优子结构</a:t>
            </a:r>
          </a:p>
        </p:txBody>
      </p:sp>
      <p:sp>
        <p:nvSpPr>
          <p:cNvPr id="3" name="内容占位符 2">
            <a:extLst>
              <a:ext uri="{FF2B5EF4-FFF2-40B4-BE49-F238E27FC236}">
                <a16:creationId xmlns:a16="http://schemas.microsoft.com/office/drawing/2014/main" id="{CD439DEC-2FD3-4C11-BE3C-C0D004880CD4}"/>
              </a:ext>
            </a:extLst>
          </p:cNvPr>
          <p:cNvSpPr>
            <a:spLocks noGrp="1"/>
          </p:cNvSpPr>
          <p:nvPr>
            <p:ph idx="1"/>
          </p:nvPr>
        </p:nvSpPr>
        <p:spPr/>
        <p:txBody>
          <a:bodyPr/>
          <a:lstStyle/>
          <a:p>
            <a:r>
              <a:rPr lang="zh-CN" altLang="en-US" sz="2400" dirty="0"/>
              <a:t>需要证明</a:t>
            </a:r>
            <a:endParaRPr lang="en-US" altLang="zh-CN" sz="2400" dirty="0"/>
          </a:p>
          <a:p>
            <a:pPr lvl="1"/>
            <a:r>
              <a:rPr lang="zh-CN" altLang="en-US" dirty="0"/>
              <a:t>给定字符集</a:t>
            </a:r>
            <a:r>
              <a:rPr lang="en-US" altLang="zh-CN" dirty="0"/>
              <a:t>C</a:t>
            </a:r>
            <a:r>
              <a:rPr lang="zh-CN" altLang="en-US" dirty="0"/>
              <a:t>和其对应的最优前缀码</a:t>
            </a:r>
            <a:r>
              <a:rPr lang="en-US" altLang="zh-CN" dirty="0"/>
              <a:t>T</a:t>
            </a:r>
            <a:r>
              <a:rPr lang="zh-CN" altLang="en-US" dirty="0"/>
              <a:t>，可以从中得到子问题</a:t>
            </a:r>
            <a:r>
              <a:rPr lang="en-US" altLang="zh-CN" dirty="0"/>
              <a:t>C’ (C</a:t>
            </a:r>
            <a:r>
              <a:rPr lang="zh-CN" altLang="en-US" dirty="0"/>
              <a:t>的子集</a:t>
            </a:r>
            <a:r>
              <a:rPr lang="en-US" altLang="zh-CN" dirty="0"/>
              <a:t>)</a:t>
            </a:r>
            <a:r>
              <a:rPr lang="zh-CN" altLang="en-US" dirty="0"/>
              <a:t>及其对应的最优前缀子树</a:t>
            </a:r>
            <a:r>
              <a:rPr lang="en-US" altLang="zh-CN" dirty="0"/>
              <a:t>T‘</a:t>
            </a:r>
            <a:endParaRPr lang="zh-CN" altLang="en-US" dirty="0"/>
          </a:p>
          <a:p>
            <a:endParaRPr lang="en-US" altLang="zh-CN" dirty="0"/>
          </a:p>
          <a:p>
            <a:r>
              <a:rPr lang="zh-CN" altLang="en-US" dirty="0"/>
              <a:t>采用构造性证明，过程如下</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C4871FCE-EEC1-45BF-8FC1-7B919A6A4B52}"/>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595D6532-9CF3-4DCA-B344-C1FDFC5360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98E1B0-50B1-4567-95E0-934C50AF54E7}"/>
              </a:ext>
            </a:extLst>
          </p:cNvPr>
          <p:cNvSpPr>
            <a:spLocks noGrp="1"/>
          </p:cNvSpPr>
          <p:nvPr>
            <p:ph type="sldNum" sz="quarter" idx="12"/>
          </p:nvPr>
        </p:nvSpPr>
        <p:spPr/>
        <p:txBody>
          <a:bodyPr/>
          <a:lstStyle/>
          <a:p>
            <a:fld id="{EEA58A3B-43CE-4AA0-90B5-EB47AFAFEB34}" type="slidenum">
              <a:rPr lang="zh-CN" altLang="en-US" smtClean="0"/>
              <a:pPr/>
              <a:t>65</a:t>
            </a:fld>
            <a:endParaRPr lang="zh-CN" altLang="en-US" dirty="0"/>
          </a:p>
        </p:txBody>
      </p:sp>
    </p:spTree>
    <p:extLst>
      <p:ext uri="{BB962C8B-B14F-4D97-AF65-F5344CB8AC3E}">
        <p14:creationId xmlns:p14="http://schemas.microsoft.com/office/powerpoint/2010/main" val="29035080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8D49F37-91E4-4D15-9E03-C65CA80821DF}"/>
              </a:ext>
            </a:extLst>
          </p:cNvPr>
          <p:cNvSpPr>
            <a:spLocks noGrp="1"/>
          </p:cNvSpPr>
          <p:nvPr>
            <p:ph idx="1"/>
          </p:nvPr>
        </p:nvSpPr>
        <p:spPr/>
        <p:txBody>
          <a:bodyPr/>
          <a:lstStyle/>
          <a:p>
            <a:pPr>
              <a:lnSpc>
                <a:spcPct val="120000"/>
              </a:lnSpc>
            </a:pPr>
            <a:r>
              <a:rPr lang="zh-CN" altLang="en-US" sz="2400" dirty="0">
                <a:latin typeface="+mn-lt"/>
              </a:rPr>
              <a:t>对</a:t>
            </a:r>
            <a:r>
              <a:rPr lang="en-US" altLang="zh-CN" sz="2400" dirty="0">
                <a:latin typeface="+mn-lt"/>
              </a:rPr>
              <a:t>T</a:t>
            </a:r>
            <a:r>
              <a:rPr lang="zh-CN" altLang="en-US" sz="2400" dirty="0">
                <a:latin typeface="+mn-lt"/>
              </a:rPr>
              <a:t>中</a:t>
            </a:r>
            <a:r>
              <a:rPr lang="en-US" altLang="zh-CN" sz="2400" dirty="0">
                <a:latin typeface="+mn-lt"/>
              </a:rPr>
              <a:t>2</a:t>
            </a:r>
            <a:r>
              <a:rPr lang="zh-CN" altLang="en-US" sz="2400" dirty="0">
                <a:latin typeface="+mn-lt"/>
              </a:rPr>
              <a:t>个互为兄弟的叶节点</a:t>
            </a:r>
            <a:r>
              <a:rPr lang="en-US" altLang="zh-CN" sz="2400" dirty="0">
                <a:latin typeface="+mn-lt"/>
              </a:rPr>
              <a:t>x</a:t>
            </a:r>
            <a:r>
              <a:rPr lang="zh-CN" altLang="en-US" sz="2400" dirty="0">
                <a:latin typeface="+mn-lt"/>
              </a:rPr>
              <a:t>、</a:t>
            </a:r>
            <a:r>
              <a:rPr lang="en-US" altLang="zh-CN" sz="2400" dirty="0">
                <a:latin typeface="+mn-lt"/>
              </a:rPr>
              <a:t>y</a:t>
            </a:r>
            <a:r>
              <a:rPr lang="zh-CN" altLang="en-US" sz="2400" dirty="0">
                <a:latin typeface="+mn-lt"/>
              </a:rPr>
              <a:t>，</a:t>
            </a:r>
            <a:r>
              <a:rPr lang="en-US" altLang="zh-CN" sz="2400" dirty="0">
                <a:latin typeface="+mn-lt"/>
              </a:rPr>
              <a:t>z</a:t>
            </a:r>
            <a:r>
              <a:rPr lang="zh-CN" altLang="en-US" sz="2400" dirty="0">
                <a:latin typeface="+mn-lt"/>
              </a:rPr>
              <a:t>为其父节点</a:t>
            </a:r>
            <a:endParaRPr lang="en-US" altLang="zh-CN" dirty="0">
              <a:latin typeface="+mn-lt"/>
            </a:endParaRPr>
          </a:p>
          <a:p>
            <a:pPr>
              <a:lnSpc>
                <a:spcPct val="120000"/>
              </a:lnSpc>
            </a:pPr>
            <a:r>
              <a:rPr lang="zh-CN" altLang="en-US" sz="2400" dirty="0">
                <a:latin typeface="+mn-lt"/>
              </a:rPr>
              <a:t>将</a:t>
            </a:r>
            <a:r>
              <a:rPr lang="en-US" altLang="zh-CN" sz="2400" dirty="0">
                <a:latin typeface="+mn-lt"/>
              </a:rPr>
              <a:t>z</a:t>
            </a:r>
            <a:r>
              <a:rPr lang="zh-CN" altLang="en-US" sz="2400" dirty="0">
                <a:latin typeface="+mn-lt"/>
              </a:rPr>
              <a:t>看做频率为</a:t>
            </a:r>
            <a:r>
              <a:rPr lang="en-US" altLang="zh-CN" sz="2400" dirty="0">
                <a:latin typeface="+mn-lt"/>
              </a:rPr>
              <a:t>f(z)=f(x)+f(y)</a:t>
            </a:r>
            <a:r>
              <a:rPr lang="zh-CN" altLang="en-US" sz="2400" dirty="0">
                <a:latin typeface="+mn-lt"/>
              </a:rPr>
              <a:t>的字符，则</a:t>
            </a:r>
            <a:r>
              <a:rPr lang="en-US" altLang="zh-CN" sz="2400" dirty="0">
                <a:latin typeface="+mn-lt"/>
              </a:rPr>
              <a:t>T‘=T-{x, y}</a:t>
            </a:r>
            <a:r>
              <a:rPr lang="zh-CN" altLang="en-US" sz="2400" dirty="0">
                <a:latin typeface="+mn-lt"/>
              </a:rPr>
              <a:t>是子问题</a:t>
            </a:r>
            <a:r>
              <a:rPr lang="en-US" altLang="zh-CN" sz="2400" dirty="0">
                <a:latin typeface="+mn-lt"/>
              </a:rPr>
              <a:t>C’= (C-{</a:t>
            </a:r>
            <a:r>
              <a:rPr lang="en-US" altLang="zh-CN" sz="2400" dirty="0" err="1">
                <a:latin typeface="+mn-lt"/>
              </a:rPr>
              <a:t>x,y</a:t>
            </a:r>
            <a:r>
              <a:rPr lang="en-US" altLang="zh-CN" sz="2400" dirty="0">
                <a:latin typeface="+mn-lt"/>
              </a:rPr>
              <a:t>}) </a:t>
            </a:r>
            <a:r>
              <a:rPr lang="en-US" altLang="zh-CN" dirty="0">
                <a:latin typeface="+mn-lt"/>
              </a:rPr>
              <a:t>∪</a:t>
            </a:r>
            <a:r>
              <a:rPr lang="en-US" altLang="zh-CN" sz="2400" dirty="0">
                <a:latin typeface="+mn-lt"/>
              </a:rPr>
              <a:t>{z}</a:t>
            </a:r>
            <a:r>
              <a:rPr lang="zh-CN" altLang="en-US" sz="2400" dirty="0">
                <a:latin typeface="+mn-lt"/>
              </a:rPr>
              <a:t>的最优编码</a:t>
            </a:r>
            <a:endParaRPr lang="en-US" altLang="zh-CN" sz="2400" dirty="0">
              <a:latin typeface="+mn-lt"/>
            </a:endParaRPr>
          </a:p>
          <a:p>
            <a:pPr>
              <a:lnSpc>
                <a:spcPct val="120000"/>
              </a:lnSpc>
            </a:pPr>
            <a:endParaRPr lang="en-US" altLang="zh-CN" dirty="0">
              <a:latin typeface="+mn-lt"/>
            </a:endParaRPr>
          </a:p>
          <a:p>
            <a:pPr marL="0" indent="0">
              <a:lnSpc>
                <a:spcPct val="120000"/>
              </a:lnSpc>
              <a:buNone/>
            </a:pPr>
            <a:endParaRPr lang="en-US" altLang="zh-CN" sz="2400" dirty="0">
              <a:latin typeface="+mn-lt"/>
            </a:endParaRPr>
          </a:p>
          <a:p>
            <a:pPr marL="0" indent="0">
              <a:lnSpc>
                <a:spcPct val="120000"/>
              </a:lnSpc>
              <a:buNone/>
            </a:pPr>
            <a:endParaRPr lang="en-US" altLang="zh-CN" sz="2400" dirty="0">
              <a:latin typeface="+mn-lt"/>
            </a:endParaRPr>
          </a:p>
          <a:p>
            <a:pPr>
              <a:lnSpc>
                <a:spcPct val="120000"/>
              </a:lnSpc>
            </a:pPr>
            <a:r>
              <a:rPr lang="en-US" altLang="zh-CN" sz="2400" dirty="0">
                <a:latin typeface="+mn-lt"/>
              </a:rPr>
              <a:t>e.g. </a:t>
            </a:r>
            <a:r>
              <a:rPr lang="zh-CN" altLang="en-US" sz="2400" dirty="0">
                <a:latin typeface="+mn-lt"/>
              </a:rPr>
              <a:t>原问题</a:t>
            </a:r>
          </a:p>
          <a:p>
            <a:pPr eaLnBrk="1" hangingPunct="1">
              <a:buFontTx/>
              <a:buNone/>
            </a:pPr>
            <a:r>
              <a:rPr lang="en-US" altLang="zh-CN" sz="2400" dirty="0">
                <a:solidFill>
                  <a:srgbClr val="FF0000"/>
                </a:solidFill>
                <a:latin typeface="+mn-lt"/>
              </a:rPr>
              <a:t>C={</a:t>
            </a:r>
            <a:r>
              <a:rPr lang="en-US" altLang="zh-CN" sz="2400" dirty="0" err="1">
                <a:latin typeface="+mn-lt"/>
              </a:rPr>
              <a:t>a,b,</a:t>
            </a:r>
            <a:r>
              <a:rPr lang="en-US" altLang="zh-CN" sz="2400" dirty="0" err="1">
                <a:solidFill>
                  <a:srgbClr val="FF0000"/>
                </a:solidFill>
                <a:latin typeface="+mn-lt"/>
              </a:rPr>
              <a:t>x,y</a:t>
            </a:r>
            <a:r>
              <a:rPr lang="en-US" altLang="zh-CN" sz="2400" dirty="0" err="1">
                <a:latin typeface="+mn-lt"/>
              </a:rPr>
              <a:t>,e,f</a:t>
            </a:r>
            <a:r>
              <a:rPr lang="en-US" altLang="zh-CN" sz="2400" dirty="0">
                <a:latin typeface="+mn-lt"/>
              </a:rPr>
              <a:t>}</a:t>
            </a:r>
          </a:p>
          <a:p>
            <a:pPr>
              <a:lnSpc>
                <a:spcPct val="120000"/>
              </a:lnSpc>
            </a:pPr>
            <a:endParaRPr lang="zh-CN" altLang="en-US" sz="2400" dirty="0">
              <a:latin typeface="+mn-lt"/>
            </a:endParaRPr>
          </a:p>
          <a:p>
            <a:endParaRPr lang="zh-CN" altLang="en-US" dirty="0"/>
          </a:p>
        </p:txBody>
      </p:sp>
      <p:sp>
        <p:nvSpPr>
          <p:cNvPr id="3" name="日期占位符 2">
            <a:extLst>
              <a:ext uri="{FF2B5EF4-FFF2-40B4-BE49-F238E27FC236}">
                <a16:creationId xmlns:a16="http://schemas.microsoft.com/office/drawing/2014/main" id="{29347D5B-F0D9-4891-98DD-A6911851FAB0}"/>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73BC27A7-A270-4556-A5A7-E9650E58C29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F055F710-92FF-43CE-A108-929FE2241FDF}"/>
              </a:ext>
            </a:extLst>
          </p:cNvPr>
          <p:cNvSpPr>
            <a:spLocks noGrp="1"/>
          </p:cNvSpPr>
          <p:nvPr>
            <p:ph type="sldNum" sz="quarter" idx="12"/>
          </p:nvPr>
        </p:nvSpPr>
        <p:spPr/>
        <p:txBody>
          <a:bodyPr/>
          <a:lstStyle/>
          <a:p>
            <a:fld id="{EEA58A3B-43CE-4AA0-90B5-EB47AFAFEB34}" type="slidenum">
              <a:rPr lang="zh-CN" altLang="en-US" smtClean="0"/>
              <a:pPr/>
              <a:t>66</a:t>
            </a:fld>
            <a:endParaRPr lang="zh-CN" altLang="en-US" dirty="0"/>
          </a:p>
        </p:txBody>
      </p:sp>
      <p:grpSp>
        <p:nvGrpSpPr>
          <p:cNvPr id="6" name="Group 4">
            <a:extLst>
              <a:ext uri="{FF2B5EF4-FFF2-40B4-BE49-F238E27FC236}">
                <a16:creationId xmlns:a16="http://schemas.microsoft.com/office/drawing/2014/main" id="{4606B316-5CA4-4925-A37A-884DABFCFE49}"/>
              </a:ext>
            </a:extLst>
          </p:cNvPr>
          <p:cNvGrpSpPr>
            <a:grpSpLocks/>
          </p:cNvGrpSpPr>
          <p:nvPr/>
        </p:nvGrpSpPr>
        <p:grpSpPr bwMode="auto">
          <a:xfrm>
            <a:off x="1001222" y="2071381"/>
            <a:ext cx="8018462" cy="4349750"/>
            <a:chOff x="431" y="1197"/>
            <a:chExt cx="5051" cy="2740"/>
          </a:xfrm>
        </p:grpSpPr>
        <p:sp>
          <p:nvSpPr>
            <p:cNvPr id="7" name="Rectangle 5">
              <a:extLst>
                <a:ext uri="{FF2B5EF4-FFF2-40B4-BE49-F238E27FC236}">
                  <a16:creationId xmlns:a16="http://schemas.microsoft.com/office/drawing/2014/main" id="{A30096D7-3CB2-4EAC-87B8-59FC563BE725}"/>
                </a:ext>
              </a:extLst>
            </p:cNvPr>
            <p:cNvSpPr>
              <a:spLocks noChangeArrowheads="1"/>
            </p:cNvSpPr>
            <p:nvPr/>
          </p:nvSpPr>
          <p:spPr bwMode="auto">
            <a:xfrm>
              <a:off x="431"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8" name="Rectangle 6">
              <a:extLst>
                <a:ext uri="{FF2B5EF4-FFF2-40B4-BE49-F238E27FC236}">
                  <a16:creationId xmlns:a16="http://schemas.microsoft.com/office/drawing/2014/main" id="{6C392890-6364-4B5C-BCED-8289D659A50C}"/>
                </a:ext>
              </a:extLst>
            </p:cNvPr>
            <p:cNvSpPr>
              <a:spLocks noChangeArrowheads="1"/>
            </p:cNvSpPr>
            <p:nvPr/>
          </p:nvSpPr>
          <p:spPr bwMode="auto">
            <a:xfrm>
              <a:off x="2200" y="3702"/>
              <a:ext cx="515" cy="23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a:solidFill>
                    <a:srgbClr val="FF0000"/>
                  </a:solidFill>
                  <a:ea typeface="微软雅黑 Light" panose="020B0502040204020203" pitchFamily="34" charset="-122"/>
                </a:rPr>
                <a:t>x</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12</a:t>
              </a:r>
            </a:p>
          </p:txBody>
        </p:sp>
        <p:sp>
          <p:nvSpPr>
            <p:cNvPr id="9" name="Rectangle 7">
              <a:extLst>
                <a:ext uri="{FF2B5EF4-FFF2-40B4-BE49-F238E27FC236}">
                  <a16:creationId xmlns:a16="http://schemas.microsoft.com/office/drawing/2014/main" id="{A890521A-66D5-4F59-B220-416C2045A14A}"/>
                </a:ext>
              </a:extLst>
            </p:cNvPr>
            <p:cNvSpPr>
              <a:spLocks noChangeArrowheads="1"/>
            </p:cNvSpPr>
            <p:nvPr/>
          </p:nvSpPr>
          <p:spPr bwMode="auto">
            <a:xfrm>
              <a:off x="1292"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b</a:t>
              </a:r>
              <a:r>
                <a:rPr lang="zh-CN" altLang="en-US">
                  <a:ea typeface="微软雅黑 Light" panose="020B0502040204020203" pitchFamily="34" charset="-122"/>
                </a:rPr>
                <a:t>：</a:t>
              </a:r>
              <a:r>
                <a:rPr lang="en-US" altLang="zh-CN">
                  <a:ea typeface="微软雅黑 Light" panose="020B0502040204020203" pitchFamily="34" charset="-122"/>
                </a:rPr>
                <a:t>13</a:t>
              </a:r>
            </a:p>
          </p:txBody>
        </p:sp>
        <p:sp>
          <p:nvSpPr>
            <p:cNvPr id="10" name="Rectangle 8">
              <a:extLst>
                <a:ext uri="{FF2B5EF4-FFF2-40B4-BE49-F238E27FC236}">
                  <a16:creationId xmlns:a16="http://schemas.microsoft.com/office/drawing/2014/main" id="{CCD32B20-25B2-4AE8-BF47-76CA55FBD6E0}"/>
                </a:ext>
              </a:extLst>
            </p:cNvPr>
            <p:cNvSpPr>
              <a:spLocks noChangeArrowheads="1"/>
            </p:cNvSpPr>
            <p:nvPr/>
          </p:nvSpPr>
          <p:spPr bwMode="auto">
            <a:xfrm>
              <a:off x="4967"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1" name="Rectangle 9">
              <a:extLst>
                <a:ext uri="{FF2B5EF4-FFF2-40B4-BE49-F238E27FC236}">
                  <a16:creationId xmlns:a16="http://schemas.microsoft.com/office/drawing/2014/main" id="{A2C4DC7A-5476-48DF-AB6A-2E7468DABFFB}"/>
                </a:ext>
              </a:extLst>
            </p:cNvPr>
            <p:cNvSpPr>
              <a:spLocks noChangeArrowheads="1"/>
            </p:cNvSpPr>
            <p:nvPr/>
          </p:nvSpPr>
          <p:spPr bwMode="auto">
            <a:xfrm>
              <a:off x="4014"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2" name="Rectangle 10">
              <a:extLst>
                <a:ext uri="{FF2B5EF4-FFF2-40B4-BE49-F238E27FC236}">
                  <a16:creationId xmlns:a16="http://schemas.microsoft.com/office/drawing/2014/main" id="{872911D3-E45A-4CF8-9936-1F23A33F20DC}"/>
                </a:ext>
              </a:extLst>
            </p:cNvPr>
            <p:cNvSpPr>
              <a:spLocks noChangeArrowheads="1"/>
            </p:cNvSpPr>
            <p:nvPr/>
          </p:nvSpPr>
          <p:spPr bwMode="auto">
            <a:xfrm>
              <a:off x="3107"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a:solidFill>
                    <a:srgbClr val="FF0000"/>
                  </a:solidFill>
                  <a:ea typeface="微软雅黑 Light" panose="020B0502040204020203" pitchFamily="34" charset="-122"/>
                </a:rPr>
                <a:t>y</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16</a:t>
              </a:r>
            </a:p>
          </p:txBody>
        </p:sp>
        <p:sp>
          <p:nvSpPr>
            <p:cNvPr id="13" name="Oval 11">
              <a:extLst>
                <a:ext uri="{FF2B5EF4-FFF2-40B4-BE49-F238E27FC236}">
                  <a16:creationId xmlns:a16="http://schemas.microsoft.com/office/drawing/2014/main" id="{5B3220A9-BC16-4797-A4ED-568E0B2249C7}"/>
                </a:ext>
              </a:extLst>
            </p:cNvPr>
            <p:cNvSpPr>
              <a:spLocks noChangeArrowheads="1"/>
            </p:cNvSpPr>
            <p:nvPr/>
          </p:nvSpPr>
          <p:spPr bwMode="auto">
            <a:xfrm>
              <a:off x="3280" y="1197"/>
              <a:ext cx="475"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4" name="Line 12">
              <a:extLst>
                <a:ext uri="{FF2B5EF4-FFF2-40B4-BE49-F238E27FC236}">
                  <a16:creationId xmlns:a16="http://schemas.microsoft.com/office/drawing/2014/main" id="{9A59AB9D-E4C3-4120-AF87-77FA8AEB960B}"/>
                </a:ext>
              </a:extLst>
            </p:cNvPr>
            <p:cNvSpPr>
              <a:spLocks noChangeShapeType="1"/>
            </p:cNvSpPr>
            <p:nvPr/>
          </p:nvSpPr>
          <p:spPr bwMode="auto">
            <a:xfrm flipH="1">
              <a:off x="2154"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5" name="Line 13">
              <a:extLst>
                <a:ext uri="{FF2B5EF4-FFF2-40B4-BE49-F238E27FC236}">
                  <a16:creationId xmlns:a16="http://schemas.microsoft.com/office/drawing/2014/main" id="{12F92C9C-ACB9-4948-AF09-FAAF225260DB}"/>
                </a:ext>
              </a:extLst>
            </p:cNvPr>
            <p:cNvSpPr>
              <a:spLocks noChangeShapeType="1"/>
            </p:cNvSpPr>
            <p:nvPr/>
          </p:nvSpPr>
          <p:spPr bwMode="auto">
            <a:xfrm>
              <a:off x="3651"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6" name="Text Box 14">
              <a:extLst>
                <a:ext uri="{FF2B5EF4-FFF2-40B4-BE49-F238E27FC236}">
                  <a16:creationId xmlns:a16="http://schemas.microsoft.com/office/drawing/2014/main" id="{F85235E3-685E-4D5F-97DF-22D142B7B339}"/>
                </a:ext>
              </a:extLst>
            </p:cNvPr>
            <p:cNvSpPr txBox="1">
              <a:spLocks noChangeArrowheads="1"/>
            </p:cNvSpPr>
            <p:nvPr/>
          </p:nvSpPr>
          <p:spPr bwMode="auto">
            <a:xfrm>
              <a:off x="2971" y="14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0</a:t>
              </a:r>
            </a:p>
          </p:txBody>
        </p:sp>
        <p:sp>
          <p:nvSpPr>
            <p:cNvPr id="17" name="Text Box 15">
              <a:extLst>
                <a:ext uri="{FF2B5EF4-FFF2-40B4-BE49-F238E27FC236}">
                  <a16:creationId xmlns:a16="http://schemas.microsoft.com/office/drawing/2014/main" id="{BC3B004E-7CA3-45FC-ACB3-825F8FE27D79}"/>
                </a:ext>
              </a:extLst>
            </p:cNvPr>
            <p:cNvSpPr txBox="1">
              <a:spLocks noChangeArrowheads="1"/>
            </p:cNvSpPr>
            <p:nvPr/>
          </p:nvSpPr>
          <p:spPr bwMode="auto">
            <a:xfrm>
              <a:off x="4014" y="148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18" name="Oval 16">
              <a:extLst>
                <a:ext uri="{FF2B5EF4-FFF2-40B4-BE49-F238E27FC236}">
                  <a16:creationId xmlns:a16="http://schemas.microsoft.com/office/drawing/2014/main" id="{482E3421-95A3-4116-B02D-E6D92D902B30}"/>
                </a:ext>
              </a:extLst>
            </p:cNvPr>
            <p:cNvSpPr>
              <a:spLocks noChangeArrowheads="1"/>
            </p:cNvSpPr>
            <p:nvPr/>
          </p:nvSpPr>
          <p:spPr bwMode="auto">
            <a:xfrm>
              <a:off x="929"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dirty="0">
                  <a:ea typeface="微软雅黑 Light" panose="020B0502040204020203" pitchFamily="34" charset="-122"/>
                </a:rPr>
                <a:t>58</a:t>
              </a:r>
            </a:p>
          </p:txBody>
        </p:sp>
        <p:sp>
          <p:nvSpPr>
            <p:cNvPr id="19" name="Line 17">
              <a:extLst>
                <a:ext uri="{FF2B5EF4-FFF2-40B4-BE49-F238E27FC236}">
                  <a16:creationId xmlns:a16="http://schemas.microsoft.com/office/drawing/2014/main" id="{30E64CB3-0945-4EDA-A41E-17BA6F43DFAA}"/>
                </a:ext>
              </a:extLst>
            </p:cNvPr>
            <p:cNvSpPr>
              <a:spLocks noChangeShapeType="1"/>
            </p:cNvSpPr>
            <p:nvPr/>
          </p:nvSpPr>
          <p:spPr bwMode="auto">
            <a:xfrm flipH="1">
              <a:off x="612"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0" name="Line 18">
              <a:extLst>
                <a:ext uri="{FF2B5EF4-FFF2-40B4-BE49-F238E27FC236}">
                  <a16:creationId xmlns:a16="http://schemas.microsoft.com/office/drawing/2014/main" id="{5682E7E2-553A-4D9F-9409-BEB2B8892167}"/>
                </a:ext>
              </a:extLst>
            </p:cNvPr>
            <p:cNvSpPr>
              <a:spLocks noChangeShapeType="1"/>
            </p:cNvSpPr>
            <p:nvPr/>
          </p:nvSpPr>
          <p:spPr bwMode="auto">
            <a:xfrm>
              <a:off x="1247"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Text Box 19">
              <a:extLst>
                <a:ext uri="{FF2B5EF4-FFF2-40B4-BE49-F238E27FC236}">
                  <a16:creationId xmlns:a16="http://schemas.microsoft.com/office/drawing/2014/main" id="{BBCAB6C7-C615-487C-BAA0-C2BBCD46843A}"/>
                </a:ext>
              </a:extLst>
            </p:cNvPr>
            <p:cNvSpPr txBox="1">
              <a:spLocks noChangeArrowheads="1"/>
            </p:cNvSpPr>
            <p:nvPr/>
          </p:nvSpPr>
          <p:spPr bwMode="auto">
            <a:xfrm>
              <a:off x="612"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2" name="Text Box 20">
              <a:extLst>
                <a:ext uri="{FF2B5EF4-FFF2-40B4-BE49-F238E27FC236}">
                  <a16:creationId xmlns:a16="http://schemas.microsoft.com/office/drawing/2014/main" id="{878033C1-8E46-4B91-A95C-61119E916CEB}"/>
                </a:ext>
              </a:extLst>
            </p:cNvPr>
            <p:cNvSpPr txBox="1">
              <a:spLocks noChangeArrowheads="1"/>
            </p:cNvSpPr>
            <p:nvPr/>
          </p:nvSpPr>
          <p:spPr bwMode="auto">
            <a:xfrm>
              <a:off x="1461"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3" name="Oval 21">
              <a:extLst>
                <a:ext uri="{FF2B5EF4-FFF2-40B4-BE49-F238E27FC236}">
                  <a16:creationId xmlns:a16="http://schemas.microsoft.com/office/drawing/2014/main" id="{2830AD8F-2764-4A04-A0A6-BB0F44E5D844}"/>
                </a:ext>
              </a:extLst>
            </p:cNvPr>
            <p:cNvSpPr>
              <a:spLocks noChangeArrowheads="1"/>
            </p:cNvSpPr>
            <p:nvPr/>
          </p:nvSpPr>
          <p:spPr bwMode="auto">
            <a:xfrm>
              <a:off x="2620" y="3012"/>
              <a:ext cx="526"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dirty="0">
                  <a:solidFill>
                    <a:srgbClr val="FF0000"/>
                  </a:solidFill>
                  <a:ea typeface="微软雅黑 Light" panose="020B0502040204020203" pitchFamily="34" charset="-122"/>
                </a:rPr>
                <a:t>Z:28</a:t>
              </a:r>
            </a:p>
          </p:txBody>
        </p:sp>
        <p:sp>
          <p:nvSpPr>
            <p:cNvPr id="24" name="Line 22">
              <a:extLst>
                <a:ext uri="{FF2B5EF4-FFF2-40B4-BE49-F238E27FC236}">
                  <a16:creationId xmlns:a16="http://schemas.microsoft.com/office/drawing/2014/main" id="{45374D06-DEBE-4EFB-B352-860C6A4039CC}"/>
                </a:ext>
              </a:extLst>
            </p:cNvPr>
            <p:cNvSpPr>
              <a:spLocks noChangeShapeType="1"/>
            </p:cNvSpPr>
            <p:nvPr/>
          </p:nvSpPr>
          <p:spPr bwMode="auto">
            <a:xfrm flipH="1">
              <a:off x="2381"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23">
              <a:extLst>
                <a:ext uri="{FF2B5EF4-FFF2-40B4-BE49-F238E27FC236}">
                  <a16:creationId xmlns:a16="http://schemas.microsoft.com/office/drawing/2014/main" id="{023E4279-FFEB-410C-ACC0-93E11060175A}"/>
                </a:ext>
              </a:extLst>
            </p:cNvPr>
            <p:cNvSpPr>
              <a:spLocks noChangeShapeType="1"/>
            </p:cNvSpPr>
            <p:nvPr/>
          </p:nvSpPr>
          <p:spPr bwMode="auto">
            <a:xfrm>
              <a:off x="3016"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6" name="Text Box 24">
              <a:extLst>
                <a:ext uri="{FF2B5EF4-FFF2-40B4-BE49-F238E27FC236}">
                  <a16:creationId xmlns:a16="http://schemas.microsoft.com/office/drawing/2014/main" id="{DC3F00A5-CD3F-4ECF-B22D-C182E8AC9865}"/>
                </a:ext>
              </a:extLst>
            </p:cNvPr>
            <p:cNvSpPr txBox="1">
              <a:spLocks noChangeArrowheads="1"/>
            </p:cNvSpPr>
            <p:nvPr/>
          </p:nvSpPr>
          <p:spPr bwMode="auto">
            <a:xfrm>
              <a:off x="2381"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7" name="Text Box 25">
              <a:extLst>
                <a:ext uri="{FF2B5EF4-FFF2-40B4-BE49-F238E27FC236}">
                  <a16:creationId xmlns:a16="http://schemas.microsoft.com/office/drawing/2014/main" id="{A74C89C1-3179-4428-ACCE-830360720D48}"/>
                </a:ext>
              </a:extLst>
            </p:cNvPr>
            <p:cNvSpPr txBox="1">
              <a:spLocks noChangeArrowheads="1"/>
            </p:cNvSpPr>
            <p:nvPr/>
          </p:nvSpPr>
          <p:spPr bwMode="auto">
            <a:xfrm>
              <a:off x="3230"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8" name="Oval 26">
              <a:extLst>
                <a:ext uri="{FF2B5EF4-FFF2-40B4-BE49-F238E27FC236}">
                  <a16:creationId xmlns:a16="http://schemas.microsoft.com/office/drawing/2014/main" id="{C9B1DD71-6930-47DE-AC06-242FF20E0A72}"/>
                </a:ext>
              </a:extLst>
            </p:cNvPr>
            <p:cNvSpPr>
              <a:spLocks noChangeArrowheads="1"/>
            </p:cNvSpPr>
            <p:nvPr/>
          </p:nvSpPr>
          <p:spPr bwMode="auto">
            <a:xfrm>
              <a:off x="4513" y="2966"/>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9" name="Line 27">
              <a:extLst>
                <a:ext uri="{FF2B5EF4-FFF2-40B4-BE49-F238E27FC236}">
                  <a16:creationId xmlns:a16="http://schemas.microsoft.com/office/drawing/2014/main" id="{EFF9AFBD-49FE-4086-9E74-0C072ECA612C}"/>
                </a:ext>
              </a:extLst>
            </p:cNvPr>
            <p:cNvSpPr>
              <a:spLocks noChangeShapeType="1"/>
            </p:cNvSpPr>
            <p:nvPr/>
          </p:nvSpPr>
          <p:spPr bwMode="auto">
            <a:xfrm flipH="1">
              <a:off x="4196" y="3248"/>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0" name="Line 28">
              <a:extLst>
                <a:ext uri="{FF2B5EF4-FFF2-40B4-BE49-F238E27FC236}">
                  <a16:creationId xmlns:a16="http://schemas.microsoft.com/office/drawing/2014/main" id="{3DDDC7B2-4BAC-4C93-9476-AC46212E42D0}"/>
                </a:ext>
              </a:extLst>
            </p:cNvPr>
            <p:cNvSpPr>
              <a:spLocks noChangeShapeType="1"/>
            </p:cNvSpPr>
            <p:nvPr/>
          </p:nvSpPr>
          <p:spPr bwMode="auto">
            <a:xfrm>
              <a:off x="4831" y="3248"/>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Text Box 29">
              <a:extLst>
                <a:ext uri="{FF2B5EF4-FFF2-40B4-BE49-F238E27FC236}">
                  <a16:creationId xmlns:a16="http://schemas.microsoft.com/office/drawing/2014/main" id="{D6564C1C-5CDE-4C46-938E-5698668E6E00}"/>
                </a:ext>
              </a:extLst>
            </p:cNvPr>
            <p:cNvSpPr txBox="1">
              <a:spLocks noChangeArrowheads="1"/>
            </p:cNvSpPr>
            <p:nvPr/>
          </p:nvSpPr>
          <p:spPr bwMode="auto">
            <a:xfrm>
              <a:off x="4196" y="329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2" name="Text Box 30">
              <a:extLst>
                <a:ext uri="{FF2B5EF4-FFF2-40B4-BE49-F238E27FC236}">
                  <a16:creationId xmlns:a16="http://schemas.microsoft.com/office/drawing/2014/main" id="{0A93A332-0C7C-475C-B61F-FFAB975CB211}"/>
                </a:ext>
              </a:extLst>
            </p:cNvPr>
            <p:cNvSpPr txBox="1">
              <a:spLocks noChangeArrowheads="1"/>
            </p:cNvSpPr>
            <p:nvPr/>
          </p:nvSpPr>
          <p:spPr bwMode="auto">
            <a:xfrm>
              <a:off x="5045" y="326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3" name="Oval 31">
              <a:extLst>
                <a:ext uri="{FF2B5EF4-FFF2-40B4-BE49-F238E27FC236}">
                  <a16:creationId xmlns:a16="http://schemas.microsoft.com/office/drawing/2014/main" id="{7FD0F323-0BBF-4EEB-B45B-E18842E7A581}"/>
                </a:ext>
              </a:extLst>
            </p:cNvPr>
            <p:cNvSpPr>
              <a:spLocks noChangeArrowheads="1"/>
            </p:cNvSpPr>
            <p:nvPr/>
          </p:nvSpPr>
          <p:spPr bwMode="auto">
            <a:xfrm>
              <a:off x="1746" y="2150"/>
              <a:ext cx="459"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86</a:t>
              </a:r>
            </a:p>
          </p:txBody>
        </p:sp>
        <p:sp>
          <p:nvSpPr>
            <p:cNvPr id="34" name="Line 32">
              <a:extLst>
                <a:ext uri="{FF2B5EF4-FFF2-40B4-BE49-F238E27FC236}">
                  <a16:creationId xmlns:a16="http://schemas.microsoft.com/office/drawing/2014/main" id="{BC3D4D5D-8DB4-49B3-B480-5C71A2BC987B}"/>
                </a:ext>
              </a:extLst>
            </p:cNvPr>
            <p:cNvSpPr>
              <a:spLocks noChangeShapeType="1"/>
            </p:cNvSpPr>
            <p:nvPr/>
          </p:nvSpPr>
          <p:spPr bwMode="auto">
            <a:xfrm flipH="1">
              <a:off x="1156" y="2432"/>
              <a:ext cx="681"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5" name="Line 33">
              <a:extLst>
                <a:ext uri="{FF2B5EF4-FFF2-40B4-BE49-F238E27FC236}">
                  <a16:creationId xmlns:a16="http://schemas.microsoft.com/office/drawing/2014/main" id="{20862A7E-EDF7-4C3B-B5E9-0B7B0917B16E}"/>
                </a:ext>
              </a:extLst>
            </p:cNvPr>
            <p:cNvSpPr>
              <a:spLocks noChangeShapeType="1"/>
            </p:cNvSpPr>
            <p:nvPr/>
          </p:nvSpPr>
          <p:spPr bwMode="auto">
            <a:xfrm>
              <a:off x="2109" y="2432"/>
              <a:ext cx="726"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Text Box 34">
              <a:extLst>
                <a:ext uri="{FF2B5EF4-FFF2-40B4-BE49-F238E27FC236}">
                  <a16:creationId xmlns:a16="http://schemas.microsoft.com/office/drawing/2014/main" id="{6499C4C3-5A1E-4D81-B858-2F2FFCAFFCCF}"/>
                </a:ext>
              </a:extLst>
            </p:cNvPr>
            <p:cNvSpPr txBox="1">
              <a:spLocks noChangeArrowheads="1"/>
            </p:cNvSpPr>
            <p:nvPr/>
          </p:nvSpPr>
          <p:spPr bwMode="auto">
            <a:xfrm>
              <a:off x="1474" y="24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7" name="Text Box 35">
              <a:extLst>
                <a:ext uri="{FF2B5EF4-FFF2-40B4-BE49-F238E27FC236}">
                  <a16:creationId xmlns:a16="http://schemas.microsoft.com/office/drawing/2014/main" id="{81168639-EA01-4CEC-849A-631AD6A4555B}"/>
                </a:ext>
              </a:extLst>
            </p:cNvPr>
            <p:cNvSpPr txBox="1">
              <a:spLocks noChangeArrowheads="1"/>
            </p:cNvSpPr>
            <p:nvPr/>
          </p:nvSpPr>
          <p:spPr bwMode="auto">
            <a:xfrm>
              <a:off x="2323" y="24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8" name="Oval 36">
              <a:extLst>
                <a:ext uri="{FF2B5EF4-FFF2-40B4-BE49-F238E27FC236}">
                  <a16:creationId xmlns:a16="http://schemas.microsoft.com/office/drawing/2014/main" id="{ECC4C2A1-A1FC-44A4-84D0-A9014CD1E62B}"/>
                </a:ext>
              </a:extLst>
            </p:cNvPr>
            <p:cNvSpPr>
              <a:spLocks noChangeArrowheads="1"/>
            </p:cNvSpPr>
            <p:nvPr/>
          </p:nvSpPr>
          <p:spPr bwMode="auto">
            <a:xfrm>
              <a:off x="4818" y="2150"/>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9" name="Line 37">
              <a:extLst>
                <a:ext uri="{FF2B5EF4-FFF2-40B4-BE49-F238E27FC236}">
                  <a16:creationId xmlns:a16="http://schemas.microsoft.com/office/drawing/2014/main" id="{19412383-502C-4E62-827F-6DC6E3654939}"/>
                </a:ext>
              </a:extLst>
            </p:cNvPr>
            <p:cNvSpPr>
              <a:spLocks noChangeShapeType="1"/>
            </p:cNvSpPr>
            <p:nvPr/>
          </p:nvSpPr>
          <p:spPr bwMode="auto">
            <a:xfrm flipH="1">
              <a:off x="4694" y="2432"/>
              <a:ext cx="170" cy="54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Text Box 38">
              <a:extLst>
                <a:ext uri="{FF2B5EF4-FFF2-40B4-BE49-F238E27FC236}">
                  <a16:creationId xmlns:a16="http://schemas.microsoft.com/office/drawing/2014/main" id="{88FF28D7-027F-4467-AC97-56D03CDCB77E}"/>
                </a:ext>
              </a:extLst>
            </p:cNvPr>
            <p:cNvSpPr txBox="1">
              <a:spLocks noChangeArrowheads="1"/>
            </p:cNvSpPr>
            <p:nvPr/>
          </p:nvSpPr>
          <p:spPr bwMode="auto">
            <a:xfrm>
              <a:off x="4604" y="25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grpSp>
      <p:sp>
        <p:nvSpPr>
          <p:cNvPr id="42" name="Text Box 43">
            <a:extLst>
              <a:ext uri="{FF2B5EF4-FFF2-40B4-BE49-F238E27FC236}">
                <a16:creationId xmlns:a16="http://schemas.microsoft.com/office/drawing/2014/main" id="{E80174FB-96FB-4C30-B1BD-FD7822AF065B}"/>
              </a:ext>
            </a:extLst>
          </p:cNvPr>
          <p:cNvSpPr txBox="1">
            <a:spLocks noChangeArrowheads="1"/>
          </p:cNvSpPr>
          <p:nvPr/>
        </p:nvSpPr>
        <p:spPr bwMode="auto">
          <a:xfrm>
            <a:off x="4100022" y="2054713"/>
            <a:ext cx="1283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FF0000"/>
                </a:solidFill>
                <a:latin typeface="+mn-lt"/>
                <a:ea typeface="微软雅黑 Light" panose="020B0502040204020203" pitchFamily="34" charset="-122"/>
              </a:rPr>
              <a:t>树</a:t>
            </a:r>
            <a:r>
              <a:rPr lang="en-US" altLang="zh-CN" sz="2400" dirty="0">
                <a:solidFill>
                  <a:srgbClr val="FF0000"/>
                </a:solidFill>
                <a:latin typeface="+mn-lt"/>
                <a:ea typeface="微软雅黑 Light" panose="020B0502040204020203" pitchFamily="34" charset="-122"/>
              </a:rPr>
              <a:t>T, B(T)</a:t>
            </a:r>
          </a:p>
        </p:txBody>
      </p:sp>
      <p:sp>
        <p:nvSpPr>
          <p:cNvPr id="43" name="任意多边形: 形状 42">
            <a:extLst>
              <a:ext uri="{FF2B5EF4-FFF2-40B4-BE49-F238E27FC236}">
                <a16:creationId xmlns:a16="http://schemas.microsoft.com/office/drawing/2014/main" id="{84026E08-4813-4A25-BC7A-425906E36E69}"/>
              </a:ext>
            </a:extLst>
          </p:cNvPr>
          <p:cNvSpPr/>
          <p:nvPr/>
        </p:nvSpPr>
        <p:spPr>
          <a:xfrm>
            <a:off x="3547641" y="5769513"/>
            <a:ext cx="2754774" cy="874355"/>
          </a:xfrm>
          <a:custGeom>
            <a:avLst/>
            <a:gdLst>
              <a:gd name="connsiteX0" fmla="*/ 28936 w 2754774"/>
              <a:gd name="connsiteY0" fmla="*/ 64128 h 874355"/>
              <a:gd name="connsiteX1" fmla="*/ 179407 w 2754774"/>
              <a:gd name="connsiteY1" fmla="*/ 104639 h 874355"/>
              <a:gd name="connsiteX2" fmla="*/ 248855 w 2754774"/>
              <a:gd name="connsiteY2" fmla="*/ 110426 h 874355"/>
              <a:gd name="connsiteX3" fmla="*/ 283579 w 2754774"/>
              <a:gd name="connsiteY3" fmla="*/ 122001 h 874355"/>
              <a:gd name="connsiteX4" fmla="*/ 358815 w 2754774"/>
              <a:gd name="connsiteY4" fmla="*/ 127788 h 874355"/>
              <a:gd name="connsiteX5" fmla="*/ 445625 w 2754774"/>
              <a:gd name="connsiteY5" fmla="*/ 98852 h 874355"/>
              <a:gd name="connsiteX6" fmla="*/ 468774 w 2754774"/>
              <a:gd name="connsiteY6" fmla="*/ 75702 h 874355"/>
              <a:gd name="connsiteX7" fmla="*/ 520860 w 2754774"/>
              <a:gd name="connsiteY7" fmla="*/ 64128 h 874355"/>
              <a:gd name="connsiteX8" fmla="*/ 596096 w 2754774"/>
              <a:gd name="connsiteY8" fmla="*/ 40978 h 874355"/>
              <a:gd name="connsiteX9" fmla="*/ 677118 w 2754774"/>
              <a:gd name="connsiteY9" fmla="*/ 35191 h 874355"/>
              <a:gd name="connsiteX10" fmla="*/ 1030146 w 2754774"/>
              <a:gd name="connsiteY10" fmla="*/ 17829 h 874355"/>
              <a:gd name="connsiteX11" fmla="*/ 1145893 w 2754774"/>
              <a:gd name="connsiteY11" fmla="*/ 6254 h 874355"/>
              <a:gd name="connsiteX12" fmla="*/ 1979270 w 2754774"/>
              <a:gd name="connsiteY12" fmla="*/ 17829 h 874355"/>
              <a:gd name="connsiteX13" fmla="*/ 2071868 w 2754774"/>
              <a:gd name="connsiteY13" fmla="*/ 29403 h 874355"/>
              <a:gd name="connsiteX14" fmla="*/ 2152891 w 2754774"/>
              <a:gd name="connsiteY14" fmla="*/ 35191 h 874355"/>
              <a:gd name="connsiteX15" fmla="*/ 2361235 w 2754774"/>
              <a:gd name="connsiteY15" fmla="*/ 75702 h 874355"/>
              <a:gd name="connsiteX16" fmla="*/ 2430683 w 2754774"/>
              <a:gd name="connsiteY16" fmla="*/ 110426 h 874355"/>
              <a:gd name="connsiteX17" fmla="*/ 2517493 w 2754774"/>
              <a:gd name="connsiteY17" fmla="*/ 139363 h 874355"/>
              <a:gd name="connsiteX18" fmla="*/ 2569579 w 2754774"/>
              <a:gd name="connsiteY18" fmla="*/ 162512 h 874355"/>
              <a:gd name="connsiteX19" fmla="*/ 2627453 w 2754774"/>
              <a:gd name="connsiteY19" fmla="*/ 214598 h 874355"/>
              <a:gd name="connsiteX20" fmla="*/ 2708475 w 2754774"/>
              <a:gd name="connsiteY20" fmla="*/ 289834 h 874355"/>
              <a:gd name="connsiteX21" fmla="*/ 2754774 w 2754774"/>
              <a:gd name="connsiteY21" fmla="*/ 399793 h 874355"/>
              <a:gd name="connsiteX22" fmla="*/ 2743200 w 2754774"/>
              <a:gd name="connsiteY22" fmla="*/ 584988 h 874355"/>
              <a:gd name="connsiteX23" fmla="*/ 2731625 w 2754774"/>
              <a:gd name="connsiteY23" fmla="*/ 654436 h 874355"/>
              <a:gd name="connsiteX24" fmla="*/ 2702688 w 2754774"/>
              <a:gd name="connsiteY24" fmla="*/ 706522 h 874355"/>
              <a:gd name="connsiteX25" fmla="*/ 2679539 w 2754774"/>
              <a:gd name="connsiteY25" fmla="*/ 764396 h 874355"/>
              <a:gd name="connsiteX26" fmla="*/ 2633240 w 2754774"/>
              <a:gd name="connsiteY26" fmla="*/ 787545 h 874355"/>
              <a:gd name="connsiteX27" fmla="*/ 2598516 w 2754774"/>
              <a:gd name="connsiteY27" fmla="*/ 833844 h 874355"/>
              <a:gd name="connsiteX28" fmla="*/ 2505918 w 2754774"/>
              <a:gd name="connsiteY28" fmla="*/ 868568 h 874355"/>
              <a:gd name="connsiteX29" fmla="*/ 2482769 w 2754774"/>
              <a:gd name="connsiteY29" fmla="*/ 874355 h 874355"/>
              <a:gd name="connsiteX30" fmla="*/ 2164465 w 2754774"/>
              <a:gd name="connsiteY30" fmla="*/ 862781 h 874355"/>
              <a:gd name="connsiteX31" fmla="*/ 1979270 w 2754774"/>
              <a:gd name="connsiteY31" fmla="*/ 845419 h 874355"/>
              <a:gd name="connsiteX32" fmla="*/ 1452622 w 2754774"/>
              <a:gd name="connsiteY32" fmla="*/ 828057 h 874355"/>
              <a:gd name="connsiteX33" fmla="*/ 879675 w 2754774"/>
              <a:gd name="connsiteY33" fmla="*/ 799120 h 874355"/>
              <a:gd name="connsiteX34" fmla="*/ 567159 w 2754774"/>
              <a:gd name="connsiteY34" fmla="*/ 822269 h 874355"/>
              <a:gd name="connsiteX35" fmla="*/ 422475 w 2754774"/>
              <a:gd name="connsiteY35" fmla="*/ 828057 h 874355"/>
              <a:gd name="connsiteX36" fmla="*/ 179407 w 2754774"/>
              <a:gd name="connsiteY36" fmla="*/ 799120 h 874355"/>
              <a:gd name="connsiteX37" fmla="*/ 92597 w 2754774"/>
              <a:gd name="connsiteY37" fmla="*/ 758609 h 874355"/>
              <a:gd name="connsiteX38" fmla="*/ 52086 w 2754774"/>
              <a:gd name="connsiteY38" fmla="*/ 706522 h 874355"/>
              <a:gd name="connsiteX39" fmla="*/ 34724 w 2754774"/>
              <a:gd name="connsiteY39" fmla="*/ 654436 h 874355"/>
              <a:gd name="connsiteX40" fmla="*/ 11574 w 2754774"/>
              <a:gd name="connsiteY40" fmla="*/ 602350 h 874355"/>
              <a:gd name="connsiteX41" fmla="*/ 0 w 2754774"/>
              <a:gd name="connsiteY41" fmla="*/ 498178 h 874355"/>
              <a:gd name="connsiteX42" fmla="*/ 40511 w 2754774"/>
              <a:gd name="connsiteY42" fmla="*/ 278259 h 874355"/>
              <a:gd name="connsiteX43" fmla="*/ 46298 w 2754774"/>
              <a:gd name="connsiteY43" fmla="*/ 243535 h 874355"/>
              <a:gd name="connsiteX44" fmla="*/ 52086 w 2754774"/>
              <a:gd name="connsiteY44" fmla="*/ 197236 h 874355"/>
              <a:gd name="connsiteX45" fmla="*/ 63660 w 2754774"/>
              <a:gd name="connsiteY45" fmla="*/ 174087 h 874355"/>
              <a:gd name="connsiteX46" fmla="*/ 28936 w 2754774"/>
              <a:gd name="connsiteY46" fmla="*/ 64128 h 87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54774" h="874355">
                <a:moveTo>
                  <a:pt x="28936" y="64128"/>
                </a:moveTo>
                <a:cubicBezTo>
                  <a:pt x="48227" y="52553"/>
                  <a:pt x="128578" y="93938"/>
                  <a:pt x="179407" y="104639"/>
                </a:cubicBezTo>
                <a:cubicBezTo>
                  <a:pt x="202138" y="109424"/>
                  <a:pt x="225941" y="106607"/>
                  <a:pt x="248855" y="110426"/>
                </a:cubicBezTo>
                <a:cubicBezTo>
                  <a:pt x="260890" y="112432"/>
                  <a:pt x="271527" y="120098"/>
                  <a:pt x="283579" y="122001"/>
                </a:cubicBezTo>
                <a:cubicBezTo>
                  <a:pt x="308424" y="125924"/>
                  <a:pt x="333736" y="125859"/>
                  <a:pt x="358815" y="127788"/>
                </a:cubicBezTo>
                <a:cubicBezTo>
                  <a:pt x="379717" y="121816"/>
                  <a:pt x="427790" y="109256"/>
                  <a:pt x="445625" y="98852"/>
                </a:cubicBezTo>
                <a:cubicBezTo>
                  <a:pt x="455051" y="93353"/>
                  <a:pt x="458866" y="80275"/>
                  <a:pt x="468774" y="75702"/>
                </a:cubicBezTo>
                <a:cubicBezTo>
                  <a:pt x="484922" y="68249"/>
                  <a:pt x="503675" y="68711"/>
                  <a:pt x="520860" y="64128"/>
                </a:cubicBezTo>
                <a:cubicBezTo>
                  <a:pt x="542415" y="58380"/>
                  <a:pt x="574349" y="44085"/>
                  <a:pt x="596096" y="40978"/>
                </a:cubicBezTo>
                <a:cubicBezTo>
                  <a:pt x="622900" y="37149"/>
                  <a:pt x="650130" y="37379"/>
                  <a:pt x="677118" y="35191"/>
                </a:cubicBezTo>
                <a:cubicBezTo>
                  <a:pt x="905409" y="16681"/>
                  <a:pt x="729275" y="25746"/>
                  <a:pt x="1030146" y="17829"/>
                </a:cubicBezTo>
                <a:cubicBezTo>
                  <a:pt x="1068728" y="13971"/>
                  <a:pt x="1107197" y="8724"/>
                  <a:pt x="1145893" y="6254"/>
                </a:cubicBezTo>
                <a:cubicBezTo>
                  <a:pt x="1413410" y="-10822"/>
                  <a:pt x="1745461" y="11834"/>
                  <a:pt x="1979270" y="17829"/>
                </a:cubicBezTo>
                <a:cubicBezTo>
                  <a:pt x="2010136" y="21687"/>
                  <a:pt x="2040916" y="26308"/>
                  <a:pt x="2071868" y="29403"/>
                </a:cubicBezTo>
                <a:cubicBezTo>
                  <a:pt x="2098810" y="32097"/>
                  <a:pt x="2126058" y="31565"/>
                  <a:pt x="2152891" y="35191"/>
                </a:cubicBezTo>
                <a:cubicBezTo>
                  <a:pt x="2247108" y="47923"/>
                  <a:pt x="2278835" y="56687"/>
                  <a:pt x="2361235" y="75702"/>
                </a:cubicBezTo>
                <a:cubicBezTo>
                  <a:pt x="2384384" y="87277"/>
                  <a:pt x="2406714" y="100661"/>
                  <a:pt x="2430683" y="110426"/>
                </a:cubicBezTo>
                <a:cubicBezTo>
                  <a:pt x="2458931" y="121934"/>
                  <a:pt x="2488933" y="128653"/>
                  <a:pt x="2517493" y="139363"/>
                </a:cubicBezTo>
                <a:cubicBezTo>
                  <a:pt x="2535283" y="146034"/>
                  <a:pt x="2552217" y="154796"/>
                  <a:pt x="2569579" y="162512"/>
                </a:cubicBezTo>
                <a:cubicBezTo>
                  <a:pt x="2588870" y="179874"/>
                  <a:pt x="2606966" y="198664"/>
                  <a:pt x="2627453" y="214598"/>
                </a:cubicBezTo>
                <a:cubicBezTo>
                  <a:pt x="2676156" y="252478"/>
                  <a:pt x="2677623" y="230334"/>
                  <a:pt x="2708475" y="289834"/>
                </a:cubicBezTo>
                <a:cubicBezTo>
                  <a:pt x="2726782" y="325140"/>
                  <a:pt x="2754774" y="399793"/>
                  <a:pt x="2754774" y="399793"/>
                </a:cubicBezTo>
                <a:cubicBezTo>
                  <a:pt x="2750916" y="461525"/>
                  <a:pt x="2748800" y="523390"/>
                  <a:pt x="2743200" y="584988"/>
                </a:cubicBezTo>
                <a:cubicBezTo>
                  <a:pt x="2741075" y="608360"/>
                  <a:pt x="2739047" y="632172"/>
                  <a:pt x="2731625" y="654436"/>
                </a:cubicBezTo>
                <a:cubicBezTo>
                  <a:pt x="2725344" y="673278"/>
                  <a:pt x="2711190" y="688572"/>
                  <a:pt x="2702688" y="706522"/>
                </a:cubicBezTo>
                <a:cubicBezTo>
                  <a:pt x="2693794" y="725299"/>
                  <a:pt x="2693061" y="748621"/>
                  <a:pt x="2679539" y="764396"/>
                </a:cubicBezTo>
                <a:cubicBezTo>
                  <a:pt x="2668310" y="777497"/>
                  <a:pt x="2648673" y="779829"/>
                  <a:pt x="2633240" y="787545"/>
                </a:cubicBezTo>
                <a:cubicBezTo>
                  <a:pt x="2621665" y="802978"/>
                  <a:pt x="2612691" y="820759"/>
                  <a:pt x="2598516" y="833844"/>
                </a:cubicBezTo>
                <a:cubicBezTo>
                  <a:pt x="2570258" y="859929"/>
                  <a:pt x="2541516" y="860353"/>
                  <a:pt x="2505918" y="868568"/>
                </a:cubicBezTo>
                <a:cubicBezTo>
                  <a:pt x="2498168" y="870356"/>
                  <a:pt x="2490485" y="872426"/>
                  <a:pt x="2482769" y="874355"/>
                </a:cubicBezTo>
                <a:cubicBezTo>
                  <a:pt x="2451620" y="873535"/>
                  <a:pt x="2236776" y="870261"/>
                  <a:pt x="2164465" y="862781"/>
                </a:cubicBezTo>
                <a:cubicBezTo>
                  <a:pt x="1929696" y="838495"/>
                  <a:pt x="2327861" y="862847"/>
                  <a:pt x="1979270" y="845419"/>
                </a:cubicBezTo>
                <a:cubicBezTo>
                  <a:pt x="1754910" y="820487"/>
                  <a:pt x="2080592" y="855164"/>
                  <a:pt x="1452622" y="828057"/>
                </a:cubicBezTo>
                <a:lnTo>
                  <a:pt x="879675" y="799120"/>
                </a:lnTo>
                <a:lnTo>
                  <a:pt x="567159" y="822269"/>
                </a:lnTo>
                <a:cubicBezTo>
                  <a:pt x="518989" y="825318"/>
                  <a:pt x="470656" y="830933"/>
                  <a:pt x="422475" y="828057"/>
                </a:cubicBezTo>
                <a:cubicBezTo>
                  <a:pt x="341025" y="823194"/>
                  <a:pt x="260430" y="808766"/>
                  <a:pt x="179407" y="799120"/>
                </a:cubicBezTo>
                <a:cubicBezTo>
                  <a:pt x="165397" y="793116"/>
                  <a:pt x="102286" y="767006"/>
                  <a:pt x="92597" y="758609"/>
                </a:cubicBezTo>
                <a:cubicBezTo>
                  <a:pt x="75975" y="744203"/>
                  <a:pt x="65590" y="723884"/>
                  <a:pt x="52086" y="706522"/>
                </a:cubicBezTo>
                <a:cubicBezTo>
                  <a:pt x="46299" y="689160"/>
                  <a:pt x="41357" y="671493"/>
                  <a:pt x="34724" y="654436"/>
                </a:cubicBezTo>
                <a:cubicBezTo>
                  <a:pt x="27838" y="636728"/>
                  <a:pt x="15696" y="620897"/>
                  <a:pt x="11574" y="602350"/>
                </a:cubicBezTo>
                <a:cubicBezTo>
                  <a:pt x="3995" y="568244"/>
                  <a:pt x="3858" y="532902"/>
                  <a:pt x="0" y="498178"/>
                </a:cubicBezTo>
                <a:cubicBezTo>
                  <a:pt x="29920" y="288735"/>
                  <a:pt x="-8898" y="352370"/>
                  <a:pt x="40511" y="278259"/>
                </a:cubicBezTo>
                <a:cubicBezTo>
                  <a:pt x="42440" y="266684"/>
                  <a:pt x="44638" y="255151"/>
                  <a:pt x="46298" y="243535"/>
                </a:cubicBezTo>
                <a:cubicBezTo>
                  <a:pt x="48498" y="228138"/>
                  <a:pt x="48314" y="212325"/>
                  <a:pt x="52086" y="197236"/>
                </a:cubicBezTo>
                <a:cubicBezTo>
                  <a:pt x="54178" y="188867"/>
                  <a:pt x="59802" y="181803"/>
                  <a:pt x="63660" y="174087"/>
                </a:cubicBezTo>
                <a:cubicBezTo>
                  <a:pt x="70600" y="104697"/>
                  <a:pt x="9645" y="75703"/>
                  <a:pt x="28936" y="64128"/>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 Box 42">
            <a:extLst>
              <a:ext uri="{FF2B5EF4-FFF2-40B4-BE49-F238E27FC236}">
                <a16:creationId xmlns:a16="http://schemas.microsoft.com/office/drawing/2014/main" id="{27EBBDD8-839F-49A6-9619-DA27E415D7D7}"/>
              </a:ext>
            </a:extLst>
          </p:cNvPr>
          <p:cNvSpPr txBox="1">
            <a:spLocks noChangeArrowheads="1"/>
          </p:cNvSpPr>
          <p:nvPr/>
        </p:nvSpPr>
        <p:spPr bwMode="auto">
          <a:xfrm>
            <a:off x="230802" y="1991284"/>
            <a:ext cx="1982146" cy="830997"/>
          </a:xfrm>
          <a:prstGeom prst="rect">
            <a:avLst/>
          </a:prstGeom>
          <a:solidFill>
            <a:srgbClr val="FFFF00"/>
          </a:solid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latin typeface="+mn-lt"/>
              </a:rPr>
              <a:t>T</a:t>
            </a:r>
            <a:r>
              <a:rPr lang="en-US" altLang="zh-CN" sz="2400" dirty="0">
                <a:latin typeface="+mn-lt"/>
                <a:sym typeface="Wingdings" pitchFamily="2" charset="2"/>
              </a:rPr>
              <a:t> T’,  C  C’</a:t>
            </a:r>
          </a:p>
          <a:p>
            <a:pPr eaLnBrk="1" hangingPunct="1"/>
            <a:r>
              <a:rPr lang="en-US" altLang="zh-CN" sz="2400" dirty="0">
                <a:latin typeface="+mn-lt"/>
                <a:sym typeface="Wingdings" pitchFamily="2" charset="2"/>
              </a:rPr>
              <a:t>B(T) vs B(T’)?</a:t>
            </a:r>
            <a:endParaRPr lang="zh-CN" altLang="en-US" sz="2400" dirty="0">
              <a:latin typeface="+mn-lt"/>
              <a:sym typeface="Wingdings" pitchFamily="2" charset="2"/>
            </a:endParaRPr>
          </a:p>
        </p:txBody>
      </p:sp>
    </p:spTree>
    <p:extLst>
      <p:ext uri="{BB962C8B-B14F-4D97-AF65-F5344CB8AC3E}">
        <p14:creationId xmlns:p14="http://schemas.microsoft.com/office/powerpoint/2010/main" val="4067256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55B238-0293-4F4F-9F5A-F8D5B60C5C4B}"/>
              </a:ext>
            </a:extLst>
          </p:cNvPr>
          <p:cNvSpPr>
            <a:spLocks noGrp="1"/>
          </p:cNvSpPr>
          <p:nvPr>
            <p:ph idx="1"/>
          </p:nvPr>
        </p:nvSpPr>
        <p:spPr/>
        <p:txBody>
          <a:bodyPr/>
          <a:lstStyle/>
          <a:p>
            <a:pPr eaLnBrk="1" hangingPunct="1"/>
            <a:r>
              <a:rPr lang="en-US" altLang="zh-CN" sz="2400" dirty="0">
                <a:latin typeface="+mn-lt"/>
              </a:rPr>
              <a:t>e.g. </a:t>
            </a:r>
            <a:r>
              <a:rPr lang="zh-CN" altLang="en-US" sz="2400" dirty="0">
                <a:latin typeface="+mn-lt"/>
              </a:rPr>
              <a:t>子问题</a:t>
            </a:r>
            <a:r>
              <a:rPr lang="en-US" altLang="zh-CN" sz="2400" dirty="0">
                <a:solidFill>
                  <a:srgbClr val="FF0000"/>
                </a:solidFill>
                <a:latin typeface="+mn-lt"/>
              </a:rPr>
              <a:t>C’={</a:t>
            </a:r>
            <a:r>
              <a:rPr lang="en-US" altLang="zh-CN" sz="2400" dirty="0">
                <a:latin typeface="+mn-lt"/>
              </a:rPr>
              <a:t>a, b, </a:t>
            </a:r>
            <a:r>
              <a:rPr lang="en-US" altLang="zh-CN" sz="2400" dirty="0">
                <a:solidFill>
                  <a:srgbClr val="FF0000"/>
                </a:solidFill>
                <a:latin typeface="+mn-lt"/>
              </a:rPr>
              <a:t>z</a:t>
            </a:r>
            <a:r>
              <a:rPr lang="en-US" altLang="zh-CN" sz="2400" dirty="0">
                <a:latin typeface="+mn-lt"/>
              </a:rPr>
              <a:t>, e, f}</a:t>
            </a:r>
            <a:endParaRPr lang="zh-CN" altLang="en-US" sz="2400" dirty="0">
              <a:latin typeface="+mn-lt"/>
            </a:endParaRPr>
          </a:p>
          <a:p>
            <a:endParaRPr lang="zh-CN" altLang="en-US" dirty="0"/>
          </a:p>
        </p:txBody>
      </p:sp>
      <p:sp>
        <p:nvSpPr>
          <p:cNvPr id="3" name="日期占位符 2">
            <a:extLst>
              <a:ext uri="{FF2B5EF4-FFF2-40B4-BE49-F238E27FC236}">
                <a16:creationId xmlns:a16="http://schemas.microsoft.com/office/drawing/2014/main" id="{E1F15A94-8B85-41CE-BB8B-FCFED6D9AE6C}"/>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C1D38EB0-79FA-493E-BA0D-41248ABC34B6}"/>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4A1AEED-8B8D-40E4-93B3-FE32089DDFDF}"/>
              </a:ext>
            </a:extLst>
          </p:cNvPr>
          <p:cNvSpPr>
            <a:spLocks noGrp="1"/>
          </p:cNvSpPr>
          <p:nvPr>
            <p:ph type="sldNum" sz="quarter" idx="12"/>
          </p:nvPr>
        </p:nvSpPr>
        <p:spPr/>
        <p:txBody>
          <a:bodyPr/>
          <a:lstStyle/>
          <a:p>
            <a:fld id="{EEA58A3B-43CE-4AA0-90B5-EB47AFAFEB34}" type="slidenum">
              <a:rPr lang="zh-CN" altLang="en-US" smtClean="0"/>
              <a:pPr/>
              <a:t>67</a:t>
            </a:fld>
            <a:endParaRPr lang="zh-CN" altLang="en-US" dirty="0"/>
          </a:p>
        </p:txBody>
      </p:sp>
      <p:grpSp>
        <p:nvGrpSpPr>
          <p:cNvPr id="6" name="Group 3">
            <a:extLst>
              <a:ext uri="{FF2B5EF4-FFF2-40B4-BE49-F238E27FC236}">
                <a16:creationId xmlns:a16="http://schemas.microsoft.com/office/drawing/2014/main" id="{793FDF19-F175-4231-93F0-E963D3E9A2CE}"/>
              </a:ext>
            </a:extLst>
          </p:cNvPr>
          <p:cNvGrpSpPr>
            <a:grpSpLocks/>
          </p:cNvGrpSpPr>
          <p:nvPr/>
        </p:nvGrpSpPr>
        <p:grpSpPr bwMode="auto">
          <a:xfrm>
            <a:off x="516601" y="1023515"/>
            <a:ext cx="8018463" cy="4349750"/>
            <a:chOff x="431" y="1197"/>
            <a:chExt cx="5051" cy="2740"/>
          </a:xfrm>
        </p:grpSpPr>
        <p:sp>
          <p:nvSpPr>
            <p:cNvPr id="7" name="Rectangle 4">
              <a:extLst>
                <a:ext uri="{FF2B5EF4-FFF2-40B4-BE49-F238E27FC236}">
                  <a16:creationId xmlns:a16="http://schemas.microsoft.com/office/drawing/2014/main" id="{FB11B7B4-336D-4BF8-AA52-A9874CCBB080}"/>
                </a:ext>
              </a:extLst>
            </p:cNvPr>
            <p:cNvSpPr>
              <a:spLocks noChangeArrowheads="1"/>
            </p:cNvSpPr>
            <p:nvPr/>
          </p:nvSpPr>
          <p:spPr bwMode="auto">
            <a:xfrm>
              <a:off x="431"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a</a:t>
              </a:r>
              <a:r>
                <a:rPr lang="zh-CN" altLang="en-US">
                  <a:ea typeface="微软雅黑 Light" panose="020B0502040204020203" pitchFamily="34" charset="-122"/>
                </a:rPr>
                <a:t>：</a:t>
              </a:r>
              <a:r>
                <a:rPr lang="en-US" altLang="zh-CN">
                  <a:ea typeface="微软雅黑 Light" panose="020B0502040204020203" pitchFamily="34" charset="-122"/>
                </a:rPr>
                <a:t>45</a:t>
              </a:r>
            </a:p>
          </p:txBody>
        </p:sp>
        <p:sp>
          <p:nvSpPr>
            <p:cNvPr id="8" name="Rectangle 5">
              <a:extLst>
                <a:ext uri="{FF2B5EF4-FFF2-40B4-BE49-F238E27FC236}">
                  <a16:creationId xmlns:a16="http://schemas.microsoft.com/office/drawing/2014/main" id="{29B67B4E-4D9D-4C3C-B10A-70A9A969380A}"/>
                </a:ext>
              </a:extLst>
            </p:cNvPr>
            <p:cNvSpPr>
              <a:spLocks noChangeArrowheads="1"/>
            </p:cNvSpPr>
            <p:nvPr/>
          </p:nvSpPr>
          <p:spPr bwMode="auto">
            <a:xfrm>
              <a:off x="2200" y="3702"/>
              <a:ext cx="515" cy="23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a:solidFill>
                    <a:srgbClr val="FF0000"/>
                  </a:solidFill>
                  <a:ea typeface="微软雅黑 Light" panose="020B0502040204020203" pitchFamily="34" charset="-122"/>
                </a:rPr>
                <a:t>x</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12</a:t>
              </a:r>
            </a:p>
          </p:txBody>
        </p:sp>
        <p:sp>
          <p:nvSpPr>
            <p:cNvPr id="9" name="Rectangle 6">
              <a:extLst>
                <a:ext uri="{FF2B5EF4-FFF2-40B4-BE49-F238E27FC236}">
                  <a16:creationId xmlns:a16="http://schemas.microsoft.com/office/drawing/2014/main" id="{9D53832B-9C87-41B5-ABCD-1BABC015144E}"/>
                </a:ext>
              </a:extLst>
            </p:cNvPr>
            <p:cNvSpPr>
              <a:spLocks noChangeArrowheads="1"/>
            </p:cNvSpPr>
            <p:nvPr/>
          </p:nvSpPr>
          <p:spPr bwMode="auto">
            <a:xfrm>
              <a:off x="1292"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dirty="0">
                  <a:ea typeface="微软雅黑 Light" panose="020B0502040204020203" pitchFamily="34" charset="-122"/>
                </a:rPr>
                <a:t>b</a:t>
              </a:r>
              <a:r>
                <a:rPr lang="zh-CN" altLang="en-US" dirty="0">
                  <a:ea typeface="微软雅黑 Light" panose="020B0502040204020203" pitchFamily="34" charset="-122"/>
                </a:rPr>
                <a:t>：</a:t>
              </a:r>
              <a:r>
                <a:rPr lang="en-US" altLang="zh-CN" dirty="0">
                  <a:ea typeface="微软雅黑 Light" panose="020B0502040204020203" pitchFamily="34" charset="-122"/>
                </a:rPr>
                <a:t>13</a:t>
              </a:r>
            </a:p>
          </p:txBody>
        </p:sp>
        <p:sp>
          <p:nvSpPr>
            <p:cNvPr id="10" name="Rectangle 7">
              <a:extLst>
                <a:ext uri="{FF2B5EF4-FFF2-40B4-BE49-F238E27FC236}">
                  <a16:creationId xmlns:a16="http://schemas.microsoft.com/office/drawing/2014/main" id="{09422B85-5793-4FBA-809E-1C39ABED3493}"/>
                </a:ext>
              </a:extLst>
            </p:cNvPr>
            <p:cNvSpPr>
              <a:spLocks noChangeArrowheads="1"/>
            </p:cNvSpPr>
            <p:nvPr/>
          </p:nvSpPr>
          <p:spPr bwMode="auto">
            <a:xfrm>
              <a:off x="4967"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1" name="Rectangle 8">
              <a:extLst>
                <a:ext uri="{FF2B5EF4-FFF2-40B4-BE49-F238E27FC236}">
                  <a16:creationId xmlns:a16="http://schemas.microsoft.com/office/drawing/2014/main" id="{017A3BBE-124E-45DA-886A-C1386EFEA3C4}"/>
                </a:ext>
              </a:extLst>
            </p:cNvPr>
            <p:cNvSpPr>
              <a:spLocks noChangeArrowheads="1"/>
            </p:cNvSpPr>
            <p:nvPr/>
          </p:nvSpPr>
          <p:spPr bwMode="auto">
            <a:xfrm>
              <a:off x="4014"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2" name="Rectangle 9">
              <a:extLst>
                <a:ext uri="{FF2B5EF4-FFF2-40B4-BE49-F238E27FC236}">
                  <a16:creationId xmlns:a16="http://schemas.microsoft.com/office/drawing/2014/main" id="{9AAA4B02-756A-4493-8A4D-3F451BFBC483}"/>
                </a:ext>
              </a:extLst>
            </p:cNvPr>
            <p:cNvSpPr>
              <a:spLocks noChangeArrowheads="1"/>
            </p:cNvSpPr>
            <p:nvPr/>
          </p:nvSpPr>
          <p:spPr bwMode="auto">
            <a:xfrm>
              <a:off x="3107"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b="1">
                  <a:solidFill>
                    <a:srgbClr val="FF0000"/>
                  </a:solidFill>
                  <a:ea typeface="微软雅黑 Light" panose="020B0502040204020203" pitchFamily="34" charset="-122"/>
                </a:rPr>
                <a:t>y</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16</a:t>
              </a:r>
            </a:p>
          </p:txBody>
        </p:sp>
        <p:sp>
          <p:nvSpPr>
            <p:cNvPr id="13" name="Oval 10">
              <a:extLst>
                <a:ext uri="{FF2B5EF4-FFF2-40B4-BE49-F238E27FC236}">
                  <a16:creationId xmlns:a16="http://schemas.microsoft.com/office/drawing/2014/main" id="{46A49368-413B-4FAC-8CC8-543B8532C969}"/>
                </a:ext>
              </a:extLst>
            </p:cNvPr>
            <p:cNvSpPr>
              <a:spLocks noChangeArrowheads="1"/>
            </p:cNvSpPr>
            <p:nvPr/>
          </p:nvSpPr>
          <p:spPr bwMode="auto">
            <a:xfrm>
              <a:off x="3280" y="1197"/>
              <a:ext cx="475"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4" name="Line 11">
              <a:extLst>
                <a:ext uri="{FF2B5EF4-FFF2-40B4-BE49-F238E27FC236}">
                  <a16:creationId xmlns:a16="http://schemas.microsoft.com/office/drawing/2014/main" id="{3C35A0F1-0785-4686-86A8-964AF92E18F9}"/>
                </a:ext>
              </a:extLst>
            </p:cNvPr>
            <p:cNvSpPr>
              <a:spLocks noChangeShapeType="1"/>
            </p:cNvSpPr>
            <p:nvPr/>
          </p:nvSpPr>
          <p:spPr bwMode="auto">
            <a:xfrm flipH="1">
              <a:off x="2154"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5" name="Line 12">
              <a:extLst>
                <a:ext uri="{FF2B5EF4-FFF2-40B4-BE49-F238E27FC236}">
                  <a16:creationId xmlns:a16="http://schemas.microsoft.com/office/drawing/2014/main" id="{A2CDE060-89D1-44C9-8B9A-8A08FB4F8992}"/>
                </a:ext>
              </a:extLst>
            </p:cNvPr>
            <p:cNvSpPr>
              <a:spLocks noChangeShapeType="1"/>
            </p:cNvSpPr>
            <p:nvPr/>
          </p:nvSpPr>
          <p:spPr bwMode="auto">
            <a:xfrm>
              <a:off x="3651"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6" name="Text Box 13">
              <a:extLst>
                <a:ext uri="{FF2B5EF4-FFF2-40B4-BE49-F238E27FC236}">
                  <a16:creationId xmlns:a16="http://schemas.microsoft.com/office/drawing/2014/main" id="{C549CF46-D926-4831-AC8B-7F6B15294F29}"/>
                </a:ext>
              </a:extLst>
            </p:cNvPr>
            <p:cNvSpPr txBox="1">
              <a:spLocks noChangeArrowheads="1"/>
            </p:cNvSpPr>
            <p:nvPr/>
          </p:nvSpPr>
          <p:spPr bwMode="auto">
            <a:xfrm>
              <a:off x="2971" y="14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7" name="Text Box 14">
              <a:extLst>
                <a:ext uri="{FF2B5EF4-FFF2-40B4-BE49-F238E27FC236}">
                  <a16:creationId xmlns:a16="http://schemas.microsoft.com/office/drawing/2014/main" id="{BEF5142D-D7C1-4E40-8283-37070E42CB54}"/>
                </a:ext>
              </a:extLst>
            </p:cNvPr>
            <p:cNvSpPr txBox="1">
              <a:spLocks noChangeArrowheads="1"/>
            </p:cNvSpPr>
            <p:nvPr/>
          </p:nvSpPr>
          <p:spPr bwMode="auto">
            <a:xfrm>
              <a:off x="4014" y="148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18" name="Oval 15">
              <a:extLst>
                <a:ext uri="{FF2B5EF4-FFF2-40B4-BE49-F238E27FC236}">
                  <a16:creationId xmlns:a16="http://schemas.microsoft.com/office/drawing/2014/main" id="{6982FC80-D34D-415A-9DCE-D4E567365F4B}"/>
                </a:ext>
              </a:extLst>
            </p:cNvPr>
            <p:cNvSpPr>
              <a:spLocks noChangeArrowheads="1"/>
            </p:cNvSpPr>
            <p:nvPr/>
          </p:nvSpPr>
          <p:spPr bwMode="auto">
            <a:xfrm>
              <a:off x="929"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19" name="Line 16">
              <a:extLst>
                <a:ext uri="{FF2B5EF4-FFF2-40B4-BE49-F238E27FC236}">
                  <a16:creationId xmlns:a16="http://schemas.microsoft.com/office/drawing/2014/main" id="{51F94255-99DD-4BF0-9D83-011E8A2270D8}"/>
                </a:ext>
              </a:extLst>
            </p:cNvPr>
            <p:cNvSpPr>
              <a:spLocks noChangeShapeType="1"/>
            </p:cNvSpPr>
            <p:nvPr/>
          </p:nvSpPr>
          <p:spPr bwMode="auto">
            <a:xfrm flipH="1">
              <a:off x="612"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0" name="Line 17">
              <a:extLst>
                <a:ext uri="{FF2B5EF4-FFF2-40B4-BE49-F238E27FC236}">
                  <a16:creationId xmlns:a16="http://schemas.microsoft.com/office/drawing/2014/main" id="{AE3311DA-D292-4131-9C05-DF3EA8FB69D4}"/>
                </a:ext>
              </a:extLst>
            </p:cNvPr>
            <p:cNvSpPr>
              <a:spLocks noChangeShapeType="1"/>
            </p:cNvSpPr>
            <p:nvPr/>
          </p:nvSpPr>
          <p:spPr bwMode="auto">
            <a:xfrm>
              <a:off x="1247"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Text Box 18">
              <a:extLst>
                <a:ext uri="{FF2B5EF4-FFF2-40B4-BE49-F238E27FC236}">
                  <a16:creationId xmlns:a16="http://schemas.microsoft.com/office/drawing/2014/main" id="{5BE018A1-A502-4D3B-9CC2-EB45091D5A20}"/>
                </a:ext>
              </a:extLst>
            </p:cNvPr>
            <p:cNvSpPr txBox="1">
              <a:spLocks noChangeArrowheads="1"/>
            </p:cNvSpPr>
            <p:nvPr/>
          </p:nvSpPr>
          <p:spPr bwMode="auto">
            <a:xfrm>
              <a:off x="612"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2" name="Text Box 19">
              <a:extLst>
                <a:ext uri="{FF2B5EF4-FFF2-40B4-BE49-F238E27FC236}">
                  <a16:creationId xmlns:a16="http://schemas.microsoft.com/office/drawing/2014/main" id="{DA3C9D09-9F13-4FC4-8336-3DD890F704BA}"/>
                </a:ext>
              </a:extLst>
            </p:cNvPr>
            <p:cNvSpPr txBox="1">
              <a:spLocks noChangeArrowheads="1"/>
            </p:cNvSpPr>
            <p:nvPr/>
          </p:nvSpPr>
          <p:spPr bwMode="auto">
            <a:xfrm>
              <a:off x="1461"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3" name="Oval 20">
              <a:extLst>
                <a:ext uri="{FF2B5EF4-FFF2-40B4-BE49-F238E27FC236}">
                  <a16:creationId xmlns:a16="http://schemas.microsoft.com/office/drawing/2014/main" id="{4275BD03-C699-4226-9B48-24AA282A62A5}"/>
                </a:ext>
              </a:extLst>
            </p:cNvPr>
            <p:cNvSpPr>
              <a:spLocks noChangeArrowheads="1"/>
            </p:cNvSpPr>
            <p:nvPr/>
          </p:nvSpPr>
          <p:spPr bwMode="auto">
            <a:xfrm>
              <a:off x="2620" y="3012"/>
              <a:ext cx="526"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b="1">
                  <a:solidFill>
                    <a:srgbClr val="FF0000"/>
                  </a:solidFill>
                  <a:ea typeface="微软雅黑 Light" panose="020B0502040204020203" pitchFamily="34" charset="-122"/>
                </a:rPr>
                <a:t>Z:28</a:t>
              </a:r>
            </a:p>
          </p:txBody>
        </p:sp>
        <p:sp>
          <p:nvSpPr>
            <p:cNvPr id="24" name="Line 21">
              <a:extLst>
                <a:ext uri="{FF2B5EF4-FFF2-40B4-BE49-F238E27FC236}">
                  <a16:creationId xmlns:a16="http://schemas.microsoft.com/office/drawing/2014/main" id="{6589C22E-32C5-4A4B-BC3A-A81558088210}"/>
                </a:ext>
              </a:extLst>
            </p:cNvPr>
            <p:cNvSpPr>
              <a:spLocks noChangeShapeType="1"/>
            </p:cNvSpPr>
            <p:nvPr/>
          </p:nvSpPr>
          <p:spPr bwMode="auto">
            <a:xfrm flipH="1">
              <a:off x="2381"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22">
              <a:extLst>
                <a:ext uri="{FF2B5EF4-FFF2-40B4-BE49-F238E27FC236}">
                  <a16:creationId xmlns:a16="http://schemas.microsoft.com/office/drawing/2014/main" id="{5AF69B57-A79D-47A6-81C2-1D373751878B}"/>
                </a:ext>
              </a:extLst>
            </p:cNvPr>
            <p:cNvSpPr>
              <a:spLocks noChangeShapeType="1"/>
            </p:cNvSpPr>
            <p:nvPr/>
          </p:nvSpPr>
          <p:spPr bwMode="auto">
            <a:xfrm>
              <a:off x="3016"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6" name="Text Box 23">
              <a:extLst>
                <a:ext uri="{FF2B5EF4-FFF2-40B4-BE49-F238E27FC236}">
                  <a16:creationId xmlns:a16="http://schemas.microsoft.com/office/drawing/2014/main" id="{AE680C41-6269-447E-91E0-84A9C027A0DA}"/>
                </a:ext>
              </a:extLst>
            </p:cNvPr>
            <p:cNvSpPr txBox="1">
              <a:spLocks noChangeArrowheads="1"/>
            </p:cNvSpPr>
            <p:nvPr/>
          </p:nvSpPr>
          <p:spPr bwMode="auto">
            <a:xfrm>
              <a:off x="2381"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7" name="Text Box 24">
              <a:extLst>
                <a:ext uri="{FF2B5EF4-FFF2-40B4-BE49-F238E27FC236}">
                  <a16:creationId xmlns:a16="http://schemas.microsoft.com/office/drawing/2014/main" id="{7B7CBA18-FA19-47D7-B6D7-541AD703F67B}"/>
                </a:ext>
              </a:extLst>
            </p:cNvPr>
            <p:cNvSpPr txBox="1">
              <a:spLocks noChangeArrowheads="1"/>
            </p:cNvSpPr>
            <p:nvPr/>
          </p:nvSpPr>
          <p:spPr bwMode="auto">
            <a:xfrm>
              <a:off x="3230"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8" name="Oval 25">
              <a:extLst>
                <a:ext uri="{FF2B5EF4-FFF2-40B4-BE49-F238E27FC236}">
                  <a16:creationId xmlns:a16="http://schemas.microsoft.com/office/drawing/2014/main" id="{A92A929F-EA44-407A-B124-154E922DB6CB}"/>
                </a:ext>
              </a:extLst>
            </p:cNvPr>
            <p:cNvSpPr>
              <a:spLocks noChangeArrowheads="1"/>
            </p:cNvSpPr>
            <p:nvPr/>
          </p:nvSpPr>
          <p:spPr bwMode="auto">
            <a:xfrm>
              <a:off x="4513" y="2966"/>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9" name="Line 26">
              <a:extLst>
                <a:ext uri="{FF2B5EF4-FFF2-40B4-BE49-F238E27FC236}">
                  <a16:creationId xmlns:a16="http://schemas.microsoft.com/office/drawing/2014/main" id="{FD08C8A0-CF41-41D6-831B-5BBCFDEC5EA3}"/>
                </a:ext>
              </a:extLst>
            </p:cNvPr>
            <p:cNvSpPr>
              <a:spLocks noChangeShapeType="1"/>
            </p:cNvSpPr>
            <p:nvPr/>
          </p:nvSpPr>
          <p:spPr bwMode="auto">
            <a:xfrm flipH="1">
              <a:off x="4196" y="3248"/>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0" name="Line 27">
              <a:extLst>
                <a:ext uri="{FF2B5EF4-FFF2-40B4-BE49-F238E27FC236}">
                  <a16:creationId xmlns:a16="http://schemas.microsoft.com/office/drawing/2014/main" id="{74ABA46C-F19B-47B8-9930-F02AC4F1C5ED}"/>
                </a:ext>
              </a:extLst>
            </p:cNvPr>
            <p:cNvSpPr>
              <a:spLocks noChangeShapeType="1"/>
            </p:cNvSpPr>
            <p:nvPr/>
          </p:nvSpPr>
          <p:spPr bwMode="auto">
            <a:xfrm>
              <a:off x="4831" y="3248"/>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Text Box 28">
              <a:extLst>
                <a:ext uri="{FF2B5EF4-FFF2-40B4-BE49-F238E27FC236}">
                  <a16:creationId xmlns:a16="http://schemas.microsoft.com/office/drawing/2014/main" id="{4C6621E0-B7FC-4C4A-8BF0-A2ADDCC859CF}"/>
                </a:ext>
              </a:extLst>
            </p:cNvPr>
            <p:cNvSpPr txBox="1">
              <a:spLocks noChangeArrowheads="1"/>
            </p:cNvSpPr>
            <p:nvPr/>
          </p:nvSpPr>
          <p:spPr bwMode="auto">
            <a:xfrm>
              <a:off x="4196" y="329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2" name="Text Box 29">
              <a:extLst>
                <a:ext uri="{FF2B5EF4-FFF2-40B4-BE49-F238E27FC236}">
                  <a16:creationId xmlns:a16="http://schemas.microsoft.com/office/drawing/2014/main" id="{0BC2E9AA-1E84-42D0-884A-E514971BE103}"/>
                </a:ext>
              </a:extLst>
            </p:cNvPr>
            <p:cNvSpPr txBox="1">
              <a:spLocks noChangeArrowheads="1"/>
            </p:cNvSpPr>
            <p:nvPr/>
          </p:nvSpPr>
          <p:spPr bwMode="auto">
            <a:xfrm>
              <a:off x="5045" y="326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3" name="Oval 30">
              <a:extLst>
                <a:ext uri="{FF2B5EF4-FFF2-40B4-BE49-F238E27FC236}">
                  <a16:creationId xmlns:a16="http://schemas.microsoft.com/office/drawing/2014/main" id="{DC9930E6-9A94-48F8-AC77-F3929C561FA9}"/>
                </a:ext>
              </a:extLst>
            </p:cNvPr>
            <p:cNvSpPr>
              <a:spLocks noChangeArrowheads="1"/>
            </p:cNvSpPr>
            <p:nvPr/>
          </p:nvSpPr>
          <p:spPr bwMode="auto">
            <a:xfrm>
              <a:off x="1746" y="2150"/>
              <a:ext cx="459"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34" name="Line 31">
              <a:extLst>
                <a:ext uri="{FF2B5EF4-FFF2-40B4-BE49-F238E27FC236}">
                  <a16:creationId xmlns:a16="http://schemas.microsoft.com/office/drawing/2014/main" id="{A8470A63-7C8B-4F81-8BB9-0BE5726D4B9C}"/>
                </a:ext>
              </a:extLst>
            </p:cNvPr>
            <p:cNvSpPr>
              <a:spLocks noChangeShapeType="1"/>
            </p:cNvSpPr>
            <p:nvPr/>
          </p:nvSpPr>
          <p:spPr bwMode="auto">
            <a:xfrm flipH="1">
              <a:off x="1156" y="2432"/>
              <a:ext cx="681"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5" name="Line 32">
              <a:extLst>
                <a:ext uri="{FF2B5EF4-FFF2-40B4-BE49-F238E27FC236}">
                  <a16:creationId xmlns:a16="http://schemas.microsoft.com/office/drawing/2014/main" id="{427F2E5C-4826-4BE5-8046-1027CDF23753}"/>
                </a:ext>
              </a:extLst>
            </p:cNvPr>
            <p:cNvSpPr>
              <a:spLocks noChangeShapeType="1"/>
            </p:cNvSpPr>
            <p:nvPr/>
          </p:nvSpPr>
          <p:spPr bwMode="auto">
            <a:xfrm>
              <a:off x="2109" y="2432"/>
              <a:ext cx="726"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Text Box 33">
              <a:extLst>
                <a:ext uri="{FF2B5EF4-FFF2-40B4-BE49-F238E27FC236}">
                  <a16:creationId xmlns:a16="http://schemas.microsoft.com/office/drawing/2014/main" id="{766F6651-4FC8-48CE-89F0-4251B972AEB6}"/>
                </a:ext>
              </a:extLst>
            </p:cNvPr>
            <p:cNvSpPr txBox="1">
              <a:spLocks noChangeArrowheads="1"/>
            </p:cNvSpPr>
            <p:nvPr/>
          </p:nvSpPr>
          <p:spPr bwMode="auto">
            <a:xfrm>
              <a:off x="1474" y="24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7" name="Text Box 34">
              <a:extLst>
                <a:ext uri="{FF2B5EF4-FFF2-40B4-BE49-F238E27FC236}">
                  <a16:creationId xmlns:a16="http://schemas.microsoft.com/office/drawing/2014/main" id="{EEAE3165-75BE-4BC5-A933-621BE1F294F0}"/>
                </a:ext>
              </a:extLst>
            </p:cNvPr>
            <p:cNvSpPr txBox="1">
              <a:spLocks noChangeArrowheads="1"/>
            </p:cNvSpPr>
            <p:nvPr/>
          </p:nvSpPr>
          <p:spPr bwMode="auto">
            <a:xfrm>
              <a:off x="2323" y="24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8" name="Oval 35">
              <a:extLst>
                <a:ext uri="{FF2B5EF4-FFF2-40B4-BE49-F238E27FC236}">
                  <a16:creationId xmlns:a16="http://schemas.microsoft.com/office/drawing/2014/main" id="{19D422CF-0E3B-4213-8DD9-AE41BE03B6D4}"/>
                </a:ext>
              </a:extLst>
            </p:cNvPr>
            <p:cNvSpPr>
              <a:spLocks noChangeArrowheads="1"/>
            </p:cNvSpPr>
            <p:nvPr/>
          </p:nvSpPr>
          <p:spPr bwMode="auto">
            <a:xfrm>
              <a:off x="4818" y="2150"/>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9" name="Line 36">
              <a:extLst>
                <a:ext uri="{FF2B5EF4-FFF2-40B4-BE49-F238E27FC236}">
                  <a16:creationId xmlns:a16="http://schemas.microsoft.com/office/drawing/2014/main" id="{C0740AD0-3D73-4D3E-A7E0-BA2339D999E7}"/>
                </a:ext>
              </a:extLst>
            </p:cNvPr>
            <p:cNvSpPr>
              <a:spLocks noChangeShapeType="1"/>
            </p:cNvSpPr>
            <p:nvPr/>
          </p:nvSpPr>
          <p:spPr bwMode="auto">
            <a:xfrm flipH="1">
              <a:off x="4694" y="2432"/>
              <a:ext cx="170" cy="54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Text Box 37">
              <a:extLst>
                <a:ext uri="{FF2B5EF4-FFF2-40B4-BE49-F238E27FC236}">
                  <a16:creationId xmlns:a16="http://schemas.microsoft.com/office/drawing/2014/main" id="{6D773739-FEA4-4AB4-9480-FE71BA1DA260}"/>
                </a:ext>
              </a:extLst>
            </p:cNvPr>
            <p:cNvSpPr txBox="1">
              <a:spLocks noChangeArrowheads="1"/>
            </p:cNvSpPr>
            <p:nvPr/>
          </p:nvSpPr>
          <p:spPr bwMode="auto">
            <a:xfrm>
              <a:off x="4604" y="25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grpSp>
      <p:sp>
        <p:nvSpPr>
          <p:cNvPr id="42" name="Line 39">
            <a:extLst>
              <a:ext uri="{FF2B5EF4-FFF2-40B4-BE49-F238E27FC236}">
                <a16:creationId xmlns:a16="http://schemas.microsoft.com/office/drawing/2014/main" id="{D57BAABC-55AA-4930-8A12-0EA5F4261831}"/>
              </a:ext>
            </a:extLst>
          </p:cNvPr>
          <p:cNvSpPr>
            <a:spLocks noChangeShapeType="1"/>
          </p:cNvSpPr>
          <p:nvPr/>
        </p:nvSpPr>
        <p:spPr bwMode="auto">
          <a:xfrm flipH="1">
            <a:off x="3026439" y="4063578"/>
            <a:ext cx="2592387" cy="1628775"/>
          </a:xfrm>
          <a:prstGeom prst="line">
            <a:avLst/>
          </a:prstGeom>
          <a:noFill/>
          <a:ln w="635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43" name="Text Box 40">
            <a:extLst>
              <a:ext uri="{FF2B5EF4-FFF2-40B4-BE49-F238E27FC236}">
                <a16:creationId xmlns:a16="http://schemas.microsoft.com/office/drawing/2014/main" id="{BF3826BE-F80C-4B21-8BDE-B540001ACF46}"/>
              </a:ext>
            </a:extLst>
          </p:cNvPr>
          <p:cNvSpPr txBox="1">
            <a:spLocks noChangeArrowheads="1"/>
          </p:cNvSpPr>
          <p:nvPr/>
        </p:nvSpPr>
        <p:spPr bwMode="auto">
          <a:xfrm>
            <a:off x="5844251" y="752053"/>
            <a:ext cx="17387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FF0000"/>
                </a:solidFill>
                <a:latin typeface="+mn-lt"/>
                <a:ea typeface="微软雅黑 Light" panose="020B0502040204020203" pitchFamily="34" charset="-122"/>
              </a:rPr>
              <a:t>子树</a:t>
            </a:r>
            <a:r>
              <a:rPr lang="en-US" altLang="zh-CN" sz="2400" dirty="0">
                <a:solidFill>
                  <a:srgbClr val="FF0000"/>
                </a:solidFill>
                <a:latin typeface="+mn-lt"/>
                <a:ea typeface="微软雅黑 Light" panose="020B0502040204020203" pitchFamily="34" charset="-122"/>
              </a:rPr>
              <a:t>T’, B(T’)</a:t>
            </a:r>
          </a:p>
        </p:txBody>
      </p:sp>
      <p:sp>
        <p:nvSpPr>
          <p:cNvPr id="45" name="任意多边形: 形状 44">
            <a:extLst>
              <a:ext uri="{FF2B5EF4-FFF2-40B4-BE49-F238E27FC236}">
                <a16:creationId xmlns:a16="http://schemas.microsoft.com/office/drawing/2014/main" id="{6BA78298-A397-433C-9157-0AAA0A5308F7}"/>
              </a:ext>
            </a:extLst>
          </p:cNvPr>
          <p:cNvSpPr/>
          <p:nvPr/>
        </p:nvSpPr>
        <p:spPr>
          <a:xfrm>
            <a:off x="3105916" y="4764638"/>
            <a:ext cx="2754774" cy="874355"/>
          </a:xfrm>
          <a:custGeom>
            <a:avLst/>
            <a:gdLst>
              <a:gd name="connsiteX0" fmla="*/ 28936 w 2754774"/>
              <a:gd name="connsiteY0" fmla="*/ 64128 h 874355"/>
              <a:gd name="connsiteX1" fmla="*/ 179407 w 2754774"/>
              <a:gd name="connsiteY1" fmla="*/ 104639 h 874355"/>
              <a:gd name="connsiteX2" fmla="*/ 248855 w 2754774"/>
              <a:gd name="connsiteY2" fmla="*/ 110426 h 874355"/>
              <a:gd name="connsiteX3" fmla="*/ 283579 w 2754774"/>
              <a:gd name="connsiteY3" fmla="*/ 122001 h 874355"/>
              <a:gd name="connsiteX4" fmla="*/ 358815 w 2754774"/>
              <a:gd name="connsiteY4" fmla="*/ 127788 h 874355"/>
              <a:gd name="connsiteX5" fmla="*/ 445625 w 2754774"/>
              <a:gd name="connsiteY5" fmla="*/ 98852 h 874355"/>
              <a:gd name="connsiteX6" fmla="*/ 468774 w 2754774"/>
              <a:gd name="connsiteY6" fmla="*/ 75702 h 874355"/>
              <a:gd name="connsiteX7" fmla="*/ 520860 w 2754774"/>
              <a:gd name="connsiteY7" fmla="*/ 64128 h 874355"/>
              <a:gd name="connsiteX8" fmla="*/ 596096 w 2754774"/>
              <a:gd name="connsiteY8" fmla="*/ 40978 h 874355"/>
              <a:gd name="connsiteX9" fmla="*/ 677118 w 2754774"/>
              <a:gd name="connsiteY9" fmla="*/ 35191 h 874355"/>
              <a:gd name="connsiteX10" fmla="*/ 1030146 w 2754774"/>
              <a:gd name="connsiteY10" fmla="*/ 17829 h 874355"/>
              <a:gd name="connsiteX11" fmla="*/ 1145893 w 2754774"/>
              <a:gd name="connsiteY11" fmla="*/ 6254 h 874355"/>
              <a:gd name="connsiteX12" fmla="*/ 1979270 w 2754774"/>
              <a:gd name="connsiteY12" fmla="*/ 17829 h 874355"/>
              <a:gd name="connsiteX13" fmla="*/ 2071868 w 2754774"/>
              <a:gd name="connsiteY13" fmla="*/ 29403 h 874355"/>
              <a:gd name="connsiteX14" fmla="*/ 2152891 w 2754774"/>
              <a:gd name="connsiteY14" fmla="*/ 35191 h 874355"/>
              <a:gd name="connsiteX15" fmla="*/ 2361235 w 2754774"/>
              <a:gd name="connsiteY15" fmla="*/ 75702 h 874355"/>
              <a:gd name="connsiteX16" fmla="*/ 2430683 w 2754774"/>
              <a:gd name="connsiteY16" fmla="*/ 110426 h 874355"/>
              <a:gd name="connsiteX17" fmla="*/ 2517493 w 2754774"/>
              <a:gd name="connsiteY17" fmla="*/ 139363 h 874355"/>
              <a:gd name="connsiteX18" fmla="*/ 2569579 w 2754774"/>
              <a:gd name="connsiteY18" fmla="*/ 162512 h 874355"/>
              <a:gd name="connsiteX19" fmla="*/ 2627453 w 2754774"/>
              <a:gd name="connsiteY19" fmla="*/ 214598 h 874355"/>
              <a:gd name="connsiteX20" fmla="*/ 2708475 w 2754774"/>
              <a:gd name="connsiteY20" fmla="*/ 289834 h 874355"/>
              <a:gd name="connsiteX21" fmla="*/ 2754774 w 2754774"/>
              <a:gd name="connsiteY21" fmla="*/ 399793 h 874355"/>
              <a:gd name="connsiteX22" fmla="*/ 2743200 w 2754774"/>
              <a:gd name="connsiteY22" fmla="*/ 584988 h 874355"/>
              <a:gd name="connsiteX23" fmla="*/ 2731625 w 2754774"/>
              <a:gd name="connsiteY23" fmla="*/ 654436 h 874355"/>
              <a:gd name="connsiteX24" fmla="*/ 2702688 w 2754774"/>
              <a:gd name="connsiteY24" fmla="*/ 706522 h 874355"/>
              <a:gd name="connsiteX25" fmla="*/ 2679539 w 2754774"/>
              <a:gd name="connsiteY25" fmla="*/ 764396 h 874355"/>
              <a:gd name="connsiteX26" fmla="*/ 2633240 w 2754774"/>
              <a:gd name="connsiteY26" fmla="*/ 787545 h 874355"/>
              <a:gd name="connsiteX27" fmla="*/ 2598516 w 2754774"/>
              <a:gd name="connsiteY27" fmla="*/ 833844 h 874355"/>
              <a:gd name="connsiteX28" fmla="*/ 2505918 w 2754774"/>
              <a:gd name="connsiteY28" fmla="*/ 868568 h 874355"/>
              <a:gd name="connsiteX29" fmla="*/ 2482769 w 2754774"/>
              <a:gd name="connsiteY29" fmla="*/ 874355 h 874355"/>
              <a:gd name="connsiteX30" fmla="*/ 2164465 w 2754774"/>
              <a:gd name="connsiteY30" fmla="*/ 862781 h 874355"/>
              <a:gd name="connsiteX31" fmla="*/ 1979270 w 2754774"/>
              <a:gd name="connsiteY31" fmla="*/ 845419 h 874355"/>
              <a:gd name="connsiteX32" fmla="*/ 1452622 w 2754774"/>
              <a:gd name="connsiteY32" fmla="*/ 828057 h 874355"/>
              <a:gd name="connsiteX33" fmla="*/ 879675 w 2754774"/>
              <a:gd name="connsiteY33" fmla="*/ 799120 h 874355"/>
              <a:gd name="connsiteX34" fmla="*/ 567159 w 2754774"/>
              <a:gd name="connsiteY34" fmla="*/ 822269 h 874355"/>
              <a:gd name="connsiteX35" fmla="*/ 422475 w 2754774"/>
              <a:gd name="connsiteY35" fmla="*/ 828057 h 874355"/>
              <a:gd name="connsiteX36" fmla="*/ 179407 w 2754774"/>
              <a:gd name="connsiteY36" fmla="*/ 799120 h 874355"/>
              <a:gd name="connsiteX37" fmla="*/ 92597 w 2754774"/>
              <a:gd name="connsiteY37" fmla="*/ 758609 h 874355"/>
              <a:gd name="connsiteX38" fmla="*/ 52086 w 2754774"/>
              <a:gd name="connsiteY38" fmla="*/ 706522 h 874355"/>
              <a:gd name="connsiteX39" fmla="*/ 34724 w 2754774"/>
              <a:gd name="connsiteY39" fmla="*/ 654436 h 874355"/>
              <a:gd name="connsiteX40" fmla="*/ 11574 w 2754774"/>
              <a:gd name="connsiteY40" fmla="*/ 602350 h 874355"/>
              <a:gd name="connsiteX41" fmla="*/ 0 w 2754774"/>
              <a:gd name="connsiteY41" fmla="*/ 498178 h 874355"/>
              <a:gd name="connsiteX42" fmla="*/ 40511 w 2754774"/>
              <a:gd name="connsiteY42" fmla="*/ 278259 h 874355"/>
              <a:gd name="connsiteX43" fmla="*/ 46298 w 2754774"/>
              <a:gd name="connsiteY43" fmla="*/ 243535 h 874355"/>
              <a:gd name="connsiteX44" fmla="*/ 52086 w 2754774"/>
              <a:gd name="connsiteY44" fmla="*/ 197236 h 874355"/>
              <a:gd name="connsiteX45" fmla="*/ 63660 w 2754774"/>
              <a:gd name="connsiteY45" fmla="*/ 174087 h 874355"/>
              <a:gd name="connsiteX46" fmla="*/ 28936 w 2754774"/>
              <a:gd name="connsiteY46" fmla="*/ 64128 h 87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54774" h="874355">
                <a:moveTo>
                  <a:pt x="28936" y="64128"/>
                </a:moveTo>
                <a:cubicBezTo>
                  <a:pt x="48227" y="52553"/>
                  <a:pt x="128578" y="93938"/>
                  <a:pt x="179407" y="104639"/>
                </a:cubicBezTo>
                <a:cubicBezTo>
                  <a:pt x="202138" y="109424"/>
                  <a:pt x="225941" y="106607"/>
                  <a:pt x="248855" y="110426"/>
                </a:cubicBezTo>
                <a:cubicBezTo>
                  <a:pt x="260890" y="112432"/>
                  <a:pt x="271527" y="120098"/>
                  <a:pt x="283579" y="122001"/>
                </a:cubicBezTo>
                <a:cubicBezTo>
                  <a:pt x="308424" y="125924"/>
                  <a:pt x="333736" y="125859"/>
                  <a:pt x="358815" y="127788"/>
                </a:cubicBezTo>
                <a:cubicBezTo>
                  <a:pt x="379717" y="121816"/>
                  <a:pt x="427790" y="109256"/>
                  <a:pt x="445625" y="98852"/>
                </a:cubicBezTo>
                <a:cubicBezTo>
                  <a:pt x="455051" y="93353"/>
                  <a:pt x="458866" y="80275"/>
                  <a:pt x="468774" y="75702"/>
                </a:cubicBezTo>
                <a:cubicBezTo>
                  <a:pt x="484922" y="68249"/>
                  <a:pt x="503675" y="68711"/>
                  <a:pt x="520860" y="64128"/>
                </a:cubicBezTo>
                <a:cubicBezTo>
                  <a:pt x="542415" y="58380"/>
                  <a:pt x="574349" y="44085"/>
                  <a:pt x="596096" y="40978"/>
                </a:cubicBezTo>
                <a:cubicBezTo>
                  <a:pt x="622900" y="37149"/>
                  <a:pt x="650130" y="37379"/>
                  <a:pt x="677118" y="35191"/>
                </a:cubicBezTo>
                <a:cubicBezTo>
                  <a:pt x="905409" y="16681"/>
                  <a:pt x="729275" y="25746"/>
                  <a:pt x="1030146" y="17829"/>
                </a:cubicBezTo>
                <a:cubicBezTo>
                  <a:pt x="1068728" y="13971"/>
                  <a:pt x="1107197" y="8724"/>
                  <a:pt x="1145893" y="6254"/>
                </a:cubicBezTo>
                <a:cubicBezTo>
                  <a:pt x="1413410" y="-10822"/>
                  <a:pt x="1745461" y="11834"/>
                  <a:pt x="1979270" y="17829"/>
                </a:cubicBezTo>
                <a:cubicBezTo>
                  <a:pt x="2010136" y="21687"/>
                  <a:pt x="2040916" y="26308"/>
                  <a:pt x="2071868" y="29403"/>
                </a:cubicBezTo>
                <a:cubicBezTo>
                  <a:pt x="2098810" y="32097"/>
                  <a:pt x="2126058" y="31565"/>
                  <a:pt x="2152891" y="35191"/>
                </a:cubicBezTo>
                <a:cubicBezTo>
                  <a:pt x="2247108" y="47923"/>
                  <a:pt x="2278835" y="56687"/>
                  <a:pt x="2361235" y="75702"/>
                </a:cubicBezTo>
                <a:cubicBezTo>
                  <a:pt x="2384384" y="87277"/>
                  <a:pt x="2406714" y="100661"/>
                  <a:pt x="2430683" y="110426"/>
                </a:cubicBezTo>
                <a:cubicBezTo>
                  <a:pt x="2458931" y="121934"/>
                  <a:pt x="2488933" y="128653"/>
                  <a:pt x="2517493" y="139363"/>
                </a:cubicBezTo>
                <a:cubicBezTo>
                  <a:pt x="2535283" y="146034"/>
                  <a:pt x="2552217" y="154796"/>
                  <a:pt x="2569579" y="162512"/>
                </a:cubicBezTo>
                <a:cubicBezTo>
                  <a:pt x="2588870" y="179874"/>
                  <a:pt x="2606966" y="198664"/>
                  <a:pt x="2627453" y="214598"/>
                </a:cubicBezTo>
                <a:cubicBezTo>
                  <a:pt x="2676156" y="252478"/>
                  <a:pt x="2677623" y="230334"/>
                  <a:pt x="2708475" y="289834"/>
                </a:cubicBezTo>
                <a:cubicBezTo>
                  <a:pt x="2726782" y="325140"/>
                  <a:pt x="2754774" y="399793"/>
                  <a:pt x="2754774" y="399793"/>
                </a:cubicBezTo>
                <a:cubicBezTo>
                  <a:pt x="2750916" y="461525"/>
                  <a:pt x="2748800" y="523390"/>
                  <a:pt x="2743200" y="584988"/>
                </a:cubicBezTo>
                <a:cubicBezTo>
                  <a:pt x="2741075" y="608360"/>
                  <a:pt x="2739047" y="632172"/>
                  <a:pt x="2731625" y="654436"/>
                </a:cubicBezTo>
                <a:cubicBezTo>
                  <a:pt x="2725344" y="673278"/>
                  <a:pt x="2711190" y="688572"/>
                  <a:pt x="2702688" y="706522"/>
                </a:cubicBezTo>
                <a:cubicBezTo>
                  <a:pt x="2693794" y="725299"/>
                  <a:pt x="2693061" y="748621"/>
                  <a:pt x="2679539" y="764396"/>
                </a:cubicBezTo>
                <a:cubicBezTo>
                  <a:pt x="2668310" y="777497"/>
                  <a:pt x="2648673" y="779829"/>
                  <a:pt x="2633240" y="787545"/>
                </a:cubicBezTo>
                <a:cubicBezTo>
                  <a:pt x="2621665" y="802978"/>
                  <a:pt x="2612691" y="820759"/>
                  <a:pt x="2598516" y="833844"/>
                </a:cubicBezTo>
                <a:cubicBezTo>
                  <a:pt x="2570258" y="859929"/>
                  <a:pt x="2541516" y="860353"/>
                  <a:pt x="2505918" y="868568"/>
                </a:cubicBezTo>
                <a:cubicBezTo>
                  <a:pt x="2498168" y="870356"/>
                  <a:pt x="2490485" y="872426"/>
                  <a:pt x="2482769" y="874355"/>
                </a:cubicBezTo>
                <a:cubicBezTo>
                  <a:pt x="2451620" y="873535"/>
                  <a:pt x="2236776" y="870261"/>
                  <a:pt x="2164465" y="862781"/>
                </a:cubicBezTo>
                <a:cubicBezTo>
                  <a:pt x="1929696" y="838495"/>
                  <a:pt x="2327861" y="862847"/>
                  <a:pt x="1979270" y="845419"/>
                </a:cubicBezTo>
                <a:cubicBezTo>
                  <a:pt x="1754910" y="820487"/>
                  <a:pt x="2080592" y="855164"/>
                  <a:pt x="1452622" y="828057"/>
                </a:cubicBezTo>
                <a:lnTo>
                  <a:pt x="879675" y="799120"/>
                </a:lnTo>
                <a:lnTo>
                  <a:pt x="567159" y="822269"/>
                </a:lnTo>
                <a:cubicBezTo>
                  <a:pt x="518989" y="825318"/>
                  <a:pt x="470656" y="830933"/>
                  <a:pt x="422475" y="828057"/>
                </a:cubicBezTo>
                <a:cubicBezTo>
                  <a:pt x="341025" y="823194"/>
                  <a:pt x="260430" y="808766"/>
                  <a:pt x="179407" y="799120"/>
                </a:cubicBezTo>
                <a:cubicBezTo>
                  <a:pt x="165397" y="793116"/>
                  <a:pt x="102286" y="767006"/>
                  <a:pt x="92597" y="758609"/>
                </a:cubicBezTo>
                <a:cubicBezTo>
                  <a:pt x="75975" y="744203"/>
                  <a:pt x="65590" y="723884"/>
                  <a:pt x="52086" y="706522"/>
                </a:cubicBezTo>
                <a:cubicBezTo>
                  <a:pt x="46299" y="689160"/>
                  <a:pt x="41357" y="671493"/>
                  <a:pt x="34724" y="654436"/>
                </a:cubicBezTo>
                <a:cubicBezTo>
                  <a:pt x="27838" y="636728"/>
                  <a:pt x="15696" y="620897"/>
                  <a:pt x="11574" y="602350"/>
                </a:cubicBezTo>
                <a:cubicBezTo>
                  <a:pt x="3995" y="568244"/>
                  <a:pt x="3858" y="532902"/>
                  <a:pt x="0" y="498178"/>
                </a:cubicBezTo>
                <a:cubicBezTo>
                  <a:pt x="29920" y="288735"/>
                  <a:pt x="-8898" y="352370"/>
                  <a:pt x="40511" y="278259"/>
                </a:cubicBezTo>
                <a:cubicBezTo>
                  <a:pt x="42440" y="266684"/>
                  <a:pt x="44638" y="255151"/>
                  <a:pt x="46298" y="243535"/>
                </a:cubicBezTo>
                <a:cubicBezTo>
                  <a:pt x="48498" y="228138"/>
                  <a:pt x="48314" y="212325"/>
                  <a:pt x="52086" y="197236"/>
                </a:cubicBezTo>
                <a:cubicBezTo>
                  <a:pt x="54178" y="188867"/>
                  <a:pt x="59802" y="181803"/>
                  <a:pt x="63660" y="174087"/>
                </a:cubicBezTo>
                <a:cubicBezTo>
                  <a:pt x="70600" y="104697"/>
                  <a:pt x="9645" y="75703"/>
                  <a:pt x="28936" y="64128"/>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98329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82444-C67D-45AA-939B-A4AB23F65876}"/>
              </a:ext>
            </a:extLst>
          </p:cNvPr>
          <p:cNvSpPr>
            <a:spLocks noGrp="1"/>
          </p:cNvSpPr>
          <p:nvPr>
            <p:ph type="title"/>
          </p:nvPr>
        </p:nvSpPr>
        <p:spPr/>
        <p:txBody>
          <a:bodyPr/>
          <a:lstStyle/>
          <a:p>
            <a:r>
              <a:rPr lang="zh-CN" altLang="en-US" dirty="0"/>
              <a:t>算法正确性：最优子结构</a:t>
            </a:r>
          </a:p>
        </p:txBody>
      </p:sp>
      <p:sp>
        <p:nvSpPr>
          <p:cNvPr id="3" name="内容占位符 2">
            <a:extLst>
              <a:ext uri="{FF2B5EF4-FFF2-40B4-BE49-F238E27FC236}">
                <a16:creationId xmlns:a16="http://schemas.microsoft.com/office/drawing/2014/main" id="{95CE441F-4C61-4355-BF83-C44A1411F145}"/>
              </a:ext>
            </a:extLst>
          </p:cNvPr>
          <p:cNvSpPr>
            <a:spLocks noGrp="1"/>
          </p:cNvSpPr>
          <p:nvPr>
            <p:ph idx="1"/>
          </p:nvPr>
        </p:nvSpPr>
        <p:spPr/>
        <p:txBody>
          <a:bodyPr>
            <a:normAutofit/>
          </a:bodyPr>
          <a:lstStyle/>
          <a:p>
            <a:r>
              <a:rPr lang="zh-CN" altLang="en-US" dirty="0"/>
              <a:t>证明关键点</a:t>
            </a:r>
            <a:r>
              <a:rPr lang="en-US" altLang="zh-CN" dirty="0"/>
              <a:t>1</a:t>
            </a:r>
            <a:r>
              <a:rPr lang="zh-CN" altLang="en-US" dirty="0"/>
              <a:t>：</a:t>
            </a:r>
            <a:endParaRPr lang="en-US" altLang="zh-CN" dirty="0"/>
          </a:p>
          <a:p>
            <a:pPr marL="0" indent="0">
              <a:buNone/>
            </a:pPr>
            <a:r>
              <a:rPr lang="en-US" altLang="zh-CN" dirty="0"/>
              <a:t>       T</a:t>
            </a:r>
            <a:r>
              <a:rPr lang="zh-CN" altLang="en-US" dirty="0"/>
              <a:t>的平均码长</a:t>
            </a:r>
            <a:r>
              <a:rPr lang="en-US" altLang="zh-CN" dirty="0"/>
              <a:t>B(T)</a:t>
            </a:r>
            <a:r>
              <a:rPr lang="zh-CN" altLang="en-US" dirty="0"/>
              <a:t>可用子树</a:t>
            </a:r>
            <a:r>
              <a:rPr lang="en-US" altLang="zh-CN" dirty="0"/>
              <a:t>T‘</a:t>
            </a:r>
            <a:r>
              <a:rPr lang="zh-CN" altLang="en-US" dirty="0"/>
              <a:t>的平均码长</a:t>
            </a:r>
            <a:r>
              <a:rPr lang="en-US" altLang="zh-CN" dirty="0"/>
              <a:t>B(T’) </a:t>
            </a:r>
            <a:r>
              <a:rPr lang="zh-CN" altLang="en-US" dirty="0"/>
              <a:t>表示</a:t>
            </a:r>
            <a:endParaRPr lang="en-US" altLang="zh-CN" dirty="0"/>
          </a:p>
          <a:p>
            <a:pPr marL="268287" lvl="1" indent="0">
              <a:buNone/>
            </a:pPr>
            <a:r>
              <a:rPr lang="en-US" altLang="zh-CN" sz="2800" dirty="0">
                <a:solidFill>
                  <a:srgbClr val="FF0000"/>
                </a:solidFill>
              </a:rPr>
              <a:t>         B(T) = B(T’) + 1*f(x) + 1*f(y)</a:t>
            </a:r>
            <a:endParaRPr lang="zh-CN" altLang="en-US" sz="2800" dirty="0"/>
          </a:p>
          <a:p>
            <a:pPr lvl="1"/>
            <a:r>
              <a:rPr lang="zh-CN" altLang="en-US" dirty="0"/>
              <a:t>递推表达式，原问题最优值与子问题最优值之间的关系</a:t>
            </a:r>
          </a:p>
          <a:p>
            <a:pPr marL="609600" indent="-609600" eaLnBrk="1" hangingPunct="1">
              <a:lnSpc>
                <a:spcPct val="90000"/>
              </a:lnSpc>
              <a:buFontTx/>
              <a:buNone/>
            </a:pPr>
            <a:endParaRPr lang="en-US" altLang="zh-CN" sz="2400" dirty="0"/>
          </a:p>
          <a:p>
            <a:pPr marL="228600" lvl="1" indent="-228600">
              <a:spcBef>
                <a:spcPts val="500"/>
              </a:spcBef>
              <a:buClr>
                <a:srgbClr val="0000FF"/>
              </a:buClr>
              <a:buSzPct val="60000"/>
              <a:buFont typeface="Wingdings" panose="05000000000000000000" pitchFamily="2" charset="2"/>
              <a:buChar char="n"/>
            </a:pPr>
            <a:r>
              <a:rPr lang="zh-CN" altLang="en-US" dirty="0"/>
              <a:t>证明关键点</a:t>
            </a:r>
            <a:r>
              <a:rPr lang="en-US" altLang="zh-CN" dirty="0"/>
              <a:t>2</a:t>
            </a:r>
            <a:r>
              <a:rPr lang="zh-CN" altLang="en-US" dirty="0"/>
              <a:t>：</a:t>
            </a:r>
            <a:endParaRPr lang="en-US" altLang="zh-CN" dirty="0"/>
          </a:p>
          <a:p>
            <a:pPr marL="0" lvl="1" indent="0">
              <a:spcBef>
                <a:spcPts val="500"/>
              </a:spcBef>
              <a:buClr>
                <a:srgbClr val="0000FF"/>
              </a:buClr>
              <a:buSzPct val="60000"/>
              <a:buNone/>
            </a:pPr>
            <a:r>
              <a:rPr lang="en-US" altLang="zh-CN" dirty="0"/>
              <a:t>        T’</a:t>
            </a:r>
            <a:r>
              <a:rPr lang="zh-CN" altLang="en-US" dirty="0"/>
              <a:t>所表示的</a:t>
            </a:r>
            <a:r>
              <a:rPr lang="en-US" altLang="zh-CN" dirty="0"/>
              <a:t>C‘</a:t>
            </a:r>
            <a:r>
              <a:rPr lang="zh-CN" altLang="en-US" dirty="0"/>
              <a:t>的前缀码的码长</a:t>
            </a:r>
            <a:r>
              <a:rPr lang="en-US" altLang="zh-CN" dirty="0"/>
              <a:t>B(T’)</a:t>
            </a:r>
            <a:r>
              <a:rPr lang="zh-CN" altLang="en-US" dirty="0"/>
              <a:t>是最短</a:t>
            </a:r>
            <a:r>
              <a:rPr lang="en-US" altLang="zh-CN" dirty="0"/>
              <a:t>/</a:t>
            </a:r>
            <a:r>
              <a:rPr lang="zh-CN" altLang="en-US" dirty="0"/>
              <a:t>最优的</a:t>
            </a:r>
          </a:p>
          <a:p>
            <a:pPr marL="228600" lvl="1" indent="-228600">
              <a:spcBef>
                <a:spcPts val="500"/>
              </a:spcBef>
              <a:buClr>
                <a:srgbClr val="0000FF"/>
              </a:buClr>
              <a:buSzPct val="60000"/>
              <a:buFont typeface="Wingdings" panose="05000000000000000000" pitchFamily="2" charset="2"/>
              <a:buChar char="n"/>
            </a:pPr>
            <a:r>
              <a:rPr lang="zh-CN" altLang="en-US" dirty="0"/>
              <a:t>采用反证法证明关键点</a:t>
            </a:r>
            <a:r>
              <a:rPr lang="en-US" altLang="zh-CN" dirty="0"/>
              <a:t>2</a:t>
            </a:r>
          </a:p>
          <a:p>
            <a:pPr marL="228600" lvl="1" indent="-228600">
              <a:spcBef>
                <a:spcPts val="500"/>
              </a:spcBef>
              <a:buClr>
                <a:srgbClr val="0000FF"/>
              </a:buClr>
              <a:buSzPct val="60000"/>
              <a:buFont typeface="Wingdings" panose="05000000000000000000" pitchFamily="2" charset="2"/>
              <a:buChar char="n"/>
            </a:pPr>
            <a:r>
              <a:rPr lang="zh-CN" altLang="en-US" sz="2400" dirty="0"/>
              <a:t>假设：有另一个</a:t>
            </a:r>
            <a:r>
              <a:rPr lang="en-US" altLang="zh-CN" sz="2400" dirty="0"/>
              <a:t>T’’</a:t>
            </a:r>
            <a:r>
              <a:rPr lang="zh-CN" altLang="en-US" sz="2400" dirty="0"/>
              <a:t>，是子问题</a:t>
            </a:r>
            <a:r>
              <a:rPr lang="en-US" altLang="zh-CN" sz="2400" dirty="0"/>
              <a:t>C’</a:t>
            </a:r>
            <a:r>
              <a:rPr lang="zh-CN" altLang="en-US" sz="2400" dirty="0"/>
              <a:t>的最优前缀码，即</a:t>
            </a:r>
            <a:r>
              <a:rPr lang="en-US" altLang="zh-CN" sz="2400" dirty="0"/>
              <a:t>B(T’)&gt;B(T’’)</a:t>
            </a:r>
            <a:r>
              <a:rPr lang="zh-CN" altLang="en-US" sz="2400" dirty="0"/>
              <a:t>，节点</a:t>
            </a:r>
            <a:r>
              <a:rPr lang="en-US" altLang="zh-CN" sz="2400" dirty="0"/>
              <a:t>z</a:t>
            </a:r>
            <a:r>
              <a:rPr lang="zh-CN" altLang="en-US" sz="2400" dirty="0"/>
              <a:t>在</a:t>
            </a:r>
            <a:r>
              <a:rPr lang="en-US" altLang="zh-CN" sz="2400" dirty="0"/>
              <a:t>T’’</a:t>
            </a:r>
            <a:r>
              <a:rPr lang="zh-CN" altLang="en-US" sz="2400" dirty="0"/>
              <a:t>还是一个叶节点。在</a:t>
            </a:r>
            <a:r>
              <a:rPr lang="en-US" altLang="zh-CN" sz="2400" dirty="0"/>
              <a:t>T’’ </a:t>
            </a:r>
            <a:r>
              <a:rPr lang="zh-CN" altLang="en-US" sz="2400" dirty="0"/>
              <a:t>中将</a:t>
            </a:r>
            <a:r>
              <a:rPr lang="en-US" altLang="zh-CN" sz="2400" dirty="0"/>
              <a:t>z</a:t>
            </a:r>
            <a:r>
              <a:rPr lang="zh-CN" altLang="en-US" sz="2400" dirty="0"/>
              <a:t>替换为其子节点</a:t>
            </a:r>
            <a:r>
              <a:rPr lang="en-US" altLang="zh-CN" sz="2400" dirty="0"/>
              <a:t>x</a:t>
            </a:r>
            <a:r>
              <a:rPr lang="zh-CN" altLang="en-US" sz="2400" dirty="0"/>
              <a:t>、</a:t>
            </a:r>
            <a:r>
              <a:rPr lang="en-US" altLang="zh-CN" sz="2400" dirty="0"/>
              <a:t>y</a:t>
            </a:r>
            <a:r>
              <a:rPr lang="zh-CN" altLang="en-US" sz="2400" dirty="0"/>
              <a:t>，得到</a:t>
            </a:r>
            <a:r>
              <a:rPr lang="en-US" altLang="zh-CN" sz="2400" dirty="0"/>
              <a:t>T’’’</a:t>
            </a:r>
          </a:p>
          <a:p>
            <a:pPr lvl="1"/>
            <a:r>
              <a:rPr lang="en-US" altLang="zh-CN" dirty="0" err="1"/>
              <a:t>e.g</a:t>
            </a:r>
            <a:r>
              <a:rPr lang="en-US" altLang="zh-CN" dirty="0"/>
              <a:t> </a:t>
            </a:r>
            <a:r>
              <a:rPr lang="zh-CN" altLang="en-US" dirty="0"/>
              <a:t>见下页</a:t>
            </a:r>
          </a:p>
          <a:p>
            <a:pPr marL="609600" indent="-609600" eaLnBrk="1" hangingPunct="1">
              <a:lnSpc>
                <a:spcPct val="90000"/>
              </a:lnSpc>
              <a:buFontTx/>
              <a:buNone/>
            </a:pPr>
            <a:endParaRPr lang="zh-CN" altLang="en-US" sz="2400" dirty="0"/>
          </a:p>
        </p:txBody>
      </p:sp>
      <p:sp>
        <p:nvSpPr>
          <p:cNvPr id="4" name="日期占位符 3">
            <a:extLst>
              <a:ext uri="{FF2B5EF4-FFF2-40B4-BE49-F238E27FC236}">
                <a16:creationId xmlns:a16="http://schemas.microsoft.com/office/drawing/2014/main" id="{A52E810D-AEE7-418C-A5BF-CBCACD5AEDA4}"/>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9A1DC5D9-6E76-4722-9B1B-C3BE85D417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126085-C5FC-40B6-B4F5-BF50EBEB0F39}"/>
              </a:ext>
            </a:extLst>
          </p:cNvPr>
          <p:cNvSpPr>
            <a:spLocks noGrp="1"/>
          </p:cNvSpPr>
          <p:nvPr>
            <p:ph type="sldNum" sz="quarter" idx="12"/>
          </p:nvPr>
        </p:nvSpPr>
        <p:spPr/>
        <p:txBody>
          <a:bodyPr/>
          <a:lstStyle/>
          <a:p>
            <a:fld id="{EEA58A3B-43CE-4AA0-90B5-EB47AFAFEB34}" type="slidenum">
              <a:rPr lang="zh-CN" altLang="en-US" smtClean="0"/>
              <a:pPr/>
              <a:t>68</a:t>
            </a:fld>
            <a:endParaRPr lang="zh-CN" altLang="en-US" dirty="0"/>
          </a:p>
        </p:txBody>
      </p:sp>
    </p:spTree>
    <p:extLst>
      <p:ext uri="{BB962C8B-B14F-4D97-AF65-F5344CB8AC3E}">
        <p14:creationId xmlns:p14="http://schemas.microsoft.com/office/powerpoint/2010/main" val="3723291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C4FBED1-09F0-44F1-A741-9FEC7E0EF1F2}"/>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54A4AB3D-8266-4EA9-9862-328133A04AA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6B28368-A300-41EE-9D05-C517F50978D9}"/>
              </a:ext>
            </a:extLst>
          </p:cNvPr>
          <p:cNvSpPr>
            <a:spLocks noGrp="1"/>
          </p:cNvSpPr>
          <p:nvPr>
            <p:ph type="sldNum" sz="quarter" idx="12"/>
          </p:nvPr>
        </p:nvSpPr>
        <p:spPr/>
        <p:txBody>
          <a:bodyPr/>
          <a:lstStyle/>
          <a:p>
            <a:fld id="{EEA58A3B-43CE-4AA0-90B5-EB47AFAFEB34}" type="slidenum">
              <a:rPr lang="zh-CN" altLang="en-US" smtClean="0"/>
              <a:pPr/>
              <a:t>69</a:t>
            </a:fld>
            <a:endParaRPr lang="zh-CN" altLang="en-US" dirty="0"/>
          </a:p>
        </p:txBody>
      </p:sp>
      <p:sp>
        <p:nvSpPr>
          <p:cNvPr id="6" name="Rectangle 3">
            <a:extLst>
              <a:ext uri="{FF2B5EF4-FFF2-40B4-BE49-F238E27FC236}">
                <a16:creationId xmlns:a16="http://schemas.microsoft.com/office/drawing/2014/main" id="{E50EB17F-CBF5-4357-A2A5-43FECCFB220E}"/>
              </a:ext>
            </a:extLst>
          </p:cNvPr>
          <p:cNvSpPr>
            <a:spLocks noChangeArrowheads="1"/>
          </p:cNvSpPr>
          <p:nvPr/>
        </p:nvSpPr>
        <p:spPr bwMode="auto">
          <a:xfrm>
            <a:off x="673301" y="4560626"/>
            <a:ext cx="817563" cy="373063"/>
          </a:xfrm>
          <a:prstGeom prst="rect">
            <a:avLst/>
          </a:prstGeom>
          <a:solidFill>
            <a:srgbClr val="DDDDDD"/>
          </a:solidFill>
          <a:ln w="6350" algn="ctr">
            <a:solidFill>
              <a:schemeClr val="tx1"/>
            </a:solidFill>
            <a:miter lim="800000"/>
            <a:headEnd/>
            <a:tailEnd/>
          </a:ln>
        </p:spPr>
        <p:txBody>
          <a:bodyPr anchor="ctr">
            <a:spAutoFit/>
          </a:bodyPr>
          <a:lstStyle/>
          <a:p>
            <a:pPr algn="ctr"/>
            <a:r>
              <a:rPr lang="en-US" altLang="zh-CN" b="1">
                <a:solidFill>
                  <a:srgbClr val="FF0000"/>
                </a:solidFill>
                <a:ea typeface="微软雅黑 Light" panose="020B0502040204020203" pitchFamily="34" charset="-122"/>
              </a:rPr>
              <a:t>b</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13</a:t>
            </a:r>
          </a:p>
        </p:txBody>
      </p:sp>
      <p:sp>
        <p:nvSpPr>
          <p:cNvPr id="7" name="Rectangle 5">
            <a:extLst>
              <a:ext uri="{FF2B5EF4-FFF2-40B4-BE49-F238E27FC236}">
                <a16:creationId xmlns:a16="http://schemas.microsoft.com/office/drawing/2014/main" id="{3E028DD4-AE90-4C12-9DE7-F543A8A3A82F}"/>
              </a:ext>
            </a:extLst>
          </p:cNvPr>
          <p:cNvSpPr>
            <a:spLocks noChangeArrowheads="1"/>
          </p:cNvSpPr>
          <p:nvPr/>
        </p:nvSpPr>
        <p:spPr bwMode="auto">
          <a:xfrm>
            <a:off x="2040139" y="4560626"/>
            <a:ext cx="817562" cy="373063"/>
          </a:xfrm>
          <a:prstGeom prst="rect">
            <a:avLst/>
          </a:prstGeom>
          <a:solidFill>
            <a:srgbClr val="DDDDDD"/>
          </a:solidFill>
          <a:ln w="6350">
            <a:solidFill>
              <a:schemeClr val="tx1"/>
            </a:solidFill>
            <a:miter lim="800000"/>
            <a:headEnd/>
            <a:tailEnd/>
          </a:ln>
        </p:spPr>
        <p:txBody>
          <a:bodyPr anchor="ctr">
            <a:spAutoFit/>
          </a:bodyPr>
          <a:lstStyle/>
          <a:p>
            <a:pPr algn="ctr"/>
            <a:r>
              <a:rPr lang="en-US" altLang="zh-CN" b="1">
                <a:solidFill>
                  <a:srgbClr val="FF0000"/>
                </a:solidFill>
                <a:ea typeface="微软雅黑 Light" panose="020B0502040204020203" pitchFamily="34" charset="-122"/>
              </a:rPr>
              <a:t>a</a:t>
            </a:r>
            <a:r>
              <a:rPr lang="zh-CN" altLang="en-US" b="1">
                <a:solidFill>
                  <a:srgbClr val="FF0000"/>
                </a:solidFill>
                <a:ea typeface="微软雅黑 Light" panose="020B0502040204020203" pitchFamily="34" charset="-122"/>
              </a:rPr>
              <a:t>：</a:t>
            </a:r>
            <a:r>
              <a:rPr lang="en-US" altLang="zh-CN" b="1">
                <a:solidFill>
                  <a:srgbClr val="FF0000"/>
                </a:solidFill>
                <a:ea typeface="微软雅黑 Light" panose="020B0502040204020203" pitchFamily="34" charset="-122"/>
              </a:rPr>
              <a:t>45</a:t>
            </a:r>
          </a:p>
        </p:txBody>
      </p:sp>
      <p:sp>
        <p:nvSpPr>
          <p:cNvPr id="8" name="Rectangle 6">
            <a:extLst>
              <a:ext uri="{FF2B5EF4-FFF2-40B4-BE49-F238E27FC236}">
                <a16:creationId xmlns:a16="http://schemas.microsoft.com/office/drawing/2014/main" id="{FD762713-8C13-4130-A1BB-41409C48E147}"/>
              </a:ext>
            </a:extLst>
          </p:cNvPr>
          <p:cNvSpPr>
            <a:spLocks noChangeArrowheads="1"/>
          </p:cNvSpPr>
          <p:nvPr/>
        </p:nvSpPr>
        <p:spPr bwMode="auto">
          <a:xfrm>
            <a:off x="7874201" y="4489189"/>
            <a:ext cx="817563"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9" name="Rectangle 7">
            <a:extLst>
              <a:ext uri="{FF2B5EF4-FFF2-40B4-BE49-F238E27FC236}">
                <a16:creationId xmlns:a16="http://schemas.microsoft.com/office/drawing/2014/main" id="{060DC517-EFFF-4EBA-A4D5-34AB895E37AD}"/>
              </a:ext>
            </a:extLst>
          </p:cNvPr>
          <p:cNvSpPr>
            <a:spLocks noChangeArrowheads="1"/>
          </p:cNvSpPr>
          <p:nvPr/>
        </p:nvSpPr>
        <p:spPr bwMode="auto">
          <a:xfrm>
            <a:off x="6361314" y="4489189"/>
            <a:ext cx="817562" cy="3730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0" name="Oval 9">
            <a:extLst>
              <a:ext uri="{FF2B5EF4-FFF2-40B4-BE49-F238E27FC236}">
                <a16:creationId xmlns:a16="http://schemas.microsoft.com/office/drawing/2014/main" id="{BD428B6C-4853-4884-823C-71FB69373B66}"/>
              </a:ext>
            </a:extLst>
          </p:cNvPr>
          <p:cNvSpPr>
            <a:spLocks noChangeArrowheads="1"/>
          </p:cNvSpPr>
          <p:nvPr/>
        </p:nvSpPr>
        <p:spPr bwMode="auto">
          <a:xfrm>
            <a:off x="5196456" y="583820"/>
            <a:ext cx="753330"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1" name="Line 10">
            <a:extLst>
              <a:ext uri="{FF2B5EF4-FFF2-40B4-BE49-F238E27FC236}">
                <a16:creationId xmlns:a16="http://schemas.microsoft.com/office/drawing/2014/main" id="{F9652CD6-3919-495F-BB45-87DE32B54A3F}"/>
              </a:ext>
            </a:extLst>
          </p:cNvPr>
          <p:cNvSpPr>
            <a:spLocks noChangeShapeType="1"/>
          </p:cNvSpPr>
          <p:nvPr/>
        </p:nvSpPr>
        <p:spPr bwMode="auto">
          <a:xfrm flipH="1">
            <a:off x="3408564" y="1031614"/>
            <a:ext cx="1944687" cy="1152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2" name="Line 11">
            <a:extLst>
              <a:ext uri="{FF2B5EF4-FFF2-40B4-BE49-F238E27FC236}">
                <a16:creationId xmlns:a16="http://schemas.microsoft.com/office/drawing/2014/main" id="{4FAE9FFE-DC6D-4402-AB60-6112BE3EACC0}"/>
              </a:ext>
            </a:extLst>
          </p:cNvPr>
          <p:cNvSpPr>
            <a:spLocks noChangeShapeType="1"/>
          </p:cNvSpPr>
          <p:nvPr/>
        </p:nvSpPr>
        <p:spPr bwMode="auto">
          <a:xfrm>
            <a:off x="5785051" y="1031614"/>
            <a:ext cx="1944688" cy="1152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Text Box 12">
            <a:extLst>
              <a:ext uri="{FF2B5EF4-FFF2-40B4-BE49-F238E27FC236}">
                <a16:creationId xmlns:a16="http://schemas.microsoft.com/office/drawing/2014/main" id="{E9FF0FBE-0EA9-4211-95AC-2CBEC560232D}"/>
              </a:ext>
            </a:extLst>
          </p:cNvPr>
          <p:cNvSpPr txBox="1">
            <a:spLocks noChangeArrowheads="1"/>
          </p:cNvSpPr>
          <p:nvPr/>
        </p:nvSpPr>
        <p:spPr bwMode="auto">
          <a:xfrm>
            <a:off x="4705551" y="9601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4" name="Text Box 13">
            <a:extLst>
              <a:ext uri="{FF2B5EF4-FFF2-40B4-BE49-F238E27FC236}">
                <a16:creationId xmlns:a16="http://schemas.microsoft.com/office/drawing/2014/main" id="{C843737E-42F8-4B55-82DE-CCAFACC7CDE5}"/>
              </a:ext>
            </a:extLst>
          </p:cNvPr>
          <p:cNvSpPr txBox="1">
            <a:spLocks noChangeArrowheads="1"/>
          </p:cNvSpPr>
          <p:nvPr/>
        </p:nvSpPr>
        <p:spPr bwMode="auto">
          <a:xfrm>
            <a:off x="6361314" y="1033201"/>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15" name="Oval 14">
            <a:extLst>
              <a:ext uri="{FF2B5EF4-FFF2-40B4-BE49-F238E27FC236}">
                <a16:creationId xmlns:a16="http://schemas.microsoft.com/office/drawing/2014/main" id="{0EB9E576-CB5C-4586-8B6A-37BB99CE7839}"/>
              </a:ext>
            </a:extLst>
          </p:cNvPr>
          <p:cNvSpPr>
            <a:spLocks noChangeArrowheads="1"/>
          </p:cNvSpPr>
          <p:nvPr/>
        </p:nvSpPr>
        <p:spPr bwMode="auto">
          <a:xfrm>
            <a:off x="1463174" y="3465132"/>
            <a:ext cx="588778"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16" name="Line 15">
            <a:extLst>
              <a:ext uri="{FF2B5EF4-FFF2-40B4-BE49-F238E27FC236}">
                <a16:creationId xmlns:a16="http://schemas.microsoft.com/office/drawing/2014/main" id="{B0E0B20B-25BF-48FE-86FC-B3C2D4BC7B97}"/>
              </a:ext>
            </a:extLst>
          </p:cNvPr>
          <p:cNvSpPr>
            <a:spLocks noChangeShapeType="1"/>
          </p:cNvSpPr>
          <p:nvPr/>
        </p:nvSpPr>
        <p:spPr bwMode="auto">
          <a:xfrm flipH="1">
            <a:off x="960639" y="3912926"/>
            <a:ext cx="576262"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7" name="Line 16">
            <a:extLst>
              <a:ext uri="{FF2B5EF4-FFF2-40B4-BE49-F238E27FC236}">
                <a16:creationId xmlns:a16="http://schemas.microsoft.com/office/drawing/2014/main" id="{5B78B376-E088-49A6-B7E5-46CA45B8B149}"/>
              </a:ext>
            </a:extLst>
          </p:cNvPr>
          <p:cNvSpPr>
            <a:spLocks noChangeShapeType="1"/>
          </p:cNvSpPr>
          <p:nvPr/>
        </p:nvSpPr>
        <p:spPr bwMode="auto">
          <a:xfrm>
            <a:off x="1968701" y="3912926"/>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8" name="Text Box 17">
            <a:extLst>
              <a:ext uri="{FF2B5EF4-FFF2-40B4-BE49-F238E27FC236}">
                <a16:creationId xmlns:a16="http://schemas.microsoft.com/office/drawing/2014/main" id="{AABC2AC9-DD9F-4ED4-A41E-EE511ED1BD98}"/>
              </a:ext>
            </a:extLst>
          </p:cNvPr>
          <p:cNvSpPr txBox="1">
            <a:spLocks noChangeArrowheads="1"/>
          </p:cNvSpPr>
          <p:nvPr/>
        </p:nvSpPr>
        <p:spPr bwMode="auto">
          <a:xfrm>
            <a:off x="960639" y="398436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9" name="Text Box 18">
            <a:extLst>
              <a:ext uri="{FF2B5EF4-FFF2-40B4-BE49-F238E27FC236}">
                <a16:creationId xmlns:a16="http://schemas.microsoft.com/office/drawing/2014/main" id="{4C32593E-4010-45DE-8722-288A42B3237E}"/>
              </a:ext>
            </a:extLst>
          </p:cNvPr>
          <p:cNvSpPr txBox="1">
            <a:spLocks noChangeArrowheads="1"/>
          </p:cNvSpPr>
          <p:nvPr/>
        </p:nvSpPr>
        <p:spPr bwMode="auto">
          <a:xfrm>
            <a:off x="2308426" y="3931976"/>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0" name="Oval 19">
            <a:extLst>
              <a:ext uri="{FF2B5EF4-FFF2-40B4-BE49-F238E27FC236}">
                <a16:creationId xmlns:a16="http://schemas.microsoft.com/office/drawing/2014/main" id="{44BAD6DC-0D3E-41E8-82E3-07471B2D41B1}"/>
              </a:ext>
            </a:extLst>
          </p:cNvPr>
          <p:cNvSpPr>
            <a:spLocks noChangeArrowheads="1"/>
          </p:cNvSpPr>
          <p:nvPr/>
        </p:nvSpPr>
        <p:spPr bwMode="auto">
          <a:xfrm>
            <a:off x="4147819" y="3465132"/>
            <a:ext cx="834477"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b="1">
                <a:solidFill>
                  <a:srgbClr val="FF0000"/>
                </a:solidFill>
                <a:ea typeface="微软雅黑 Light" panose="020B0502040204020203" pitchFamily="34" charset="-122"/>
              </a:rPr>
              <a:t>Z:28</a:t>
            </a:r>
          </a:p>
        </p:txBody>
      </p:sp>
      <p:sp>
        <p:nvSpPr>
          <p:cNvPr id="21" name="Oval 24">
            <a:extLst>
              <a:ext uri="{FF2B5EF4-FFF2-40B4-BE49-F238E27FC236}">
                <a16:creationId xmlns:a16="http://schemas.microsoft.com/office/drawing/2014/main" id="{63300217-2702-422E-9EFC-F24DB76528C0}"/>
              </a:ext>
            </a:extLst>
          </p:cNvPr>
          <p:cNvSpPr>
            <a:spLocks noChangeArrowheads="1"/>
          </p:cNvSpPr>
          <p:nvPr/>
        </p:nvSpPr>
        <p:spPr bwMode="auto">
          <a:xfrm>
            <a:off x="7152774" y="3392107"/>
            <a:ext cx="588779"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2" name="Line 25">
            <a:extLst>
              <a:ext uri="{FF2B5EF4-FFF2-40B4-BE49-F238E27FC236}">
                <a16:creationId xmlns:a16="http://schemas.microsoft.com/office/drawing/2014/main" id="{7F26EC5E-BAF1-4CDE-9D2E-2FFA5072AD9F}"/>
              </a:ext>
            </a:extLst>
          </p:cNvPr>
          <p:cNvSpPr>
            <a:spLocks noChangeShapeType="1"/>
          </p:cNvSpPr>
          <p:nvPr/>
        </p:nvSpPr>
        <p:spPr bwMode="auto">
          <a:xfrm flipH="1">
            <a:off x="6650239" y="3839901"/>
            <a:ext cx="576262"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3" name="Line 26">
            <a:extLst>
              <a:ext uri="{FF2B5EF4-FFF2-40B4-BE49-F238E27FC236}">
                <a16:creationId xmlns:a16="http://schemas.microsoft.com/office/drawing/2014/main" id="{1E89DE84-9F1E-459F-81FE-B18CA80A755D}"/>
              </a:ext>
            </a:extLst>
          </p:cNvPr>
          <p:cNvSpPr>
            <a:spLocks noChangeShapeType="1"/>
          </p:cNvSpPr>
          <p:nvPr/>
        </p:nvSpPr>
        <p:spPr bwMode="auto">
          <a:xfrm>
            <a:off x="7658301" y="3839901"/>
            <a:ext cx="7207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4" name="Text Box 27">
            <a:extLst>
              <a:ext uri="{FF2B5EF4-FFF2-40B4-BE49-F238E27FC236}">
                <a16:creationId xmlns:a16="http://schemas.microsoft.com/office/drawing/2014/main" id="{B82B3C4D-2741-4DCE-98A8-D8535329DCF1}"/>
              </a:ext>
            </a:extLst>
          </p:cNvPr>
          <p:cNvSpPr txBox="1">
            <a:spLocks noChangeArrowheads="1"/>
          </p:cNvSpPr>
          <p:nvPr/>
        </p:nvSpPr>
        <p:spPr bwMode="auto">
          <a:xfrm>
            <a:off x="6650239" y="3911339"/>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5" name="Text Box 28">
            <a:extLst>
              <a:ext uri="{FF2B5EF4-FFF2-40B4-BE49-F238E27FC236}">
                <a16:creationId xmlns:a16="http://schemas.microsoft.com/office/drawing/2014/main" id="{11D50B99-B258-407A-AEB6-CD16EF42CD79}"/>
              </a:ext>
            </a:extLst>
          </p:cNvPr>
          <p:cNvSpPr txBox="1">
            <a:spLocks noChangeArrowheads="1"/>
          </p:cNvSpPr>
          <p:nvPr/>
        </p:nvSpPr>
        <p:spPr bwMode="auto">
          <a:xfrm>
            <a:off x="7998026" y="3858951"/>
            <a:ext cx="301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6" name="Oval 29">
            <a:extLst>
              <a:ext uri="{FF2B5EF4-FFF2-40B4-BE49-F238E27FC236}">
                <a16:creationId xmlns:a16="http://schemas.microsoft.com/office/drawing/2014/main" id="{0EF824CD-1B55-4CF2-9DE8-121BC746459D}"/>
              </a:ext>
            </a:extLst>
          </p:cNvPr>
          <p:cNvSpPr>
            <a:spLocks noChangeArrowheads="1"/>
          </p:cNvSpPr>
          <p:nvPr/>
        </p:nvSpPr>
        <p:spPr bwMode="auto">
          <a:xfrm>
            <a:off x="2760864" y="2096707"/>
            <a:ext cx="728662"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27" name="Line 30">
            <a:extLst>
              <a:ext uri="{FF2B5EF4-FFF2-40B4-BE49-F238E27FC236}">
                <a16:creationId xmlns:a16="http://schemas.microsoft.com/office/drawing/2014/main" id="{00C3702C-392A-46BF-9492-00455CC39AC3}"/>
              </a:ext>
            </a:extLst>
          </p:cNvPr>
          <p:cNvSpPr>
            <a:spLocks noChangeShapeType="1"/>
          </p:cNvSpPr>
          <p:nvPr/>
        </p:nvSpPr>
        <p:spPr bwMode="auto">
          <a:xfrm flipH="1">
            <a:off x="1824239" y="2544501"/>
            <a:ext cx="1081087" cy="9366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8" name="Line 31">
            <a:extLst>
              <a:ext uri="{FF2B5EF4-FFF2-40B4-BE49-F238E27FC236}">
                <a16:creationId xmlns:a16="http://schemas.microsoft.com/office/drawing/2014/main" id="{794C543F-E755-4D90-B5A7-DA3FA9E671D3}"/>
              </a:ext>
            </a:extLst>
          </p:cNvPr>
          <p:cNvSpPr>
            <a:spLocks noChangeShapeType="1"/>
          </p:cNvSpPr>
          <p:nvPr/>
        </p:nvSpPr>
        <p:spPr bwMode="auto">
          <a:xfrm>
            <a:off x="3337126" y="2544501"/>
            <a:ext cx="1152525" cy="9366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9" name="Text Box 32">
            <a:extLst>
              <a:ext uri="{FF2B5EF4-FFF2-40B4-BE49-F238E27FC236}">
                <a16:creationId xmlns:a16="http://schemas.microsoft.com/office/drawing/2014/main" id="{B79FDA31-49CB-40CA-B8A7-615271C7A897}"/>
              </a:ext>
            </a:extLst>
          </p:cNvPr>
          <p:cNvSpPr txBox="1">
            <a:spLocks noChangeArrowheads="1"/>
          </p:cNvSpPr>
          <p:nvPr/>
        </p:nvSpPr>
        <p:spPr bwMode="auto">
          <a:xfrm>
            <a:off x="2329064" y="2615939"/>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0" name="Text Box 33">
            <a:extLst>
              <a:ext uri="{FF2B5EF4-FFF2-40B4-BE49-F238E27FC236}">
                <a16:creationId xmlns:a16="http://schemas.microsoft.com/office/drawing/2014/main" id="{51913F4C-C31A-4090-96FC-D2074FE9E484}"/>
              </a:ext>
            </a:extLst>
          </p:cNvPr>
          <p:cNvSpPr txBox="1">
            <a:spLocks noChangeArrowheads="1"/>
          </p:cNvSpPr>
          <p:nvPr/>
        </p:nvSpPr>
        <p:spPr bwMode="auto">
          <a:xfrm>
            <a:off x="3676851" y="25635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1" name="Oval 34">
            <a:extLst>
              <a:ext uri="{FF2B5EF4-FFF2-40B4-BE49-F238E27FC236}">
                <a16:creationId xmlns:a16="http://schemas.microsoft.com/office/drawing/2014/main" id="{B42E53D5-0952-43D7-86EA-05B7F98B9C5E}"/>
              </a:ext>
            </a:extLst>
          </p:cNvPr>
          <p:cNvSpPr>
            <a:spLocks noChangeArrowheads="1"/>
          </p:cNvSpPr>
          <p:nvPr/>
        </p:nvSpPr>
        <p:spPr bwMode="auto">
          <a:xfrm>
            <a:off x="7636962" y="2096707"/>
            <a:ext cx="588779" cy="519351"/>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2" name="Line 35">
            <a:extLst>
              <a:ext uri="{FF2B5EF4-FFF2-40B4-BE49-F238E27FC236}">
                <a16:creationId xmlns:a16="http://schemas.microsoft.com/office/drawing/2014/main" id="{348F11DB-B1F5-44EB-BBB1-7302C9E95CEE}"/>
              </a:ext>
            </a:extLst>
          </p:cNvPr>
          <p:cNvSpPr>
            <a:spLocks noChangeShapeType="1"/>
          </p:cNvSpPr>
          <p:nvPr/>
        </p:nvSpPr>
        <p:spPr bwMode="auto">
          <a:xfrm flipH="1">
            <a:off x="7440814" y="2544501"/>
            <a:ext cx="269875" cy="863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Text Box 36">
            <a:extLst>
              <a:ext uri="{FF2B5EF4-FFF2-40B4-BE49-F238E27FC236}">
                <a16:creationId xmlns:a16="http://schemas.microsoft.com/office/drawing/2014/main" id="{EC1B1F90-05DD-4041-91C6-9D6407FE80BE}"/>
              </a:ext>
            </a:extLst>
          </p:cNvPr>
          <p:cNvSpPr txBox="1">
            <a:spLocks noChangeArrowheads="1"/>
          </p:cNvSpPr>
          <p:nvPr/>
        </p:nvSpPr>
        <p:spPr bwMode="auto">
          <a:xfrm>
            <a:off x="7297939" y="2688964"/>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4" name="Text Box 38">
            <a:extLst>
              <a:ext uri="{FF2B5EF4-FFF2-40B4-BE49-F238E27FC236}">
                <a16:creationId xmlns:a16="http://schemas.microsoft.com/office/drawing/2014/main" id="{5D1A7CA4-AE39-4965-8C35-9478CBDF9A42}"/>
              </a:ext>
            </a:extLst>
          </p:cNvPr>
          <p:cNvSpPr txBox="1">
            <a:spLocks noChangeArrowheads="1"/>
          </p:cNvSpPr>
          <p:nvPr/>
        </p:nvSpPr>
        <p:spPr bwMode="auto">
          <a:xfrm>
            <a:off x="1394026" y="887151"/>
            <a:ext cx="20200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solidFill>
                  <a:srgbClr val="FF0000"/>
                </a:solidFill>
                <a:latin typeface="+mn-lt"/>
                <a:ea typeface="微软雅黑 Light" panose="020B0502040204020203" pitchFamily="34" charset="-122"/>
              </a:rPr>
              <a:t>子树</a:t>
            </a:r>
            <a:r>
              <a:rPr lang="en-US" altLang="zh-CN" sz="2400" dirty="0">
                <a:solidFill>
                  <a:srgbClr val="FF0000"/>
                </a:solidFill>
                <a:latin typeface="+mn-lt"/>
                <a:ea typeface="微软雅黑 Light" panose="020B0502040204020203" pitchFamily="34" charset="-122"/>
              </a:rPr>
              <a:t>T’’ , B(T’’)</a:t>
            </a:r>
          </a:p>
        </p:txBody>
      </p:sp>
      <p:sp>
        <p:nvSpPr>
          <p:cNvPr id="35" name="Text Box 39">
            <a:extLst>
              <a:ext uri="{FF2B5EF4-FFF2-40B4-BE49-F238E27FC236}">
                <a16:creationId xmlns:a16="http://schemas.microsoft.com/office/drawing/2014/main" id="{C5CD33EA-FE59-4884-92D3-431C2A104461}"/>
              </a:ext>
            </a:extLst>
          </p:cNvPr>
          <p:cNvSpPr txBox="1">
            <a:spLocks noChangeArrowheads="1"/>
          </p:cNvSpPr>
          <p:nvPr/>
        </p:nvSpPr>
        <p:spPr bwMode="auto">
          <a:xfrm>
            <a:off x="962226" y="5182926"/>
            <a:ext cx="1958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与</a:t>
            </a:r>
            <a:r>
              <a:rPr lang="en-US" altLang="zh-CN" sz="2400" dirty="0">
                <a:latin typeface="+mn-lt"/>
                <a:ea typeface="微软雅黑 Light" panose="020B0502040204020203" pitchFamily="34" charset="-122"/>
              </a:rPr>
              <a:t>T’</a:t>
            </a:r>
            <a:r>
              <a:rPr lang="zh-CN" altLang="en-US" sz="2400" dirty="0">
                <a:latin typeface="+mn-lt"/>
                <a:ea typeface="微软雅黑 Light" panose="020B0502040204020203" pitchFamily="34" charset="-122"/>
              </a:rPr>
              <a:t>不同之处</a:t>
            </a:r>
          </a:p>
        </p:txBody>
      </p:sp>
      <p:sp>
        <p:nvSpPr>
          <p:cNvPr id="36" name="AutoShape 40">
            <a:extLst>
              <a:ext uri="{FF2B5EF4-FFF2-40B4-BE49-F238E27FC236}">
                <a16:creationId xmlns:a16="http://schemas.microsoft.com/office/drawing/2014/main" id="{AF22B6F5-307E-485E-8E25-4C35CC289610}"/>
              </a:ext>
            </a:extLst>
          </p:cNvPr>
          <p:cNvSpPr>
            <a:spLocks/>
          </p:cNvSpPr>
          <p:nvPr/>
        </p:nvSpPr>
        <p:spPr bwMode="auto">
          <a:xfrm rot="5400000" flipH="1" flipV="1">
            <a:off x="1653717" y="4448721"/>
            <a:ext cx="222102" cy="1297108"/>
          </a:xfrm>
          <a:prstGeom prst="leftBrace">
            <a:avLst>
              <a:gd name="adj1" fmla="val 45696"/>
              <a:gd name="adj2" fmla="val 50000"/>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37" name="Text Box 42">
            <a:extLst>
              <a:ext uri="{FF2B5EF4-FFF2-40B4-BE49-F238E27FC236}">
                <a16:creationId xmlns:a16="http://schemas.microsoft.com/office/drawing/2014/main" id="{35BDF387-B57B-4E8A-A5BA-727F9EFA56D8}"/>
              </a:ext>
            </a:extLst>
          </p:cNvPr>
          <p:cNvSpPr txBox="1">
            <a:spLocks noChangeArrowheads="1"/>
          </p:cNvSpPr>
          <p:nvPr/>
        </p:nvSpPr>
        <p:spPr bwMode="auto">
          <a:xfrm>
            <a:off x="422476" y="1823776"/>
            <a:ext cx="16594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dirty="0">
                <a:solidFill>
                  <a:srgbClr val="FF0000"/>
                </a:solidFill>
                <a:latin typeface="+mn-lt"/>
                <a:ea typeface="微软雅黑 Light" panose="020B0502040204020203" pitchFamily="34" charset="-122"/>
              </a:rPr>
              <a:t>B(T’’)&lt; B(T’)</a:t>
            </a:r>
          </a:p>
        </p:txBody>
      </p:sp>
    </p:spTree>
    <p:extLst>
      <p:ext uri="{BB962C8B-B14F-4D97-AF65-F5344CB8AC3E}">
        <p14:creationId xmlns:p14="http://schemas.microsoft.com/office/powerpoint/2010/main" val="1933475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862B2-001F-4DB8-B7A9-6C94B8090510}"/>
              </a:ext>
            </a:extLst>
          </p:cNvPr>
          <p:cNvSpPr>
            <a:spLocks noGrp="1"/>
          </p:cNvSpPr>
          <p:nvPr>
            <p:ph type="title"/>
          </p:nvPr>
        </p:nvSpPr>
        <p:spPr/>
        <p:txBody>
          <a:bodyPr/>
          <a:lstStyle/>
          <a:p>
            <a:r>
              <a:rPr lang="zh-CN" altLang="en-US" dirty="0"/>
              <a:t>分治法求解</a:t>
            </a:r>
          </a:p>
        </p:txBody>
      </p:sp>
      <p:sp>
        <p:nvSpPr>
          <p:cNvPr id="3" name="内容占位符 2">
            <a:extLst>
              <a:ext uri="{FF2B5EF4-FFF2-40B4-BE49-F238E27FC236}">
                <a16:creationId xmlns:a16="http://schemas.microsoft.com/office/drawing/2014/main" id="{C7618463-738B-4D50-91F2-3CCE8E2765ED}"/>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3284B7A9-8E5D-4AD1-8AF9-4559E4AD7F89}"/>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5265DBB9-DF74-43B8-B1D8-EBE947D48535}"/>
              </a:ext>
            </a:extLst>
          </p:cNvPr>
          <p:cNvSpPr>
            <a:spLocks noGrp="1"/>
          </p:cNvSpPr>
          <p:nvPr>
            <p:ph type="ftr" sz="quarter" idx="11"/>
          </p:nvPr>
        </p:nvSpPr>
        <p:spPr>
          <a:xfrm>
            <a:off x="2992438" y="6067057"/>
            <a:ext cx="3086100" cy="365125"/>
          </a:xfrm>
        </p:spPr>
        <p:txBody>
          <a:bodyPr/>
          <a:lstStyle/>
          <a:p>
            <a:endParaRPr lang="zh-CN" altLang="en-US">
              <a:ea typeface="微软雅黑 Light" panose="020B0502040204020203" pitchFamily="34" charset="-122"/>
            </a:endParaRPr>
          </a:p>
        </p:txBody>
      </p:sp>
      <p:sp>
        <p:nvSpPr>
          <p:cNvPr id="6" name="灯片编号占位符 5">
            <a:extLst>
              <a:ext uri="{FF2B5EF4-FFF2-40B4-BE49-F238E27FC236}">
                <a16:creationId xmlns:a16="http://schemas.microsoft.com/office/drawing/2014/main" id="{939F9D95-5344-4DDA-B3FC-891B035E4681}"/>
              </a:ext>
            </a:extLst>
          </p:cNvPr>
          <p:cNvSpPr>
            <a:spLocks noGrp="1"/>
          </p:cNvSpPr>
          <p:nvPr>
            <p:ph type="sldNum" sz="quarter" idx="12"/>
          </p:nvPr>
        </p:nvSpPr>
        <p:spPr/>
        <p:txBody>
          <a:bodyPr/>
          <a:lstStyle/>
          <a:p>
            <a:fld id="{EEA58A3B-43CE-4AA0-90B5-EB47AFAFEB34}" type="slidenum">
              <a:rPr lang="zh-CN" altLang="en-US" smtClean="0"/>
              <a:pPr/>
              <a:t>7</a:t>
            </a:fld>
            <a:endParaRPr lang="zh-CN" altLang="en-US" dirty="0"/>
          </a:p>
        </p:txBody>
      </p:sp>
      <p:sp>
        <p:nvSpPr>
          <p:cNvPr id="8" name="Text Box 4">
            <a:extLst>
              <a:ext uri="{FF2B5EF4-FFF2-40B4-BE49-F238E27FC236}">
                <a16:creationId xmlns:a16="http://schemas.microsoft.com/office/drawing/2014/main" id="{361C7395-DE60-4B64-9F3F-E974B6DFD994}"/>
              </a:ext>
            </a:extLst>
          </p:cNvPr>
          <p:cNvSpPr txBox="1">
            <a:spLocks noChangeArrowheads="1"/>
          </p:cNvSpPr>
          <p:nvPr/>
        </p:nvSpPr>
        <p:spPr bwMode="auto">
          <a:xfrm>
            <a:off x="5120677" y="911724"/>
            <a:ext cx="1368425"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4</a:t>
            </a:r>
            <a:r>
              <a:rPr lang="zh-CN" altLang="en-US" sz="2800">
                <a:latin typeface="+mn-lt"/>
                <a:ea typeface="微软雅黑 Light" panose="020B0502040204020203" pitchFamily="34" charset="-122"/>
              </a:rPr>
              <a:t>元</a:t>
            </a:r>
            <a:r>
              <a:rPr lang="en-US" altLang="zh-CN" sz="2800">
                <a:latin typeface="+mn-lt"/>
                <a:ea typeface="微软雅黑 Light" panose="020B0502040204020203" pitchFamily="34" charset="-122"/>
              </a:rPr>
              <a:t>6</a:t>
            </a:r>
            <a:r>
              <a:rPr lang="zh-CN" altLang="en-US" sz="2800">
                <a:latin typeface="+mn-lt"/>
                <a:ea typeface="微软雅黑 Light" panose="020B0502040204020203" pitchFamily="34" charset="-122"/>
              </a:rPr>
              <a:t>角</a:t>
            </a:r>
          </a:p>
        </p:txBody>
      </p:sp>
      <p:sp>
        <p:nvSpPr>
          <p:cNvPr id="9" name="Text Box 5">
            <a:extLst>
              <a:ext uri="{FF2B5EF4-FFF2-40B4-BE49-F238E27FC236}">
                <a16:creationId xmlns:a16="http://schemas.microsoft.com/office/drawing/2014/main" id="{726592A2-57E0-45F5-8323-5C5D2BCD488F}"/>
              </a:ext>
            </a:extLst>
          </p:cNvPr>
          <p:cNvSpPr txBox="1">
            <a:spLocks noChangeArrowheads="1"/>
          </p:cNvSpPr>
          <p:nvPr/>
        </p:nvSpPr>
        <p:spPr bwMode="auto">
          <a:xfrm>
            <a:off x="2888652" y="1972969"/>
            <a:ext cx="1298575" cy="5254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0" name="Text Box 6">
            <a:extLst>
              <a:ext uri="{FF2B5EF4-FFF2-40B4-BE49-F238E27FC236}">
                <a16:creationId xmlns:a16="http://schemas.microsoft.com/office/drawing/2014/main" id="{3F968AEB-D051-4637-ADCF-8B25CDBD9F88}"/>
              </a:ext>
            </a:extLst>
          </p:cNvPr>
          <p:cNvSpPr txBox="1">
            <a:spLocks noChangeArrowheads="1"/>
          </p:cNvSpPr>
          <p:nvPr/>
        </p:nvSpPr>
        <p:spPr bwMode="auto">
          <a:xfrm>
            <a:off x="7568602" y="1972969"/>
            <a:ext cx="1298575" cy="5254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1" name="Text Box 7">
            <a:extLst>
              <a:ext uri="{FF2B5EF4-FFF2-40B4-BE49-F238E27FC236}">
                <a16:creationId xmlns:a16="http://schemas.microsoft.com/office/drawing/2014/main" id="{4A861BD6-1723-460A-9C4E-E53FA2BE57BB}"/>
              </a:ext>
            </a:extLst>
          </p:cNvPr>
          <p:cNvSpPr txBox="1">
            <a:spLocks noChangeArrowheads="1"/>
          </p:cNvSpPr>
          <p:nvPr/>
        </p:nvSpPr>
        <p:spPr bwMode="auto">
          <a:xfrm>
            <a:off x="1339253" y="3339437"/>
            <a:ext cx="744537"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p>
        </p:txBody>
      </p:sp>
      <p:sp>
        <p:nvSpPr>
          <p:cNvPr id="12" name="Text Box 9">
            <a:extLst>
              <a:ext uri="{FF2B5EF4-FFF2-40B4-BE49-F238E27FC236}">
                <a16:creationId xmlns:a16="http://schemas.microsoft.com/office/drawing/2014/main" id="{42356A5C-7C01-4EF5-A78B-C42003BBA4F4}"/>
              </a:ext>
            </a:extLst>
          </p:cNvPr>
          <p:cNvSpPr txBox="1">
            <a:spLocks noChangeArrowheads="1"/>
          </p:cNvSpPr>
          <p:nvPr/>
        </p:nvSpPr>
        <p:spPr bwMode="auto">
          <a:xfrm>
            <a:off x="3715740" y="3339437"/>
            <a:ext cx="744538"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3" name="Line 10">
            <a:extLst>
              <a:ext uri="{FF2B5EF4-FFF2-40B4-BE49-F238E27FC236}">
                <a16:creationId xmlns:a16="http://schemas.microsoft.com/office/drawing/2014/main" id="{14A47741-9D73-42D6-A439-ED6B08E9AA9B}"/>
              </a:ext>
            </a:extLst>
          </p:cNvPr>
          <p:cNvSpPr>
            <a:spLocks noChangeShapeType="1"/>
          </p:cNvSpPr>
          <p:nvPr/>
        </p:nvSpPr>
        <p:spPr bwMode="auto">
          <a:xfrm flipH="1">
            <a:off x="4184051" y="1212554"/>
            <a:ext cx="936625" cy="102748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4" name="Line 11">
            <a:extLst>
              <a:ext uri="{FF2B5EF4-FFF2-40B4-BE49-F238E27FC236}">
                <a16:creationId xmlns:a16="http://schemas.microsoft.com/office/drawing/2014/main" id="{C505EAA3-D5CC-4713-9A34-36E6ABED9345}"/>
              </a:ext>
            </a:extLst>
          </p:cNvPr>
          <p:cNvSpPr>
            <a:spLocks noChangeShapeType="1"/>
          </p:cNvSpPr>
          <p:nvPr/>
        </p:nvSpPr>
        <p:spPr bwMode="auto">
          <a:xfrm>
            <a:off x="6489103" y="1201443"/>
            <a:ext cx="1079500" cy="108606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5" name="Line 12">
            <a:extLst>
              <a:ext uri="{FF2B5EF4-FFF2-40B4-BE49-F238E27FC236}">
                <a16:creationId xmlns:a16="http://schemas.microsoft.com/office/drawing/2014/main" id="{8D61E05C-B424-4B86-A1AA-45A4DC7804FB}"/>
              </a:ext>
            </a:extLst>
          </p:cNvPr>
          <p:cNvSpPr>
            <a:spLocks noChangeShapeType="1"/>
          </p:cNvSpPr>
          <p:nvPr/>
        </p:nvSpPr>
        <p:spPr bwMode="auto">
          <a:xfrm flipH="1">
            <a:off x="1699615" y="2476206"/>
            <a:ext cx="1549400" cy="8632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6" name="Line 13">
            <a:extLst>
              <a:ext uri="{FF2B5EF4-FFF2-40B4-BE49-F238E27FC236}">
                <a16:creationId xmlns:a16="http://schemas.microsoft.com/office/drawing/2014/main" id="{B837588F-0C92-4804-8977-D687B0422940}"/>
              </a:ext>
            </a:extLst>
          </p:cNvPr>
          <p:cNvSpPr>
            <a:spLocks noChangeShapeType="1"/>
          </p:cNvSpPr>
          <p:nvPr/>
        </p:nvSpPr>
        <p:spPr bwMode="auto">
          <a:xfrm>
            <a:off x="3752252" y="2476207"/>
            <a:ext cx="395288" cy="9278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7" name="Text Box 14">
            <a:extLst>
              <a:ext uri="{FF2B5EF4-FFF2-40B4-BE49-F238E27FC236}">
                <a16:creationId xmlns:a16="http://schemas.microsoft.com/office/drawing/2014/main" id="{18E41C5E-8C0D-4398-8A68-53F79DE0545C}"/>
              </a:ext>
            </a:extLst>
          </p:cNvPr>
          <p:cNvSpPr txBox="1">
            <a:spLocks noChangeArrowheads="1"/>
          </p:cNvSpPr>
          <p:nvPr/>
        </p:nvSpPr>
        <p:spPr bwMode="auto">
          <a:xfrm>
            <a:off x="6668490" y="3339437"/>
            <a:ext cx="744538"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元</a:t>
            </a:r>
          </a:p>
        </p:txBody>
      </p:sp>
      <p:sp>
        <p:nvSpPr>
          <p:cNvPr id="18" name="Text Box 15">
            <a:extLst>
              <a:ext uri="{FF2B5EF4-FFF2-40B4-BE49-F238E27FC236}">
                <a16:creationId xmlns:a16="http://schemas.microsoft.com/office/drawing/2014/main" id="{81C525C2-C29B-469B-8BDA-B38418068CC0}"/>
              </a:ext>
            </a:extLst>
          </p:cNvPr>
          <p:cNvSpPr txBox="1">
            <a:spLocks noChangeArrowheads="1"/>
          </p:cNvSpPr>
          <p:nvPr/>
        </p:nvSpPr>
        <p:spPr bwMode="auto">
          <a:xfrm>
            <a:off x="8115300" y="3328030"/>
            <a:ext cx="744537"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3</a:t>
            </a:r>
            <a:r>
              <a:rPr lang="zh-CN" altLang="en-US" sz="2800">
                <a:latin typeface="+mn-lt"/>
                <a:ea typeface="微软雅黑 Light" panose="020B0502040204020203" pitchFamily="34" charset="-122"/>
              </a:rPr>
              <a:t>角</a:t>
            </a:r>
          </a:p>
        </p:txBody>
      </p:sp>
      <p:sp>
        <p:nvSpPr>
          <p:cNvPr id="19" name="Line 16">
            <a:extLst>
              <a:ext uri="{FF2B5EF4-FFF2-40B4-BE49-F238E27FC236}">
                <a16:creationId xmlns:a16="http://schemas.microsoft.com/office/drawing/2014/main" id="{5904A12C-7CE8-4C6C-879F-77D556DF7298}"/>
              </a:ext>
            </a:extLst>
          </p:cNvPr>
          <p:cNvSpPr>
            <a:spLocks noChangeShapeType="1"/>
          </p:cNvSpPr>
          <p:nvPr/>
        </p:nvSpPr>
        <p:spPr bwMode="auto">
          <a:xfrm flipH="1">
            <a:off x="7023886" y="2498431"/>
            <a:ext cx="1131100" cy="8410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0" name="Line 17">
            <a:extLst>
              <a:ext uri="{FF2B5EF4-FFF2-40B4-BE49-F238E27FC236}">
                <a16:creationId xmlns:a16="http://schemas.microsoft.com/office/drawing/2014/main" id="{60F5DEA4-DE02-4B0C-9DFA-08DB3F6692FB}"/>
              </a:ext>
            </a:extLst>
          </p:cNvPr>
          <p:cNvSpPr>
            <a:spLocks noChangeShapeType="1"/>
          </p:cNvSpPr>
          <p:nvPr/>
        </p:nvSpPr>
        <p:spPr bwMode="auto">
          <a:xfrm>
            <a:off x="8154987" y="2498431"/>
            <a:ext cx="339930" cy="82959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1" name="Text Box 18">
            <a:extLst>
              <a:ext uri="{FF2B5EF4-FFF2-40B4-BE49-F238E27FC236}">
                <a16:creationId xmlns:a16="http://schemas.microsoft.com/office/drawing/2014/main" id="{5184FBBD-5052-4243-969D-BA2690AFC756}"/>
              </a:ext>
            </a:extLst>
          </p:cNvPr>
          <p:cNvSpPr txBox="1">
            <a:spLocks noChangeArrowheads="1"/>
          </p:cNvSpPr>
          <p:nvPr/>
        </p:nvSpPr>
        <p:spPr bwMode="auto">
          <a:xfrm>
            <a:off x="1556740" y="4491962"/>
            <a:ext cx="726481" cy="52322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1</a:t>
            </a:r>
            <a:r>
              <a:rPr lang="zh-CN" altLang="en-US" sz="2800">
                <a:latin typeface="+mn-lt"/>
                <a:ea typeface="微软雅黑 Light" panose="020B0502040204020203" pitchFamily="34" charset="-122"/>
              </a:rPr>
              <a:t>元</a:t>
            </a:r>
          </a:p>
        </p:txBody>
      </p:sp>
      <p:sp>
        <p:nvSpPr>
          <p:cNvPr id="22" name="Text Box 19">
            <a:extLst>
              <a:ext uri="{FF2B5EF4-FFF2-40B4-BE49-F238E27FC236}">
                <a16:creationId xmlns:a16="http://schemas.microsoft.com/office/drawing/2014/main" id="{7C26CC48-C437-4A9B-8D6F-7D1154D4E898}"/>
              </a:ext>
            </a:extLst>
          </p:cNvPr>
          <p:cNvSpPr txBox="1">
            <a:spLocks noChangeArrowheads="1"/>
          </p:cNvSpPr>
          <p:nvPr/>
        </p:nvSpPr>
        <p:spPr bwMode="auto">
          <a:xfrm>
            <a:off x="4652365" y="4491962"/>
            <a:ext cx="744538" cy="52546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2</a:t>
            </a:r>
            <a:r>
              <a:rPr lang="zh-CN" altLang="en-US" sz="2800">
                <a:latin typeface="+mn-lt"/>
                <a:ea typeface="微软雅黑 Light" panose="020B0502040204020203" pitchFamily="34" charset="-122"/>
              </a:rPr>
              <a:t>角</a:t>
            </a:r>
          </a:p>
        </p:txBody>
      </p:sp>
      <p:sp>
        <p:nvSpPr>
          <p:cNvPr id="23" name="Line 20">
            <a:extLst>
              <a:ext uri="{FF2B5EF4-FFF2-40B4-BE49-F238E27FC236}">
                <a16:creationId xmlns:a16="http://schemas.microsoft.com/office/drawing/2014/main" id="{1330AF94-8A7C-4D4E-B45E-D0C16D63AE6B}"/>
              </a:ext>
            </a:extLst>
          </p:cNvPr>
          <p:cNvSpPr>
            <a:spLocks noChangeShapeType="1"/>
          </p:cNvSpPr>
          <p:nvPr/>
        </p:nvSpPr>
        <p:spPr bwMode="auto">
          <a:xfrm>
            <a:off x="1699615" y="3844262"/>
            <a:ext cx="361950"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4" name="Line 21">
            <a:extLst>
              <a:ext uri="{FF2B5EF4-FFF2-40B4-BE49-F238E27FC236}">
                <a16:creationId xmlns:a16="http://schemas.microsoft.com/office/drawing/2014/main" id="{37FE4E32-F899-4F7E-9675-8D0911133E97}"/>
              </a:ext>
            </a:extLst>
          </p:cNvPr>
          <p:cNvSpPr>
            <a:spLocks noChangeShapeType="1"/>
          </p:cNvSpPr>
          <p:nvPr/>
        </p:nvSpPr>
        <p:spPr bwMode="auto">
          <a:xfrm>
            <a:off x="4147540" y="3844262"/>
            <a:ext cx="936625"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Text Box 22">
            <a:extLst>
              <a:ext uri="{FF2B5EF4-FFF2-40B4-BE49-F238E27FC236}">
                <a16:creationId xmlns:a16="http://schemas.microsoft.com/office/drawing/2014/main" id="{43A7B5FE-CD9D-4FDF-9D9C-51D725711672}"/>
              </a:ext>
            </a:extLst>
          </p:cNvPr>
          <p:cNvSpPr txBox="1">
            <a:spLocks noChangeArrowheads="1"/>
          </p:cNvSpPr>
          <p:nvPr/>
        </p:nvSpPr>
        <p:spPr bwMode="auto">
          <a:xfrm>
            <a:off x="2420340" y="4491962"/>
            <a:ext cx="726481" cy="52322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1</a:t>
            </a:r>
            <a:r>
              <a:rPr lang="zh-CN" altLang="en-US" sz="2800">
                <a:latin typeface="+mn-lt"/>
                <a:ea typeface="微软雅黑 Light" panose="020B0502040204020203" pitchFamily="34" charset="-122"/>
              </a:rPr>
              <a:t>元</a:t>
            </a:r>
          </a:p>
        </p:txBody>
      </p:sp>
      <p:sp>
        <p:nvSpPr>
          <p:cNvPr id="26" name="Line 23">
            <a:extLst>
              <a:ext uri="{FF2B5EF4-FFF2-40B4-BE49-F238E27FC236}">
                <a16:creationId xmlns:a16="http://schemas.microsoft.com/office/drawing/2014/main" id="{5F777AC7-9ED7-4199-AF80-F7AFCB8195F5}"/>
              </a:ext>
            </a:extLst>
          </p:cNvPr>
          <p:cNvSpPr>
            <a:spLocks noChangeShapeType="1"/>
          </p:cNvSpPr>
          <p:nvPr/>
        </p:nvSpPr>
        <p:spPr bwMode="auto">
          <a:xfrm>
            <a:off x="1988540" y="3844262"/>
            <a:ext cx="936625"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7" name="Oval 24">
            <a:extLst>
              <a:ext uri="{FF2B5EF4-FFF2-40B4-BE49-F238E27FC236}">
                <a16:creationId xmlns:a16="http://schemas.microsoft.com/office/drawing/2014/main" id="{2E21A880-3AEA-44E5-9BD7-052C7A1CFB5E}"/>
              </a:ext>
            </a:extLst>
          </p:cNvPr>
          <p:cNvSpPr>
            <a:spLocks noChangeArrowheads="1"/>
          </p:cNvSpPr>
          <p:nvPr/>
        </p:nvSpPr>
        <p:spPr bwMode="auto">
          <a:xfrm>
            <a:off x="331190" y="4977787"/>
            <a:ext cx="13446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2</a:t>
            </a:r>
            <a:r>
              <a:rPr lang="zh-CN" altLang="en-US" sz="2400" baseline="-25000">
                <a:ea typeface="微软雅黑 Light" panose="020B0502040204020203" pitchFamily="34" charset="-122"/>
              </a:rPr>
              <a:t>元</a:t>
            </a:r>
            <a:r>
              <a:rPr lang="en-US" altLang="zh-CN" sz="2400">
                <a:ea typeface="微软雅黑 Light" panose="020B0502040204020203" pitchFamily="34" charset="-122"/>
              </a:rPr>
              <a:t>=1</a:t>
            </a:r>
          </a:p>
        </p:txBody>
      </p:sp>
      <p:sp>
        <p:nvSpPr>
          <p:cNvPr id="28" name="Line 26">
            <a:extLst>
              <a:ext uri="{FF2B5EF4-FFF2-40B4-BE49-F238E27FC236}">
                <a16:creationId xmlns:a16="http://schemas.microsoft.com/office/drawing/2014/main" id="{B2886923-0FB5-49E1-8A90-7F2D81541225}"/>
              </a:ext>
            </a:extLst>
          </p:cNvPr>
          <p:cNvSpPr>
            <a:spLocks noChangeShapeType="1"/>
          </p:cNvSpPr>
          <p:nvPr/>
        </p:nvSpPr>
        <p:spPr bwMode="auto">
          <a:xfrm flipH="1">
            <a:off x="978890" y="3844262"/>
            <a:ext cx="649288" cy="11509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9" name="Oval 27">
            <a:extLst>
              <a:ext uri="{FF2B5EF4-FFF2-40B4-BE49-F238E27FC236}">
                <a16:creationId xmlns:a16="http://schemas.microsoft.com/office/drawing/2014/main" id="{C3CE3E46-08B8-4847-890B-21A50D38C64E}"/>
              </a:ext>
            </a:extLst>
          </p:cNvPr>
          <p:cNvSpPr>
            <a:spLocks noChangeArrowheads="1"/>
          </p:cNvSpPr>
          <p:nvPr/>
        </p:nvSpPr>
        <p:spPr bwMode="auto">
          <a:xfrm>
            <a:off x="3242938" y="4977787"/>
            <a:ext cx="1355181" cy="649188"/>
          </a:xfrm>
          <a:prstGeom prst="ellipse">
            <a:avLst/>
          </a:prstGeom>
          <a:solidFill>
            <a:srgbClr val="DDDDDD"/>
          </a:solidFill>
          <a:ln w="6350">
            <a:solidFill>
              <a:schemeClr val="tx1"/>
            </a:solidFill>
            <a:round/>
            <a:headEnd/>
            <a:tailEnd/>
          </a:ln>
        </p:spPr>
        <p:txBody>
          <a:bodyPr wrap="none"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1</a:t>
            </a:r>
            <a:r>
              <a:rPr lang="zh-CN" altLang="en-US" sz="2400" baseline="-25000">
                <a:ea typeface="微软雅黑 Light" panose="020B0502040204020203" pitchFamily="34" charset="-122"/>
              </a:rPr>
              <a:t>角</a:t>
            </a:r>
            <a:r>
              <a:rPr lang="en-US" altLang="zh-CN" sz="2400">
                <a:ea typeface="微软雅黑 Light" panose="020B0502040204020203" pitchFamily="34" charset="-122"/>
              </a:rPr>
              <a:t>=3</a:t>
            </a:r>
          </a:p>
        </p:txBody>
      </p:sp>
      <p:sp>
        <p:nvSpPr>
          <p:cNvPr id="30" name="Line 28">
            <a:extLst>
              <a:ext uri="{FF2B5EF4-FFF2-40B4-BE49-F238E27FC236}">
                <a16:creationId xmlns:a16="http://schemas.microsoft.com/office/drawing/2014/main" id="{67A39E08-6A66-423B-8111-B4AA0B74AED9}"/>
              </a:ext>
            </a:extLst>
          </p:cNvPr>
          <p:cNvSpPr>
            <a:spLocks noChangeShapeType="1"/>
          </p:cNvSpPr>
          <p:nvPr/>
        </p:nvSpPr>
        <p:spPr bwMode="auto">
          <a:xfrm>
            <a:off x="3931640" y="3844262"/>
            <a:ext cx="1588" cy="11525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Text Box 29">
            <a:extLst>
              <a:ext uri="{FF2B5EF4-FFF2-40B4-BE49-F238E27FC236}">
                <a16:creationId xmlns:a16="http://schemas.microsoft.com/office/drawing/2014/main" id="{7CBA1A04-B7F3-4A0F-AB4B-27E229A198D7}"/>
              </a:ext>
            </a:extLst>
          </p:cNvPr>
          <p:cNvSpPr txBox="1">
            <a:spLocks noChangeArrowheads="1"/>
          </p:cNvSpPr>
          <p:nvPr/>
        </p:nvSpPr>
        <p:spPr bwMode="auto">
          <a:xfrm>
            <a:off x="5515965" y="4491962"/>
            <a:ext cx="726481" cy="52322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1</a:t>
            </a:r>
            <a:r>
              <a:rPr lang="zh-CN" altLang="en-US" sz="2800">
                <a:latin typeface="+mn-lt"/>
                <a:ea typeface="微软雅黑 Light" panose="020B0502040204020203" pitchFamily="34" charset="-122"/>
              </a:rPr>
              <a:t>角</a:t>
            </a:r>
          </a:p>
        </p:txBody>
      </p:sp>
      <p:sp>
        <p:nvSpPr>
          <p:cNvPr id="32" name="Line 30">
            <a:extLst>
              <a:ext uri="{FF2B5EF4-FFF2-40B4-BE49-F238E27FC236}">
                <a16:creationId xmlns:a16="http://schemas.microsoft.com/office/drawing/2014/main" id="{8381643B-8D44-478D-BF48-67307C07702A}"/>
              </a:ext>
            </a:extLst>
          </p:cNvPr>
          <p:cNvSpPr>
            <a:spLocks noChangeShapeType="1"/>
          </p:cNvSpPr>
          <p:nvPr/>
        </p:nvSpPr>
        <p:spPr bwMode="auto">
          <a:xfrm>
            <a:off x="4436465" y="3844262"/>
            <a:ext cx="1439863" cy="6477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Line 32">
            <a:extLst>
              <a:ext uri="{FF2B5EF4-FFF2-40B4-BE49-F238E27FC236}">
                <a16:creationId xmlns:a16="http://schemas.microsoft.com/office/drawing/2014/main" id="{B0DF5156-4F8E-4420-9701-8A5911AFDF54}"/>
              </a:ext>
            </a:extLst>
          </p:cNvPr>
          <p:cNvSpPr>
            <a:spLocks noChangeShapeType="1"/>
          </p:cNvSpPr>
          <p:nvPr/>
        </p:nvSpPr>
        <p:spPr bwMode="auto">
          <a:xfrm flipH="1">
            <a:off x="1628178" y="4995200"/>
            <a:ext cx="360362"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4" name="Line 33">
            <a:extLst>
              <a:ext uri="{FF2B5EF4-FFF2-40B4-BE49-F238E27FC236}">
                <a16:creationId xmlns:a16="http://schemas.microsoft.com/office/drawing/2014/main" id="{05036B36-087F-4F41-8644-8A1F0134F594}"/>
              </a:ext>
            </a:extLst>
          </p:cNvPr>
          <p:cNvSpPr>
            <a:spLocks noChangeShapeType="1"/>
          </p:cNvSpPr>
          <p:nvPr/>
        </p:nvSpPr>
        <p:spPr bwMode="auto">
          <a:xfrm>
            <a:off x="2059978" y="4995200"/>
            <a:ext cx="144462"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5" name="Line 34">
            <a:extLst>
              <a:ext uri="{FF2B5EF4-FFF2-40B4-BE49-F238E27FC236}">
                <a16:creationId xmlns:a16="http://schemas.microsoft.com/office/drawing/2014/main" id="{BBE99638-6F23-4688-8222-7B6DAC859B3F}"/>
              </a:ext>
            </a:extLst>
          </p:cNvPr>
          <p:cNvSpPr>
            <a:spLocks noChangeShapeType="1"/>
          </p:cNvSpPr>
          <p:nvPr/>
        </p:nvSpPr>
        <p:spPr bwMode="auto">
          <a:xfrm flipH="1">
            <a:off x="2420340" y="4995200"/>
            <a:ext cx="3603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6" name="Line 35">
            <a:extLst>
              <a:ext uri="{FF2B5EF4-FFF2-40B4-BE49-F238E27FC236}">
                <a16:creationId xmlns:a16="http://schemas.microsoft.com/office/drawing/2014/main" id="{67E7CC96-0AD4-453B-88FC-200B37D2544E}"/>
              </a:ext>
            </a:extLst>
          </p:cNvPr>
          <p:cNvSpPr>
            <a:spLocks noChangeShapeType="1"/>
          </p:cNvSpPr>
          <p:nvPr/>
        </p:nvSpPr>
        <p:spPr bwMode="auto">
          <a:xfrm>
            <a:off x="2852140" y="4995200"/>
            <a:ext cx="1444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7" name="Line 38">
            <a:extLst>
              <a:ext uri="{FF2B5EF4-FFF2-40B4-BE49-F238E27FC236}">
                <a16:creationId xmlns:a16="http://schemas.microsoft.com/office/drawing/2014/main" id="{5189A70B-F0C0-40FB-842C-318D811612BA}"/>
              </a:ext>
            </a:extLst>
          </p:cNvPr>
          <p:cNvSpPr>
            <a:spLocks noChangeShapeType="1"/>
          </p:cNvSpPr>
          <p:nvPr/>
        </p:nvSpPr>
        <p:spPr bwMode="auto">
          <a:xfrm flipH="1">
            <a:off x="4652365" y="4995200"/>
            <a:ext cx="3603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8" name="Line 39">
            <a:extLst>
              <a:ext uri="{FF2B5EF4-FFF2-40B4-BE49-F238E27FC236}">
                <a16:creationId xmlns:a16="http://schemas.microsoft.com/office/drawing/2014/main" id="{2CB31B2F-CD22-4414-BAC2-9662C158F392}"/>
              </a:ext>
            </a:extLst>
          </p:cNvPr>
          <p:cNvSpPr>
            <a:spLocks noChangeShapeType="1"/>
          </p:cNvSpPr>
          <p:nvPr/>
        </p:nvSpPr>
        <p:spPr bwMode="auto">
          <a:xfrm>
            <a:off x="5084165" y="4995200"/>
            <a:ext cx="144463" cy="7207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9" name="Oval 41">
            <a:extLst>
              <a:ext uri="{FF2B5EF4-FFF2-40B4-BE49-F238E27FC236}">
                <a16:creationId xmlns:a16="http://schemas.microsoft.com/office/drawing/2014/main" id="{E7A1FDA8-C2D4-4173-BB96-D20D3DAED0E8}"/>
              </a:ext>
            </a:extLst>
          </p:cNvPr>
          <p:cNvSpPr>
            <a:spLocks noChangeArrowheads="1"/>
          </p:cNvSpPr>
          <p:nvPr/>
        </p:nvSpPr>
        <p:spPr bwMode="auto">
          <a:xfrm>
            <a:off x="5311339" y="5704862"/>
            <a:ext cx="1393501" cy="649188"/>
          </a:xfrm>
          <a:prstGeom prst="ellipse">
            <a:avLst/>
          </a:prstGeom>
          <a:solidFill>
            <a:srgbClr val="DDDDDD"/>
          </a:solidFill>
          <a:ln w="6350">
            <a:solidFill>
              <a:schemeClr val="tx1"/>
            </a:solidFill>
            <a:round/>
            <a:headEnd/>
            <a:tailEnd/>
          </a:ln>
        </p:spPr>
        <p:txBody>
          <a:bodyPr wrap="none"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1</a:t>
            </a:r>
            <a:r>
              <a:rPr lang="zh-CN" altLang="en-US" sz="2400" baseline="-25000">
                <a:ea typeface="微软雅黑 Light" panose="020B0502040204020203" pitchFamily="34" charset="-122"/>
              </a:rPr>
              <a:t>角</a:t>
            </a:r>
            <a:r>
              <a:rPr lang="en-US" altLang="zh-CN" sz="2400">
                <a:ea typeface="微软雅黑 Light" panose="020B0502040204020203" pitchFamily="34" charset="-122"/>
              </a:rPr>
              <a:t>=1</a:t>
            </a:r>
          </a:p>
        </p:txBody>
      </p:sp>
      <p:sp>
        <p:nvSpPr>
          <p:cNvPr id="40" name="Line 42">
            <a:extLst>
              <a:ext uri="{FF2B5EF4-FFF2-40B4-BE49-F238E27FC236}">
                <a16:creationId xmlns:a16="http://schemas.microsoft.com/office/drawing/2014/main" id="{7BD15D93-97AA-4428-80C6-03AFB2B2D80D}"/>
              </a:ext>
            </a:extLst>
          </p:cNvPr>
          <p:cNvSpPr>
            <a:spLocks noChangeShapeType="1"/>
          </p:cNvSpPr>
          <p:nvPr/>
        </p:nvSpPr>
        <p:spPr bwMode="auto">
          <a:xfrm>
            <a:off x="5876328" y="4995200"/>
            <a:ext cx="71437" cy="7207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41" name="Text Box 44">
            <a:extLst>
              <a:ext uri="{FF2B5EF4-FFF2-40B4-BE49-F238E27FC236}">
                <a16:creationId xmlns:a16="http://schemas.microsoft.com/office/drawing/2014/main" id="{A625AD1A-AA69-4D4A-8128-9FAE2E55A545}"/>
              </a:ext>
            </a:extLst>
          </p:cNvPr>
          <p:cNvSpPr txBox="1">
            <a:spLocks noChangeArrowheads="1"/>
          </p:cNvSpPr>
          <p:nvPr/>
        </p:nvSpPr>
        <p:spPr bwMode="auto">
          <a:xfrm>
            <a:off x="1123353" y="5715925"/>
            <a:ext cx="744537" cy="525462"/>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mn-lt"/>
                <a:ea typeface="微软雅黑 Light" panose="020B0502040204020203" pitchFamily="34" charset="-122"/>
              </a:rPr>
              <a:t>5</a:t>
            </a:r>
            <a:r>
              <a:rPr lang="zh-CN" altLang="en-US" sz="2800">
                <a:latin typeface="+mn-lt"/>
                <a:ea typeface="微软雅黑 Light" panose="020B0502040204020203" pitchFamily="34" charset="-122"/>
              </a:rPr>
              <a:t>角</a:t>
            </a:r>
          </a:p>
        </p:txBody>
      </p:sp>
      <p:sp>
        <p:nvSpPr>
          <p:cNvPr id="42" name="Oval 46">
            <a:extLst>
              <a:ext uri="{FF2B5EF4-FFF2-40B4-BE49-F238E27FC236}">
                <a16:creationId xmlns:a16="http://schemas.microsoft.com/office/drawing/2014/main" id="{35B423A5-8B10-4E07-82D3-5CDEEF098E24}"/>
              </a:ext>
            </a:extLst>
          </p:cNvPr>
          <p:cNvSpPr>
            <a:spLocks noChangeArrowheads="1"/>
          </p:cNvSpPr>
          <p:nvPr/>
        </p:nvSpPr>
        <p:spPr bwMode="auto">
          <a:xfrm>
            <a:off x="2420340" y="5920762"/>
            <a:ext cx="1344613" cy="649188"/>
          </a:xfrm>
          <a:prstGeom prst="ellipse">
            <a:avLst/>
          </a:prstGeom>
          <a:solidFill>
            <a:srgbClr val="DDDDDD"/>
          </a:solidFill>
          <a:ln w="6350">
            <a:solidFill>
              <a:schemeClr val="tx1"/>
            </a:solidFill>
            <a:round/>
            <a:headEnd/>
            <a:tailEnd/>
          </a:ln>
        </p:spPr>
        <p:txBody>
          <a:bodyPr anchor="ctr">
            <a:spAutoFit/>
          </a:bodyPr>
          <a:lstStyle/>
          <a:p>
            <a:pPr algn="ctr"/>
            <a:r>
              <a:rPr lang="en-US" altLang="zh-CN" sz="2400">
                <a:ea typeface="微软雅黑 Light" panose="020B0502040204020203" pitchFamily="34" charset="-122"/>
              </a:rPr>
              <a:t>x</a:t>
            </a:r>
            <a:r>
              <a:rPr lang="en-US" altLang="zh-CN" sz="2400" baseline="-25000">
                <a:ea typeface="微软雅黑 Light" panose="020B0502040204020203" pitchFamily="34" charset="-122"/>
              </a:rPr>
              <a:t>1</a:t>
            </a:r>
            <a:r>
              <a:rPr lang="zh-CN" altLang="en-US" sz="2400" baseline="-25000">
                <a:ea typeface="微软雅黑 Light" panose="020B0502040204020203" pitchFamily="34" charset="-122"/>
              </a:rPr>
              <a:t>元</a:t>
            </a:r>
            <a:r>
              <a:rPr lang="en-US" altLang="zh-CN" sz="2400">
                <a:ea typeface="微软雅黑 Light" panose="020B0502040204020203" pitchFamily="34" charset="-122"/>
              </a:rPr>
              <a:t>=1</a:t>
            </a:r>
          </a:p>
        </p:txBody>
      </p:sp>
      <p:sp>
        <p:nvSpPr>
          <p:cNvPr id="43" name="Line 47">
            <a:extLst>
              <a:ext uri="{FF2B5EF4-FFF2-40B4-BE49-F238E27FC236}">
                <a16:creationId xmlns:a16="http://schemas.microsoft.com/office/drawing/2014/main" id="{FC1F249A-E403-44AA-9C64-E0FC11532D94}"/>
              </a:ext>
            </a:extLst>
          </p:cNvPr>
          <p:cNvSpPr>
            <a:spLocks noChangeShapeType="1"/>
          </p:cNvSpPr>
          <p:nvPr/>
        </p:nvSpPr>
        <p:spPr bwMode="auto">
          <a:xfrm>
            <a:off x="2996603" y="4995200"/>
            <a:ext cx="215900" cy="9366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36037237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747C20-BEFA-40C0-A190-E804090AC839}"/>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dirty="0">
                <a:solidFill>
                  <a:srgbClr val="FF0000"/>
                </a:solidFill>
                <a:latin typeface="+mn-lt"/>
              </a:rPr>
              <a:t>T’’’</a:t>
            </a:r>
            <a:r>
              <a:rPr lang="zh-CN" altLang="en-US" sz="2400" dirty="0">
                <a:latin typeface="+mn-lt"/>
              </a:rPr>
              <a:t>是关于原问题</a:t>
            </a:r>
            <a:r>
              <a:rPr lang="en-US" altLang="zh-CN" sz="2400" dirty="0">
                <a:latin typeface="+mn-lt"/>
              </a:rPr>
              <a:t>C</a:t>
            </a:r>
            <a:r>
              <a:rPr lang="zh-CN" altLang="en-US" sz="2400" dirty="0">
                <a:latin typeface="+mn-lt"/>
              </a:rPr>
              <a:t>的</a:t>
            </a:r>
            <a:r>
              <a:rPr lang="en-US" altLang="zh-CN" sz="2400" dirty="0">
                <a:latin typeface="+mn-lt"/>
              </a:rPr>
              <a:t>1</a:t>
            </a:r>
            <a:r>
              <a:rPr lang="zh-CN" altLang="en-US" sz="2400" dirty="0">
                <a:latin typeface="+mn-lt"/>
              </a:rPr>
              <a:t>个解，同时</a:t>
            </a:r>
            <a:r>
              <a:rPr lang="en-US" altLang="zh-CN" sz="2400" dirty="0">
                <a:latin typeface="+mn-lt"/>
              </a:rPr>
              <a:t>B(T’’’)&lt;B(T)</a:t>
            </a:r>
            <a:r>
              <a:rPr lang="zh-CN" altLang="en-US" sz="2400" dirty="0">
                <a:latin typeface="+mn-lt"/>
              </a:rPr>
              <a:t>，与</a:t>
            </a:r>
            <a:r>
              <a:rPr lang="en-US" altLang="zh-CN" sz="2400" dirty="0">
                <a:latin typeface="+mn-lt"/>
              </a:rPr>
              <a:t>T</a:t>
            </a:r>
            <a:r>
              <a:rPr lang="zh-CN" altLang="en-US" sz="2400" dirty="0">
                <a:latin typeface="+mn-lt"/>
              </a:rPr>
              <a:t>是最优解矛盾</a:t>
            </a:r>
            <a:endParaRPr lang="zh-CN" altLang="en-US" dirty="0">
              <a:latin typeface="+mn-lt"/>
            </a:endParaRPr>
          </a:p>
        </p:txBody>
      </p:sp>
      <p:sp>
        <p:nvSpPr>
          <p:cNvPr id="3" name="日期占位符 2">
            <a:extLst>
              <a:ext uri="{FF2B5EF4-FFF2-40B4-BE49-F238E27FC236}">
                <a16:creationId xmlns:a16="http://schemas.microsoft.com/office/drawing/2014/main" id="{7822179C-FA91-4B3F-89B5-7F9F2036CC17}"/>
              </a:ext>
            </a:extLst>
          </p:cNvPr>
          <p:cNvSpPr>
            <a:spLocks noGrp="1"/>
          </p:cNvSpPr>
          <p:nvPr>
            <p:ph type="dt" sz="half" idx="10"/>
          </p:nvPr>
        </p:nvSpPr>
        <p:spPr/>
        <p:txBody>
          <a:bodyPr/>
          <a:lstStyle/>
          <a:p>
            <a:fld id="{E745593C-C1A7-4136-94F2-334F3909D5EA}" type="datetime1">
              <a:rPr lang="zh-CN" altLang="en-US" smtClean="0"/>
              <a:t>2021/11/22</a:t>
            </a:fld>
            <a:endParaRPr lang="zh-CN" altLang="en-US" dirty="0"/>
          </a:p>
        </p:txBody>
      </p:sp>
      <p:sp>
        <p:nvSpPr>
          <p:cNvPr id="4" name="页脚占位符 3">
            <a:extLst>
              <a:ext uri="{FF2B5EF4-FFF2-40B4-BE49-F238E27FC236}">
                <a16:creationId xmlns:a16="http://schemas.microsoft.com/office/drawing/2014/main" id="{FE06FF72-7FE6-416C-9D67-F1A1799B8FDD}"/>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85056C0-FA1B-4D9E-A2E3-062369660046}"/>
              </a:ext>
            </a:extLst>
          </p:cNvPr>
          <p:cNvSpPr>
            <a:spLocks noGrp="1"/>
          </p:cNvSpPr>
          <p:nvPr>
            <p:ph type="sldNum" sz="quarter" idx="12"/>
          </p:nvPr>
        </p:nvSpPr>
        <p:spPr/>
        <p:txBody>
          <a:bodyPr/>
          <a:lstStyle/>
          <a:p>
            <a:fld id="{EEA58A3B-43CE-4AA0-90B5-EB47AFAFEB34}" type="slidenum">
              <a:rPr lang="zh-CN" altLang="en-US" smtClean="0"/>
              <a:pPr/>
              <a:t>70</a:t>
            </a:fld>
            <a:endParaRPr lang="zh-CN" altLang="en-US" dirty="0"/>
          </a:p>
        </p:txBody>
      </p:sp>
      <p:grpSp>
        <p:nvGrpSpPr>
          <p:cNvPr id="6" name="Group 4">
            <a:extLst>
              <a:ext uri="{FF2B5EF4-FFF2-40B4-BE49-F238E27FC236}">
                <a16:creationId xmlns:a16="http://schemas.microsoft.com/office/drawing/2014/main" id="{0374D4A1-9B64-4178-B4D5-0CF63412989C}"/>
              </a:ext>
            </a:extLst>
          </p:cNvPr>
          <p:cNvGrpSpPr>
            <a:grpSpLocks/>
          </p:cNvGrpSpPr>
          <p:nvPr/>
        </p:nvGrpSpPr>
        <p:grpSpPr bwMode="auto">
          <a:xfrm>
            <a:off x="401296" y="375595"/>
            <a:ext cx="8018463" cy="4349750"/>
            <a:chOff x="431" y="1197"/>
            <a:chExt cx="5051" cy="2740"/>
          </a:xfrm>
        </p:grpSpPr>
        <p:sp>
          <p:nvSpPr>
            <p:cNvPr id="7" name="Rectangle 5">
              <a:extLst>
                <a:ext uri="{FF2B5EF4-FFF2-40B4-BE49-F238E27FC236}">
                  <a16:creationId xmlns:a16="http://schemas.microsoft.com/office/drawing/2014/main" id="{1D837C72-A232-4C9C-8BA2-9B237C095A23}"/>
                </a:ext>
              </a:extLst>
            </p:cNvPr>
            <p:cNvSpPr>
              <a:spLocks noChangeArrowheads="1"/>
            </p:cNvSpPr>
            <p:nvPr/>
          </p:nvSpPr>
          <p:spPr bwMode="auto">
            <a:xfrm>
              <a:off x="431" y="3702"/>
              <a:ext cx="515" cy="235"/>
            </a:xfrm>
            <a:prstGeom prst="rect">
              <a:avLst/>
            </a:prstGeom>
            <a:solidFill>
              <a:srgbClr val="DDDDDD"/>
            </a:solidFill>
            <a:ln w="6350" algn="ctr">
              <a:solidFill>
                <a:schemeClr val="tx1"/>
              </a:solidFill>
              <a:miter lim="800000"/>
              <a:headEnd/>
              <a:tailEnd/>
            </a:ln>
          </p:spPr>
          <p:txBody>
            <a:bodyPr anchor="ctr">
              <a:spAutoFit/>
            </a:bodyPr>
            <a:lstStyle/>
            <a:p>
              <a:pPr algn="ctr"/>
              <a:r>
                <a:rPr lang="en-US" altLang="zh-CN">
                  <a:solidFill>
                    <a:srgbClr val="FF0000"/>
                  </a:solidFill>
                  <a:ea typeface="微软雅黑 Light" panose="020B0502040204020203" pitchFamily="34" charset="-122"/>
                </a:rPr>
                <a:t>b</a:t>
              </a:r>
              <a:r>
                <a:rPr lang="zh-CN" altLang="en-US">
                  <a:solidFill>
                    <a:srgbClr val="FF0000"/>
                  </a:solidFill>
                  <a:ea typeface="微软雅黑 Light" panose="020B0502040204020203" pitchFamily="34" charset="-122"/>
                </a:rPr>
                <a:t>：</a:t>
              </a:r>
              <a:r>
                <a:rPr lang="en-US" altLang="zh-CN">
                  <a:solidFill>
                    <a:srgbClr val="FF0000"/>
                  </a:solidFill>
                  <a:ea typeface="微软雅黑 Light" panose="020B0502040204020203" pitchFamily="34" charset="-122"/>
                </a:rPr>
                <a:t>13</a:t>
              </a:r>
            </a:p>
          </p:txBody>
        </p:sp>
        <p:sp>
          <p:nvSpPr>
            <p:cNvPr id="8" name="Rectangle 6">
              <a:extLst>
                <a:ext uri="{FF2B5EF4-FFF2-40B4-BE49-F238E27FC236}">
                  <a16:creationId xmlns:a16="http://schemas.microsoft.com/office/drawing/2014/main" id="{3DF1C50B-1798-4E5C-9DAA-C3AF07828A58}"/>
                </a:ext>
              </a:extLst>
            </p:cNvPr>
            <p:cNvSpPr>
              <a:spLocks noChangeArrowheads="1"/>
            </p:cNvSpPr>
            <p:nvPr/>
          </p:nvSpPr>
          <p:spPr bwMode="auto">
            <a:xfrm>
              <a:off x="2200" y="3702"/>
              <a:ext cx="515" cy="235"/>
            </a:xfrm>
            <a:prstGeom prst="rect">
              <a:avLst/>
            </a:prstGeom>
            <a:noFill/>
            <a:ln w="63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x</a:t>
              </a:r>
              <a:r>
                <a:rPr lang="zh-CN" altLang="en-US">
                  <a:solidFill>
                    <a:srgbClr val="FF0000"/>
                  </a:solidFill>
                  <a:ea typeface="微软雅黑 Light" panose="020B0502040204020203" pitchFamily="34" charset="-122"/>
                </a:rPr>
                <a:t>：</a:t>
              </a:r>
              <a:r>
                <a:rPr lang="en-US" altLang="zh-CN">
                  <a:solidFill>
                    <a:srgbClr val="FF0000"/>
                  </a:solidFill>
                  <a:ea typeface="微软雅黑 Light" panose="020B0502040204020203" pitchFamily="34" charset="-122"/>
                </a:rPr>
                <a:t>12</a:t>
              </a:r>
            </a:p>
          </p:txBody>
        </p:sp>
        <p:sp>
          <p:nvSpPr>
            <p:cNvPr id="9" name="Rectangle 7">
              <a:extLst>
                <a:ext uri="{FF2B5EF4-FFF2-40B4-BE49-F238E27FC236}">
                  <a16:creationId xmlns:a16="http://schemas.microsoft.com/office/drawing/2014/main" id="{84C3089A-06D0-4A87-87D8-61F731788DF3}"/>
                </a:ext>
              </a:extLst>
            </p:cNvPr>
            <p:cNvSpPr>
              <a:spLocks noChangeArrowheads="1"/>
            </p:cNvSpPr>
            <p:nvPr/>
          </p:nvSpPr>
          <p:spPr bwMode="auto">
            <a:xfrm>
              <a:off x="1292" y="3702"/>
              <a:ext cx="515" cy="235"/>
            </a:xfrm>
            <a:prstGeom prst="rect">
              <a:avLst/>
            </a:prstGeom>
            <a:solidFill>
              <a:srgbClr val="DDDDDD"/>
            </a:solidFill>
            <a:ln w="6350">
              <a:solidFill>
                <a:schemeClr val="tx1"/>
              </a:solidFill>
              <a:miter lim="800000"/>
              <a:headEnd/>
              <a:tailEnd/>
            </a:ln>
          </p:spPr>
          <p:txBody>
            <a:bodyPr anchor="ctr">
              <a:spAutoFit/>
            </a:bodyPr>
            <a:lstStyle/>
            <a:p>
              <a:pPr algn="ctr"/>
              <a:r>
                <a:rPr lang="en-US" altLang="zh-CN">
                  <a:solidFill>
                    <a:srgbClr val="FF0000"/>
                  </a:solidFill>
                  <a:ea typeface="微软雅黑 Light" panose="020B0502040204020203" pitchFamily="34" charset="-122"/>
                </a:rPr>
                <a:t>a</a:t>
              </a:r>
              <a:r>
                <a:rPr lang="zh-CN" altLang="en-US">
                  <a:solidFill>
                    <a:srgbClr val="FF0000"/>
                  </a:solidFill>
                  <a:ea typeface="微软雅黑 Light" panose="020B0502040204020203" pitchFamily="34" charset="-122"/>
                </a:rPr>
                <a:t>：</a:t>
              </a:r>
              <a:r>
                <a:rPr lang="en-US" altLang="zh-CN">
                  <a:solidFill>
                    <a:srgbClr val="FF0000"/>
                  </a:solidFill>
                  <a:ea typeface="微软雅黑 Light" panose="020B0502040204020203" pitchFamily="34" charset="-122"/>
                </a:rPr>
                <a:t>45</a:t>
              </a:r>
            </a:p>
          </p:txBody>
        </p:sp>
        <p:sp>
          <p:nvSpPr>
            <p:cNvPr id="10" name="Rectangle 8">
              <a:extLst>
                <a:ext uri="{FF2B5EF4-FFF2-40B4-BE49-F238E27FC236}">
                  <a16:creationId xmlns:a16="http://schemas.microsoft.com/office/drawing/2014/main" id="{FFC7FD0E-436A-461D-8108-7CECECEE29CD}"/>
                </a:ext>
              </a:extLst>
            </p:cNvPr>
            <p:cNvSpPr>
              <a:spLocks noChangeArrowheads="1"/>
            </p:cNvSpPr>
            <p:nvPr/>
          </p:nvSpPr>
          <p:spPr bwMode="auto">
            <a:xfrm>
              <a:off x="4967"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f</a:t>
              </a:r>
              <a:r>
                <a:rPr lang="zh-CN" altLang="en-US">
                  <a:ea typeface="微软雅黑 Light" panose="020B0502040204020203" pitchFamily="34" charset="-122"/>
                </a:rPr>
                <a:t>：</a:t>
              </a:r>
              <a:r>
                <a:rPr lang="en-US" altLang="zh-CN">
                  <a:ea typeface="微软雅黑 Light" panose="020B0502040204020203" pitchFamily="34" charset="-122"/>
                </a:rPr>
                <a:t>5</a:t>
              </a:r>
            </a:p>
          </p:txBody>
        </p:sp>
        <p:sp>
          <p:nvSpPr>
            <p:cNvPr id="11" name="Rectangle 9">
              <a:extLst>
                <a:ext uri="{FF2B5EF4-FFF2-40B4-BE49-F238E27FC236}">
                  <a16:creationId xmlns:a16="http://schemas.microsoft.com/office/drawing/2014/main" id="{A095F059-D168-4463-9FBD-25A11B149FED}"/>
                </a:ext>
              </a:extLst>
            </p:cNvPr>
            <p:cNvSpPr>
              <a:spLocks noChangeArrowheads="1"/>
            </p:cNvSpPr>
            <p:nvPr/>
          </p:nvSpPr>
          <p:spPr bwMode="auto">
            <a:xfrm>
              <a:off x="4014" y="3657"/>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e</a:t>
              </a:r>
              <a:r>
                <a:rPr lang="zh-CN" altLang="en-US">
                  <a:ea typeface="微软雅黑 Light" panose="020B0502040204020203" pitchFamily="34" charset="-122"/>
                </a:rPr>
                <a:t>：</a:t>
              </a:r>
              <a:r>
                <a:rPr lang="en-US" altLang="zh-CN">
                  <a:ea typeface="微软雅黑 Light" panose="020B0502040204020203" pitchFamily="34" charset="-122"/>
                </a:rPr>
                <a:t>9</a:t>
              </a:r>
            </a:p>
          </p:txBody>
        </p:sp>
        <p:sp>
          <p:nvSpPr>
            <p:cNvPr id="12" name="Rectangle 10">
              <a:extLst>
                <a:ext uri="{FF2B5EF4-FFF2-40B4-BE49-F238E27FC236}">
                  <a16:creationId xmlns:a16="http://schemas.microsoft.com/office/drawing/2014/main" id="{E607C772-34CB-4A93-811F-670FC003CC13}"/>
                </a:ext>
              </a:extLst>
            </p:cNvPr>
            <p:cNvSpPr>
              <a:spLocks noChangeArrowheads="1"/>
            </p:cNvSpPr>
            <p:nvPr/>
          </p:nvSpPr>
          <p:spPr bwMode="auto">
            <a:xfrm>
              <a:off x="3107" y="3702"/>
              <a:ext cx="515"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solidFill>
                    <a:srgbClr val="FF0000"/>
                  </a:solidFill>
                  <a:ea typeface="微软雅黑 Light" panose="020B0502040204020203" pitchFamily="34" charset="-122"/>
                </a:rPr>
                <a:t>y</a:t>
              </a:r>
              <a:r>
                <a:rPr lang="zh-CN" altLang="en-US">
                  <a:solidFill>
                    <a:srgbClr val="FF0000"/>
                  </a:solidFill>
                  <a:ea typeface="微软雅黑 Light" panose="020B0502040204020203" pitchFamily="34" charset="-122"/>
                </a:rPr>
                <a:t>：</a:t>
              </a:r>
              <a:r>
                <a:rPr lang="en-US" altLang="zh-CN">
                  <a:solidFill>
                    <a:srgbClr val="FF0000"/>
                  </a:solidFill>
                  <a:ea typeface="微软雅黑 Light" panose="020B0502040204020203" pitchFamily="34" charset="-122"/>
                </a:rPr>
                <a:t>16</a:t>
              </a:r>
            </a:p>
          </p:txBody>
        </p:sp>
        <p:sp>
          <p:nvSpPr>
            <p:cNvPr id="13" name="Oval 11">
              <a:extLst>
                <a:ext uri="{FF2B5EF4-FFF2-40B4-BE49-F238E27FC236}">
                  <a16:creationId xmlns:a16="http://schemas.microsoft.com/office/drawing/2014/main" id="{FF8D437C-22B9-48C9-A489-6E4DEF0D1AB9}"/>
                </a:ext>
              </a:extLst>
            </p:cNvPr>
            <p:cNvSpPr>
              <a:spLocks noChangeArrowheads="1"/>
            </p:cNvSpPr>
            <p:nvPr/>
          </p:nvSpPr>
          <p:spPr bwMode="auto">
            <a:xfrm>
              <a:off x="3280" y="1197"/>
              <a:ext cx="475"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100</a:t>
              </a:r>
            </a:p>
          </p:txBody>
        </p:sp>
        <p:sp>
          <p:nvSpPr>
            <p:cNvPr id="14" name="Line 12">
              <a:extLst>
                <a:ext uri="{FF2B5EF4-FFF2-40B4-BE49-F238E27FC236}">
                  <a16:creationId xmlns:a16="http://schemas.microsoft.com/office/drawing/2014/main" id="{750D4B57-6912-4628-A648-348E40E6E29E}"/>
                </a:ext>
              </a:extLst>
            </p:cNvPr>
            <p:cNvSpPr>
              <a:spLocks noChangeShapeType="1"/>
            </p:cNvSpPr>
            <p:nvPr/>
          </p:nvSpPr>
          <p:spPr bwMode="auto">
            <a:xfrm flipH="1">
              <a:off x="2154"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5" name="Line 13">
              <a:extLst>
                <a:ext uri="{FF2B5EF4-FFF2-40B4-BE49-F238E27FC236}">
                  <a16:creationId xmlns:a16="http://schemas.microsoft.com/office/drawing/2014/main" id="{C8E8BF2F-4BE5-4861-B725-FDBD90F429C9}"/>
                </a:ext>
              </a:extLst>
            </p:cNvPr>
            <p:cNvSpPr>
              <a:spLocks noChangeShapeType="1"/>
            </p:cNvSpPr>
            <p:nvPr/>
          </p:nvSpPr>
          <p:spPr bwMode="auto">
            <a:xfrm>
              <a:off x="3651" y="1479"/>
              <a:ext cx="1225" cy="7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6" name="Text Box 14">
              <a:extLst>
                <a:ext uri="{FF2B5EF4-FFF2-40B4-BE49-F238E27FC236}">
                  <a16:creationId xmlns:a16="http://schemas.microsoft.com/office/drawing/2014/main" id="{94F02EA6-4A6B-43AF-B2A4-1A9827F25936}"/>
                </a:ext>
              </a:extLst>
            </p:cNvPr>
            <p:cNvSpPr txBox="1">
              <a:spLocks noChangeArrowheads="1"/>
            </p:cNvSpPr>
            <p:nvPr/>
          </p:nvSpPr>
          <p:spPr bwMode="auto">
            <a:xfrm>
              <a:off x="2971" y="14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17" name="Text Box 15">
              <a:extLst>
                <a:ext uri="{FF2B5EF4-FFF2-40B4-BE49-F238E27FC236}">
                  <a16:creationId xmlns:a16="http://schemas.microsoft.com/office/drawing/2014/main" id="{82FAD642-18FD-4097-A72D-E828DFE48C9E}"/>
                </a:ext>
              </a:extLst>
            </p:cNvPr>
            <p:cNvSpPr txBox="1">
              <a:spLocks noChangeArrowheads="1"/>
            </p:cNvSpPr>
            <p:nvPr/>
          </p:nvSpPr>
          <p:spPr bwMode="auto">
            <a:xfrm>
              <a:off x="4014" y="148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18" name="Oval 16">
              <a:extLst>
                <a:ext uri="{FF2B5EF4-FFF2-40B4-BE49-F238E27FC236}">
                  <a16:creationId xmlns:a16="http://schemas.microsoft.com/office/drawing/2014/main" id="{F6737D0F-4F26-492C-B23A-AA06C317EA4B}"/>
                </a:ext>
              </a:extLst>
            </p:cNvPr>
            <p:cNvSpPr>
              <a:spLocks noChangeArrowheads="1"/>
            </p:cNvSpPr>
            <p:nvPr/>
          </p:nvSpPr>
          <p:spPr bwMode="auto">
            <a:xfrm>
              <a:off x="929" y="3012"/>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58</a:t>
              </a:r>
            </a:p>
          </p:txBody>
        </p:sp>
        <p:sp>
          <p:nvSpPr>
            <p:cNvPr id="19" name="Line 17">
              <a:extLst>
                <a:ext uri="{FF2B5EF4-FFF2-40B4-BE49-F238E27FC236}">
                  <a16:creationId xmlns:a16="http://schemas.microsoft.com/office/drawing/2014/main" id="{31AB82BE-019C-436D-A861-CD531451382B}"/>
                </a:ext>
              </a:extLst>
            </p:cNvPr>
            <p:cNvSpPr>
              <a:spLocks noChangeShapeType="1"/>
            </p:cNvSpPr>
            <p:nvPr/>
          </p:nvSpPr>
          <p:spPr bwMode="auto">
            <a:xfrm flipH="1">
              <a:off x="612"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0" name="Line 18">
              <a:extLst>
                <a:ext uri="{FF2B5EF4-FFF2-40B4-BE49-F238E27FC236}">
                  <a16:creationId xmlns:a16="http://schemas.microsoft.com/office/drawing/2014/main" id="{1EC7FFEB-50F3-4006-BE3F-520ED9B8C270}"/>
                </a:ext>
              </a:extLst>
            </p:cNvPr>
            <p:cNvSpPr>
              <a:spLocks noChangeShapeType="1"/>
            </p:cNvSpPr>
            <p:nvPr/>
          </p:nvSpPr>
          <p:spPr bwMode="auto">
            <a:xfrm>
              <a:off x="1247"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1" name="Text Box 19">
              <a:extLst>
                <a:ext uri="{FF2B5EF4-FFF2-40B4-BE49-F238E27FC236}">
                  <a16:creationId xmlns:a16="http://schemas.microsoft.com/office/drawing/2014/main" id="{2E6AA23E-47F2-4AC9-883E-BF61B899D251}"/>
                </a:ext>
              </a:extLst>
            </p:cNvPr>
            <p:cNvSpPr txBox="1">
              <a:spLocks noChangeArrowheads="1"/>
            </p:cNvSpPr>
            <p:nvPr/>
          </p:nvSpPr>
          <p:spPr bwMode="auto">
            <a:xfrm>
              <a:off x="612"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2" name="Text Box 20">
              <a:extLst>
                <a:ext uri="{FF2B5EF4-FFF2-40B4-BE49-F238E27FC236}">
                  <a16:creationId xmlns:a16="http://schemas.microsoft.com/office/drawing/2014/main" id="{7742FD5A-4B15-4CB6-937A-253C11A6097E}"/>
                </a:ext>
              </a:extLst>
            </p:cNvPr>
            <p:cNvSpPr txBox="1">
              <a:spLocks noChangeArrowheads="1"/>
            </p:cNvSpPr>
            <p:nvPr/>
          </p:nvSpPr>
          <p:spPr bwMode="auto">
            <a:xfrm>
              <a:off x="1461"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3" name="Oval 21">
              <a:extLst>
                <a:ext uri="{FF2B5EF4-FFF2-40B4-BE49-F238E27FC236}">
                  <a16:creationId xmlns:a16="http://schemas.microsoft.com/office/drawing/2014/main" id="{58B2B965-7BBA-4BCA-B487-A5D426D501A6}"/>
                </a:ext>
              </a:extLst>
            </p:cNvPr>
            <p:cNvSpPr>
              <a:spLocks noChangeArrowheads="1"/>
            </p:cNvSpPr>
            <p:nvPr/>
          </p:nvSpPr>
          <p:spPr bwMode="auto">
            <a:xfrm>
              <a:off x="2622" y="3012"/>
              <a:ext cx="52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solidFill>
                    <a:srgbClr val="FF0000"/>
                  </a:solidFill>
                  <a:ea typeface="微软雅黑 Light" panose="020B0502040204020203" pitchFamily="34" charset="-122"/>
                </a:rPr>
                <a:t>Z:28</a:t>
              </a:r>
            </a:p>
          </p:txBody>
        </p:sp>
        <p:sp>
          <p:nvSpPr>
            <p:cNvPr id="24" name="Line 22">
              <a:extLst>
                <a:ext uri="{FF2B5EF4-FFF2-40B4-BE49-F238E27FC236}">
                  <a16:creationId xmlns:a16="http://schemas.microsoft.com/office/drawing/2014/main" id="{1F4C243D-5FDC-41DC-B289-6B2D9B89BFB5}"/>
                </a:ext>
              </a:extLst>
            </p:cNvPr>
            <p:cNvSpPr>
              <a:spLocks noChangeShapeType="1"/>
            </p:cNvSpPr>
            <p:nvPr/>
          </p:nvSpPr>
          <p:spPr bwMode="auto">
            <a:xfrm flipH="1">
              <a:off x="2381" y="3294"/>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23">
              <a:extLst>
                <a:ext uri="{FF2B5EF4-FFF2-40B4-BE49-F238E27FC236}">
                  <a16:creationId xmlns:a16="http://schemas.microsoft.com/office/drawing/2014/main" id="{66D99874-B3E9-4DD6-BCB3-026CCFC67722}"/>
                </a:ext>
              </a:extLst>
            </p:cNvPr>
            <p:cNvSpPr>
              <a:spLocks noChangeShapeType="1"/>
            </p:cNvSpPr>
            <p:nvPr/>
          </p:nvSpPr>
          <p:spPr bwMode="auto">
            <a:xfrm>
              <a:off x="3016" y="3294"/>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6" name="Text Box 24">
              <a:extLst>
                <a:ext uri="{FF2B5EF4-FFF2-40B4-BE49-F238E27FC236}">
                  <a16:creationId xmlns:a16="http://schemas.microsoft.com/office/drawing/2014/main" id="{EC55E1DB-8FD8-49FD-9BC4-E98BBA1B2F36}"/>
                </a:ext>
              </a:extLst>
            </p:cNvPr>
            <p:cNvSpPr txBox="1">
              <a:spLocks noChangeArrowheads="1"/>
            </p:cNvSpPr>
            <p:nvPr/>
          </p:nvSpPr>
          <p:spPr bwMode="auto">
            <a:xfrm>
              <a:off x="2381" y="333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27" name="Text Box 25">
              <a:extLst>
                <a:ext uri="{FF2B5EF4-FFF2-40B4-BE49-F238E27FC236}">
                  <a16:creationId xmlns:a16="http://schemas.microsoft.com/office/drawing/2014/main" id="{493AFF7C-5719-44E4-ABB1-13860B09BF9C}"/>
                </a:ext>
              </a:extLst>
            </p:cNvPr>
            <p:cNvSpPr txBox="1">
              <a:spLocks noChangeArrowheads="1"/>
            </p:cNvSpPr>
            <p:nvPr/>
          </p:nvSpPr>
          <p:spPr bwMode="auto">
            <a:xfrm>
              <a:off x="3230" y="330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28" name="Oval 26">
              <a:extLst>
                <a:ext uri="{FF2B5EF4-FFF2-40B4-BE49-F238E27FC236}">
                  <a16:creationId xmlns:a16="http://schemas.microsoft.com/office/drawing/2014/main" id="{E3604FA6-3D82-481B-83DA-77436EEF8EFE}"/>
                </a:ext>
              </a:extLst>
            </p:cNvPr>
            <p:cNvSpPr>
              <a:spLocks noChangeArrowheads="1"/>
            </p:cNvSpPr>
            <p:nvPr/>
          </p:nvSpPr>
          <p:spPr bwMode="auto">
            <a:xfrm>
              <a:off x="4513" y="2966"/>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29" name="Line 27">
              <a:extLst>
                <a:ext uri="{FF2B5EF4-FFF2-40B4-BE49-F238E27FC236}">
                  <a16:creationId xmlns:a16="http://schemas.microsoft.com/office/drawing/2014/main" id="{8AA06463-B911-4F79-9AF6-754C15743F07}"/>
                </a:ext>
              </a:extLst>
            </p:cNvPr>
            <p:cNvSpPr>
              <a:spLocks noChangeShapeType="1"/>
            </p:cNvSpPr>
            <p:nvPr/>
          </p:nvSpPr>
          <p:spPr bwMode="auto">
            <a:xfrm flipH="1">
              <a:off x="4196" y="3248"/>
              <a:ext cx="363"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0" name="Line 28">
              <a:extLst>
                <a:ext uri="{FF2B5EF4-FFF2-40B4-BE49-F238E27FC236}">
                  <a16:creationId xmlns:a16="http://schemas.microsoft.com/office/drawing/2014/main" id="{2E329F27-BCC4-40FA-98CC-6A5052677262}"/>
                </a:ext>
              </a:extLst>
            </p:cNvPr>
            <p:cNvSpPr>
              <a:spLocks noChangeShapeType="1"/>
            </p:cNvSpPr>
            <p:nvPr/>
          </p:nvSpPr>
          <p:spPr bwMode="auto">
            <a:xfrm>
              <a:off x="4831" y="3248"/>
              <a:ext cx="45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Text Box 29">
              <a:extLst>
                <a:ext uri="{FF2B5EF4-FFF2-40B4-BE49-F238E27FC236}">
                  <a16:creationId xmlns:a16="http://schemas.microsoft.com/office/drawing/2014/main" id="{F07902B6-67E7-4328-A08F-5073D20FE4AB}"/>
                </a:ext>
              </a:extLst>
            </p:cNvPr>
            <p:cNvSpPr txBox="1">
              <a:spLocks noChangeArrowheads="1"/>
            </p:cNvSpPr>
            <p:nvPr/>
          </p:nvSpPr>
          <p:spPr bwMode="auto">
            <a:xfrm>
              <a:off x="4196" y="329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2" name="Text Box 30">
              <a:extLst>
                <a:ext uri="{FF2B5EF4-FFF2-40B4-BE49-F238E27FC236}">
                  <a16:creationId xmlns:a16="http://schemas.microsoft.com/office/drawing/2014/main" id="{2EB6370A-50B6-4309-A135-1B1FBF2ADD2F}"/>
                </a:ext>
              </a:extLst>
            </p:cNvPr>
            <p:cNvSpPr txBox="1">
              <a:spLocks noChangeArrowheads="1"/>
            </p:cNvSpPr>
            <p:nvPr/>
          </p:nvSpPr>
          <p:spPr bwMode="auto">
            <a:xfrm>
              <a:off x="5045" y="326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3" name="Oval 31">
              <a:extLst>
                <a:ext uri="{FF2B5EF4-FFF2-40B4-BE49-F238E27FC236}">
                  <a16:creationId xmlns:a16="http://schemas.microsoft.com/office/drawing/2014/main" id="{9CCFEC6F-B7D2-4F88-AFEB-735B02405B95}"/>
                </a:ext>
              </a:extLst>
            </p:cNvPr>
            <p:cNvSpPr>
              <a:spLocks noChangeArrowheads="1"/>
            </p:cNvSpPr>
            <p:nvPr/>
          </p:nvSpPr>
          <p:spPr bwMode="auto">
            <a:xfrm>
              <a:off x="1746" y="2150"/>
              <a:ext cx="459"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86</a:t>
              </a:r>
            </a:p>
          </p:txBody>
        </p:sp>
        <p:sp>
          <p:nvSpPr>
            <p:cNvPr id="34" name="Line 32">
              <a:extLst>
                <a:ext uri="{FF2B5EF4-FFF2-40B4-BE49-F238E27FC236}">
                  <a16:creationId xmlns:a16="http://schemas.microsoft.com/office/drawing/2014/main" id="{ACE8C4A2-1950-4B66-95C6-1C67B67B2974}"/>
                </a:ext>
              </a:extLst>
            </p:cNvPr>
            <p:cNvSpPr>
              <a:spLocks noChangeShapeType="1"/>
            </p:cNvSpPr>
            <p:nvPr/>
          </p:nvSpPr>
          <p:spPr bwMode="auto">
            <a:xfrm flipH="1">
              <a:off x="1156" y="2432"/>
              <a:ext cx="681"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5" name="Line 33">
              <a:extLst>
                <a:ext uri="{FF2B5EF4-FFF2-40B4-BE49-F238E27FC236}">
                  <a16:creationId xmlns:a16="http://schemas.microsoft.com/office/drawing/2014/main" id="{CF1552E5-4CF3-4521-BF82-7D11A05A354A}"/>
                </a:ext>
              </a:extLst>
            </p:cNvPr>
            <p:cNvSpPr>
              <a:spLocks noChangeShapeType="1"/>
            </p:cNvSpPr>
            <p:nvPr/>
          </p:nvSpPr>
          <p:spPr bwMode="auto">
            <a:xfrm>
              <a:off x="2109" y="2432"/>
              <a:ext cx="726" cy="59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Text Box 34">
              <a:extLst>
                <a:ext uri="{FF2B5EF4-FFF2-40B4-BE49-F238E27FC236}">
                  <a16:creationId xmlns:a16="http://schemas.microsoft.com/office/drawing/2014/main" id="{2FC5F2B4-3CC2-476B-ABE1-050E501A9E57}"/>
                </a:ext>
              </a:extLst>
            </p:cNvPr>
            <p:cNvSpPr txBox="1">
              <a:spLocks noChangeArrowheads="1"/>
            </p:cNvSpPr>
            <p:nvPr/>
          </p:nvSpPr>
          <p:spPr bwMode="auto">
            <a:xfrm>
              <a:off x="1474" y="24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sp>
          <p:nvSpPr>
            <p:cNvPr id="37" name="Text Box 35">
              <a:extLst>
                <a:ext uri="{FF2B5EF4-FFF2-40B4-BE49-F238E27FC236}">
                  <a16:creationId xmlns:a16="http://schemas.microsoft.com/office/drawing/2014/main" id="{043E10BA-5E64-47F8-9E18-181DA85C4751}"/>
                </a:ext>
              </a:extLst>
            </p:cNvPr>
            <p:cNvSpPr txBox="1">
              <a:spLocks noChangeArrowheads="1"/>
            </p:cNvSpPr>
            <p:nvPr/>
          </p:nvSpPr>
          <p:spPr bwMode="auto">
            <a:xfrm>
              <a:off x="2323" y="24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38" name="Oval 36">
              <a:extLst>
                <a:ext uri="{FF2B5EF4-FFF2-40B4-BE49-F238E27FC236}">
                  <a16:creationId xmlns:a16="http://schemas.microsoft.com/office/drawing/2014/main" id="{50174677-CC87-4803-8816-CE7D7AA7E65E}"/>
                </a:ext>
              </a:extLst>
            </p:cNvPr>
            <p:cNvSpPr>
              <a:spLocks noChangeArrowheads="1"/>
            </p:cNvSpPr>
            <p:nvPr/>
          </p:nvSpPr>
          <p:spPr bwMode="auto">
            <a:xfrm>
              <a:off x="4818" y="2150"/>
              <a:ext cx="371" cy="32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en-US" altLang="zh-CN">
                  <a:ea typeface="微软雅黑 Light" panose="020B0502040204020203" pitchFamily="34" charset="-122"/>
                </a:rPr>
                <a:t>14</a:t>
              </a:r>
            </a:p>
          </p:txBody>
        </p:sp>
        <p:sp>
          <p:nvSpPr>
            <p:cNvPr id="39" name="Line 37">
              <a:extLst>
                <a:ext uri="{FF2B5EF4-FFF2-40B4-BE49-F238E27FC236}">
                  <a16:creationId xmlns:a16="http://schemas.microsoft.com/office/drawing/2014/main" id="{CF574CF4-BECA-423B-8742-7D9CC0B93083}"/>
                </a:ext>
              </a:extLst>
            </p:cNvPr>
            <p:cNvSpPr>
              <a:spLocks noChangeShapeType="1"/>
            </p:cNvSpPr>
            <p:nvPr/>
          </p:nvSpPr>
          <p:spPr bwMode="auto">
            <a:xfrm flipH="1">
              <a:off x="4694" y="2432"/>
              <a:ext cx="170" cy="54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Text Box 38">
              <a:extLst>
                <a:ext uri="{FF2B5EF4-FFF2-40B4-BE49-F238E27FC236}">
                  <a16:creationId xmlns:a16="http://schemas.microsoft.com/office/drawing/2014/main" id="{896144C0-A17C-47D2-AA3F-D162B3933B19}"/>
                </a:ext>
              </a:extLst>
            </p:cNvPr>
            <p:cNvSpPr txBox="1">
              <a:spLocks noChangeArrowheads="1"/>
            </p:cNvSpPr>
            <p:nvPr/>
          </p:nvSpPr>
          <p:spPr bwMode="auto">
            <a:xfrm>
              <a:off x="4604" y="25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0</a:t>
              </a:r>
            </a:p>
          </p:txBody>
        </p:sp>
      </p:grpSp>
      <p:sp>
        <p:nvSpPr>
          <p:cNvPr id="41" name="Freeform 39">
            <a:extLst>
              <a:ext uri="{FF2B5EF4-FFF2-40B4-BE49-F238E27FC236}">
                <a16:creationId xmlns:a16="http://schemas.microsoft.com/office/drawing/2014/main" id="{7E1C1FDA-F2D0-4D7E-836F-D4F99E7266B6}"/>
              </a:ext>
            </a:extLst>
          </p:cNvPr>
          <p:cNvSpPr>
            <a:spLocks/>
          </p:cNvSpPr>
          <p:nvPr/>
        </p:nvSpPr>
        <p:spPr bwMode="auto">
          <a:xfrm>
            <a:off x="2831759" y="4161266"/>
            <a:ext cx="184731" cy="369332"/>
          </a:xfrm>
          <a:custGeom>
            <a:avLst/>
            <a:gdLst>
              <a:gd name="T0" fmla="*/ 2147483647 w 1883"/>
              <a:gd name="T1" fmla="*/ 2147483647 h 798"/>
              <a:gd name="T2" fmla="*/ 2147483647 w 1883"/>
              <a:gd name="T3" fmla="*/ 2147483647 h 798"/>
              <a:gd name="T4" fmla="*/ 2147483647 w 1883"/>
              <a:gd name="T5" fmla="*/ 2147483647 h 798"/>
              <a:gd name="T6" fmla="*/ 2147483647 w 1883"/>
              <a:gd name="T7" fmla="*/ 2147483647 h 798"/>
              <a:gd name="T8" fmla="*/ 2147483647 w 1883"/>
              <a:gd name="T9" fmla="*/ 2147483647 h 798"/>
              <a:gd name="T10" fmla="*/ 2147483647 w 1883"/>
              <a:gd name="T11" fmla="*/ 2147483647 h 798"/>
              <a:gd name="T12" fmla="*/ 2147483647 w 1883"/>
              <a:gd name="T13" fmla="*/ 2147483647 h 798"/>
              <a:gd name="T14" fmla="*/ 2147483647 w 1883"/>
              <a:gd name="T15" fmla="*/ 2147483647 h 798"/>
              <a:gd name="T16" fmla="*/ 2147483647 w 1883"/>
              <a:gd name="T17" fmla="*/ 2147483647 h 798"/>
              <a:gd name="T18" fmla="*/ 2147483647 w 1883"/>
              <a:gd name="T19" fmla="*/ 2147483647 h 798"/>
              <a:gd name="T20" fmla="*/ 2147483647 w 1883"/>
              <a:gd name="T21" fmla="*/ 2147483647 h 798"/>
              <a:gd name="T22" fmla="*/ 2147483647 w 1883"/>
              <a:gd name="T23" fmla="*/ 2147483647 h 798"/>
              <a:gd name="T24" fmla="*/ 2147483647 w 1883"/>
              <a:gd name="T25" fmla="*/ 2147483647 h 798"/>
              <a:gd name="T26" fmla="*/ 2147483647 w 1883"/>
              <a:gd name="T27" fmla="*/ 2147483647 h 798"/>
              <a:gd name="T28" fmla="*/ 2147483647 w 1883"/>
              <a:gd name="T29" fmla="*/ 2147483647 h 798"/>
              <a:gd name="T30" fmla="*/ 2147483647 w 1883"/>
              <a:gd name="T31" fmla="*/ 2147483647 h 798"/>
              <a:gd name="T32" fmla="*/ 2147483647 w 1883"/>
              <a:gd name="T33" fmla="*/ 2147483647 h 798"/>
              <a:gd name="T34" fmla="*/ 2147483647 w 1883"/>
              <a:gd name="T35" fmla="*/ 2147483647 h 798"/>
              <a:gd name="T36" fmla="*/ 2147483647 w 1883"/>
              <a:gd name="T37" fmla="*/ 2147483647 h 798"/>
              <a:gd name="T38" fmla="*/ 2147483647 w 1883"/>
              <a:gd name="T39" fmla="*/ 2147483647 h 798"/>
              <a:gd name="T40" fmla="*/ 2147483647 w 1883"/>
              <a:gd name="T41" fmla="*/ 2147483647 h 798"/>
              <a:gd name="T42" fmla="*/ 2147483647 w 1883"/>
              <a:gd name="T43" fmla="*/ 2147483647 h 798"/>
              <a:gd name="T44" fmla="*/ 2147483647 w 1883"/>
              <a:gd name="T45" fmla="*/ 2147483647 h 798"/>
              <a:gd name="T46" fmla="*/ 2147483647 w 1883"/>
              <a:gd name="T47" fmla="*/ 2147483647 h 798"/>
              <a:gd name="T48" fmla="*/ 2147483647 w 1883"/>
              <a:gd name="T49" fmla="*/ 2147483647 h 798"/>
              <a:gd name="T50" fmla="*/ 2147483647 w 1883"/>
              <a:gd name="T51" fmla="*/ 2147483647 h 798"/>
              <a:gd name="T52" fmla="*/ 2147483647 w 1883"/>
              <a:gd name="T53" fmla="*/ 2147483647 h 798"/>
              <a:gd name="T54" fmla="*/ 2147483647 w 1883"/>
              <a:gd name="T55" fmla="*/ 2147483647 h 798"/>
              <a:gd name="T56" fmla="*/ 2147483647 w 1883"/>
              <a:gd name="T57" fmla="*/ 2147483647 h 798"/>
              <a:gd name="T58" fmla="*/ 2147483647 w 1883"/>
              <a:gd name="T59" fmla="*/ 2147483647 h 798"/>
              <a:gd name="T60" fmla="*/ 2147483647 w 1883"/>
              <a:gd name="T61" fmla="*/ 2147483647 h 798"/>
              <a:gd name="T62" fmla="*/ 2147483647 w 1883"/>
              <a:gd name="T63" fmla="*/ 2147483647 h 798"/>
              <a:gd name="T64" fmla="*/ 2147483647 w 1883"/>
              <a:gd name="T65" fmla="*/ 2147483647 h 798"/>
              <a:gd name="T66" fmla="*/ 2147483647 w 1883"/>
              <a:gd name="T67" fmla="*/ 2147483647 h 798"/>
              <a:gd name="T68" fmla="*/ 2147483647 w 1883"/>
              <a:gd name="T69" fmla="*/ 2147483647 h 798"/>
              <a:gd name="T70" fmla="*/ 2147483647 w 1883"/>
              <a:gd name="T71" fmla="*/ 2147483647 h 798"/>
              <a:gd name="T72" fmla="*/ 0 w 1883"/>
              <a:gd name="T73" fmla="*/ 2147483647 h 798"/>
              <a:gd name="T74" fmla="*/ 2147483647 w 1883"/>
              <a:gd name="T75" fmla="*/ 2147483647 h 798"/>
              <a:gd name="T76" fmla="*/ 2147483647 w 1883"/>
              <a:gd name="T77" fmla="*/ 2147483647 h 798"/>
              <a:gd name="T78" fmla="*/ 2147483647 w 1883"/>
              <a:gd name="T79" fmla="*/ 2147483647 h 798"/>
              <a:gd name="T80" fmla="*/ 2147483647 w 1883"/>
              <a:gd name="T81" fmla="*/ 2147483647 h 798"/>
              <a:gd name="T82" fmla="*/ 2147483647 w 1883"/>
              <a:gd name="T83" fmla="*/ 2147483647 h 7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83"/>
              <a:gd name="T127" fmla="*/ 0 h 798"/>
              <a:gd name="T128" fmla="*/ 1883 w 1883"/>
              <a:gd name="T129" fmla="*/ 798 h 7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83" h="798">
                <a:moveTo>
                  <a:pt x="64" y="249"/>
                </a:moveTo>
                <a:cubicBezTo>
                  <a:pt x="76" y="201"/>
                  <a:pt x="102" y="180"/>
                  <a:pt x="128" y="140"/>
                </a:cubicBezTo>
                <a:cubicBezTo>
                  <a:pt x="134" y="122"/>
                  <a:pt x="140" y="103"/>
                  <a:pt x="146" y="85"/>
                </a:cubicBezTo>
                <a:cubicBezTo>
                  <a:pt x="149" y="76"/>
                  <a:pt x="146" y="60"/>
                  <a:pt x="155" y="57"/>
                </a:cubicBezTo>
                <a:cubicBezTo>
                  <a:pt x="173" y="51"/>
                  <a:pt x="210" y="39"/>
                  <a:pt x="210" y="39"/>
                </a:cubicBezTo>
                <a:cubicBezTo>
                  <a:pt x="249" y="51"/>
                  <a:pt x="329" y="66"/>
                  <a:pt x="329" y="66"/>
                </a:cubicBezTo>
                <a:cubicBezTo>
                  <a:pt x="386" y="61"/>
                  <a:pt x="448" y="44"/>
                  <a:pt x="503" y="57"/>
                </a:cubicBezTo>
                <a:cubicBezTo>
                  <a:pt x="610" y="45"/>
                  <a:pt x="713" y="53"/>
                  <a:pt x="823" y="48"/>
                </a:cubicBezTo>
                <a:cubicBezTo>
                  <a:pt x="890" y="26"/>
                  <a:pt x="811" y="48"/>
                  <a:pt x="951" y="48"/>
                </a:cubicBezTo>
                <a:cubicBezTo>
                  <a:pt x="992" y="48"/>
                  <a:pt x="1059" y="26"/>
                  <a:pt x="1097" y="21"/>
                </a:cubicBezTo>
                <a:cubicBezTo>
                  <a:pt x="1161" y="0"/>
                  <a:pt x="1102" y="15"/>
                  <a:pt x="1225" y="21"/>
                </a:cubicBezTo>
                <a:cubicBezTo>
                  <a:pt x="1326" y="26"/>
                  <a:pt x="1426" y="27"/>
                  <a:pt x="1527" y="30"/>
                </a:cubicBezTo>
                <a:cubicBezTo>
                  <a:pt x="1592" y="55"/>
                  <a:pt x="1645" y="89"/>
                  <a:pt x="1701" y="130"/>
                </a:cubicBezTo>
                <a:cubicBezTo>
                  <a:pt x="1725" y="148"/>
                  <a:pt x="1765" y="194"/>
                  <a:pt x="1765" y="194"/>
                </a:cubicBezTo>
                <a:cubicBezTo>
                  <a:pt x="1781" y="226"/>
                  <a:pt x="1794" y="251"/>
                  <a:pt x="1819" y="277"/>
                </a:cubicBezTo>
                <a:cubicBezTo>
                  <a:pt x="1833" y="338"/>
                  <a:pt x="1868" y="388"/>
                  <a:pt x="1883" y="450"/>
                </a:cubicBezTo>
                <a:cubicBezTo>
                  <a:pt x="1880" y="481"/>
                  <a:pt x="1883" y="513"/>
                  <a:pt x="1874" y="542"/>
                </a:cubicBezTo>
                <a:cubicBezTo>
                  <a:pt x="1868" y="563"/>
                  <a:pt x="1850" y="579"/>
                  <a:pt x="1838" y="597"/>
                </a:cubicBezTo>
                <a:cubicBezTo>
                  <a:pt x="1833" y="605"/>
                  <a:pt x="1834" y="616"/>
                  <a:pt x="1829" y="624"/>
                </a:cubicBezTo>
                <a:cubicBezTo>
                  <a:pt x="1815" y="647"/>
                  <a:pt x="1785" y="663"/>
                  <a:pt x="1765" y="679"/>
                </a:cubicBezTo>
                <a:cubicBezTo>
                  <a:pt x="1704" y="727"/>
                  <a:pt x="1646" y="753"/>
                  <a:pt x="1573" y="780"/>
                </a:cubicBezTo>
                <a:cubicBezTo>
                  <a:pt x="1529" y="768"/>
                  <a:pt x="1516" y="778"/>
                  <a:pt x="1472" y="789"/>
                </a:cubicBezTo>
                <a:cubicBezTo>
                  <a:pt x="1397" y="763"/>
                  <a:pt x="1436" y="773"/>
                  <a:pt x="1353" y="761"/>
                </a:cubicBezTo>
                <a:cubicBezTo>
                  <a:pt x="1321" y="729"/>
                  <a:pt x="1296" y="718"/>
                  <a:pt x="1253" y="706"/>
                </a:cubicBezTo>
                <a:cubicBezTo>
                  <a:pt x="1215" y="670"/>
                  <a:pt x="1241" y="686"/>
                  <a:pt x="1152" y="697"/>
                </a:cubicBezTo>
                <a:cubicBezTo>
                  <a:pt x="1007" y="716"/>
                  <a:pt x="868" y="749"/>
                  <a:pt x="722" y="761"/>
                </a:cubicBezTo>
                <a:cubicBezTo>
                  <a:pt x="710" y="757"/>
                  <a:pt x="668" y="742"/>
                  <a:pt x="658" y="743"/>
                </a:cubicBezTo>
                <a:cubicBezTo>
                  <a:pt x="639" y="745"/>
                  <a:pt x="622" y="759"/>
                  <a:pt x="603" y="761"/>
                </a:cubicBezTo>
                <a:cubicBezTo>
                  <a:pt x="570" y="764"/>
                  <a:pt x="536" y="767"/>
                  <a:pt x="503" y="770"/>
                </a:cubicBezTo>
                <a:cubicBezTo>
                  <a:pt x="436" y="793"/>
                  <a:pt x="467" y="784"/>
                  <a:pt x="411" y="798"/>
                </a:cubicBezTo>
                <a:cubicBezTo>
                  <a:pt x="211" y="785"/>
                  <a:pt x="328" y="790"/>
                  <a:pt x="210" y="761"/>
                </a:cubicBezTo>
                <a:cubicBezTo>
                  <a:pt x="167" y="732"/>
                  <a:pt x="194" y="747"/>
                  <a:pt x="128" y="725"/>
                </a:cubicBezTo>
                <a:cubicBezTo>
                  <a:pt x="119" y="722"/>
                  <a:pt x="110" y="719"/>
                  <a:pt x="101" y="716"/>
                </a:cubicBezTo>
                <a:cubicBezTo>
                  <a:pt x="92" y="713"/>
                  <a:pt x="73" y="706"/>
                  <a:pt x="73" y="706"/>
                </a:cubicBezTo>
                <a:cubicBezTo>
                  <a:pt x="67" y="697"/>
                  <a:pt x="63" y="686"/>
                  <a:pt x="55" y="679"/>
                </a:cubicBezTo>
                <a:cubicBezTo>
                  <a:pt x="44" y="670"/>
                  <a:pt x="25" y="673"/>
                  <a:pt x="18" y="661"/>
                </a:cubicBezTo>
                <a:cubicBezTo>
                  <a:pt x="3" y="634"/>
                  <a:pt x="10" y="599"/>
                  <a:pt x="0" y="569"/>
                </a:cubicBezTo>
                <a:cubicBezTo>
                  <a:pt x="6" y="506"/>
                  <a:pt x="15" y="464"/>
                  <a:pt x="27" y="405"/>
                </a:cubicBezTo>
                <a:cubicBezTo>
                  <a:pt x="21" y="399"/>
                  <a:pt x="10" y="395"/>
                  <a:pt x="9" y="386"/>
                </a:cubicBezTo>
                <a:cubicBezTo>
                  <a:pt x="6" y="367"/>
                  <a:pt x="40" y="281"/>
                  <a:pt x="55" y="268"/>
                </a:cubicBezTo>
                <a:cubicBezTo>
                  <a:pt x="62" y="262"/>
                  <a:pt x="73" y="261"/>
                  <a:pt x="82" y="258"/>
                </a:cubicBezTo>
                <a:cubicBezTo>
                  <a:pt x="112" y="229"/>
                  <a:pt x="101" y="249"/>
                  <a:pt x="101" y="194"/>
                </a:cubicBezTo>
              </a:path>
            </a:pathLst>
          </a:cu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ea typeface="微软雅黑 Light" panose="020B0502040204020203" pitchFamily="34" charset="-122"/>
            </a:endParaRPr>
          </a:p>
        </p:txBody>
      </p:sp>
      <p:sp>
        <p:nvSpPr>
          <p:cNvPr id="42" name="Text Box 42">
            <a:extLst>
              <a:ext uri="{FF2B5EF4-FFF2-40B4-BE49-F238E27FC236}">
                <a16:creationId xmlns:a16="http://schemas.microsoft.com/office/drawing/2014/main" id="{E6C0D6B0-2814-409A-B74C-433C621FC694}"/>
              </a:ext>
            </a:extLst>
          </p:cNvPr>
          <p:cNvSpPr txBox="1">
            <a:spLocks noChangeArrowheads="1"/>
          </p:cNvSpPr>
          <p:nvPr/>
        </p:nvSpPr>
        <p:spPr bwMode="auto">
          <a:xfrm>
            <a:off x="530438" y="5114284"/>
            <a:ext cx="1958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dirty="0">
                <a:latin typeface="+mn-lt"/>
                <a:ea typeface="微软雅黑 Light" panose="020B0502040204020203" pitchFamily="34" charset="-122"/>
              </a:rPr>
              <a:t>与</a:t>
            </a:r>
            <a:r>
              <a:rPr lang="en-US" altLang="zh-CN" sz="2400" dirty="0">
                <a:latin typeface="+mn-lt"/>
                <a:ea typeface="微软雅黑 Light" panose="020B0502040204020203" pitchFamily="34" charset="-122"/>
              </a:rPr>
              <a:t>T’</a:t>
            </a:r>
            <a:r>
              <a:rPr lang="zh-CN" altLang="en-US" sz="2400" dirty="0">
                <a:latin typeface="+mn-lt"/>
                <a:ea typeface="微软雅黑 Light" panose="020B0502040204020203" pitchFamily="34" charset="-122"/>
              </a:rPr>
              <a:t>不同之处</a:t>
            </a:r>
          </a:p>
        </p:txBody>
      </p:sp>
      <p:sp>
        <p:nvSpPr>
          <p:cNvPr id="43" name="AutoShape 43">
            <a:extLst>
              <a:ext uri="{FF2B5EF4-FFF2-40B4-BE49-F238E27FC236}">
                <a16:creationId xmlns:a16="http://schemas.microsoft.com/office/drawing/2014/main" id="{4E99519B-C50F-406C-B254-F1F48100279D}"/>
              </a:ext>
            </a:extLst>
          </p:cNvPr>
          <p:cNvSpPr>
            <a:spLocks/>
          </p:cNvSpPr>
          <p:nvPr/>
        </p:nvSpPr>
        <p:spPr bwMode="auto">
          <a:xfrm rot="5400000" flipH="1" flipV="1">
            <a:off x="1265240" y="4230387"/>
            <a:ext cx="431800" cy="1453468"/>
          </a:xfrm>
          <a:prstGeom prst="leftBrace">
            <a:avLst>
              <a:gd name="adj1" fmla="val 30576"/>
              <a:gd name="adj2" fmla="val 50000"/>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44" name="Text Box 45">
            <a:extLst>
              <a:ext uri="{FF2B5EF4-FFF2-40B4-BE49-F238E27FC236}">
                <a16:creationId xmlns:a16="http://schemas.microsoft.com/office/drawing/2014/main" id="{2822BAA8-A942-40FC-A5BF-E0F5ACBB42FF}"/>
              </a:ext>
            </a:extLst>
          </p:cNvPr>
          <p:cNvSpPr txBox="1">
            <a:spLocks noChangeArrowheads="1"/>
          </p:cNvSpPr>
          <p:nvPr/>
        </p:nvSpPr>
        <p:spPr bwMode="auto">
          <a:xfrm>
            <a:off x="6017871" y="391470"/>
            <a:ext cx="1958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solidFill>
                  <a:srgbClr val="FF0000"/>
                </a:solidFill>
                <a:latin typeface="+mn-lt"/>
                <a:ea typeface="微软雅黑 Light" panose="020B0502040204020203" pitchFamily="34" charset="-122"/>
              </a:rPr>
              <a:t>树</a:t>
            </a:r>
            <a:r>
              <a:rPr lang="en-US" altLang="zh-CN" sz="2400">
                <a:solidFill>
                  <a:srgbClr val="FF0000"/>
                </a:solidFill>
                <a:latin typeface="+mn-lt"/>
                <a:ea typeface="微软雅黑 Light" panose="020B0502040204020203" pitchFamily="34" charset="-122"/>
              </a:rPr>
              <a:t>T’’’, B(T’’’)</a:t>
            </a:r>
          </a:p>
        </p:txBody>
      </p:sp>
      <p:sp>
        <p:nvSpPr>
          <p:cNvPr id="45" name="Text Box 46">
            <a:extLst>
              <a:ext uri="{FF2B5EF4-FFF2-40B4-BE49-F238E27FC236}">
                <a16:creationId xmlns:a16="http://schemas.microsoft.com/office/drawing/2014/main" id="{EDF6E241-4D46-4E02-A7C5-6A8A8FB93EE3}"/>
              </a:ext>
            </a:extLst>
          </p:cNvPr>
          <p:cNvSpPr txBox="1">
            <a:spLocks noChangeArrowheads="1"/>
          </p:cNvSpPr>
          <p:nvPr/>
        </p:nvSpPr>
        <p:spPr bwMode="auto">
          <a:xfrm>
            <a:off x="401296" y="389882"/>
            <a:ext cx="3025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solidFill>
                  <a:srgbClr val="FF0000"/>
                </a:solidFill>
                <a:latin typeface="+mn-lt"/>
                <a:ea typeface="微软雅黑 Light" panose="020B0502040204020203" pitchFamily="34" charset="-122"/>
              </a:rPr>
              <a:t>由子问题解子树</a:t>
            </a:r>
            <a:r>
              <a:rPr lang="en-US" altLang="zh-CN" sz="2400">
                <a:solidFill>
                  <a:srgbClr val="FF0000"/>
                </a:solidFill>
                <a:latin typeface="+mn-lt"/>
                <a:ea typeface="微软雅黑 Light" panose="020B0502040204020203" pitchFamily="34" charset="-122"/>
              </a:rPr>
              <a:t>T’’</a:t>
            </a:r>
          </a:p>
          <a:p>
            <a:pPr eaLnBrk="1" hangingPunct="1"/>
            <a:r>
              <a:rPr lang="en-US" altLang="zh-CN" sz="2400">
                <a:solidFill>
                  <a:srgbClr val="FF0000"/>
                </a:solidFill>
                <a:latin typeface="+mn-lt"/>
                <a:ea typeface="微软雅黑 Light" panose="020B0502040204020203" pitchFamily="34" charset="-122"/>
              </a:rPr>
              <a:t> ,</a:t>
            </a:r>
            <a:r>
              <a:rPr lang="zh-CN" altLang="en-US" sz="2400">
                <a:solidFill>
                  <a:srgbClr val="FF0000"/>
                </a:solidFill>
                <a:latin typeface="+mn-lt"/>
                <a:ea typeface="微软雅黑 Light" panose="020B0502040204020203" pitchFamily="34" charset="-122"/>
              </a:rPr>
              <a:t>构造原问题的解</a:t>
            </a:r>
            <a:r>
              <a:rPr lang="en-US" altLang="zh-CN" sz="2400">
                <a:solidFill>
                  <a:srgbClr val="FF0000"/>
                </a:solidFill>
                <a:latin typeface="+mn-lt"/>
                <a:ea typeface="微软雅黑 Light" panose="020B0502040204020203" pitchFamily="34" charset="-122"/>
              </a:rPr>
              <a:t>T’’’</a:t>
            </a:r>
            <a:r>
              <a:rPr lang="zh-CN" altLang="en-US" sz="2400">
                <a:solidFill>
                  <a:srgbClr val="FF0000"/>
                </a:solidFill>
                <a:latin typeface="+mn-lt"/>
                <a:ea typeface="微软雅黑 Light" panose="020B0502040204020203" pitchFamily="34" charset="-122"/>
              </a:rPr>
              <a:t>：</a:t>
            </a:r>
            <a:r>
              <a:rPr lang="en-US" altLang="zh-CN" sz="2400">
                <a:solidFill>
                  <a:srgbClr val="FF0000"/>
                </a:solidFill>
                <a:latin typeface="+mn-lt"/>
                <a:ea typeface="微软雅黑 Light" panose="020B0502040204020203" pitchFamily="34" charset="-122"/>
              </a:rPr>
              <a:t>Z</a:t>
            </a:r>
            <a:r>
              <a:rPr lang="zh-CN" altLang="en-US" sz="2400">
                <a:solidFill>
                  <a:srgbClr val="FF0000"/>
                </a:solidFill>
                <a:latin typeface="+mn-lt"/>
                <a:ea typeface="微软雅黑 Light" panose="020B0502040204020203" pitchFamily="34" charset="-122"/>
              </a:rPr>
              <a:t>替换为</a:t>
            </a:r>
            <a:r>
              <a:rPr lang="en-US" altLang="zh-CN" sz="2400">
                <a:solidFill>
                  <a:srgbClr val="FF0000"/>
                </a:solidFill>
                <a:latin typeface="+mn-lt"/>
                <a:ea typeface="微软雅黑 Light" panose="020B0502040204020203" pitchFamily="34" charset="-122"/>
              </a:rPr>
              <a:t>x,y</a:t>
            </a:r>
          </a:p>
        </p:txBody>
      </p:sp>
    </p:spTree>
    <p:extLst>
      <p:ext uri="{BB962C8B-B14F-4D97-AF65-F5344CB8AC3E}">
        <p14:creationId xmlns:p14="http://schemas.microsoft.com/office/powerpoint/2010/main" val="22902517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FE921-28F2-4870-8DC4-88033B47B0B4}"/>
              </a:ext>
            </a:extLst>
          </p:cNvPr>
          <p:cNvSpPr>
            <a:spLocks noGrp="1"/>
          </p:cNvSpPr>
          <p:nvPr>
            <p:ph type="title"/>
          </p:nvPr>
        </p:nvSpPr>
        <p:spPr/>
        <p:txBody>
          <a:bodyPr/>
          <a:lstStyle/>
          <a:p>
            <a:r>
              <a:rPr lang="en-US" altLang="zh-CN" dirty="0"/>
              <a:t>4.5 </a:t>
            </a:r>
            <a:r>
              <a:rPr lang="zh-CN" altLang="en-US" dirty="0"/>
              <a:t>单源最短路径</a:t>
            </a:r>
          </a:p>
        </p:txBody>
      </p:sp>
      <p:sp>
        <p:nvSpPr>
          <p:cNvPr id="3" name="内容占位符 2">
            <a:extLst>
              <a:ext uri="{FF2B5EF4-FFF2-40B4-BE49-F238E27FC236}">
                <a16:creationId xmlns:a16="http://schemas.microsoft.com/office/drawing/2014/main" id="{53CBC9F2-D19E-40E0-8EE8-EA45DF855482}"/>
              </a:ext>
            </a:extLst>
          </p:cNvPr>
          <p:cNvSpPr>
            <a:spLocks noGrp="1"/>
          </p:cNvSpPr>
          <p:nvPr>
            <p:ph idx="1"/>
          </p:nvPr>
        </p:nvSpPr>
        <p:spPr/>
        <p:txBody>
          <a:bodyPr/>
          <a:lstStyle/>
          <a:p>
            <a:r>
              <a:rPr lang="zh-CN" altLang="en-US" sz="2400" dirty="0">
                <a:solidFill>
                  <a:srgbClr val="000000"/>
                </a:solidFill>
              </a:rPr>
              <a:t>问题描述</a:t>
            </a:r>
            <a:endParaRPr lang="en-US" altLang="zh-CN" sz="2400" dirty="0">
              <a:solidFill>
                <a:srgbClr val="000000"/>
              </a:solidFill>
            </a:endParaRPr>
          </a:p>
          <a:p>
            <a:pPr lvl="1"/>
            <a:r>
              <a:rPr lang="zh-CN" altLang="en-US" dirty="0">
                <a:solidFill>
                  <a:srgbClr val="000000"/>
                </a:solidFill>
              </a:rPr>
              <a:t>给定带权有向图</a:t>
            </a:r>
            <a:r>
              <a:rPr lang="en-US" altLang="zh-CN" dirty="0">
                <a:solidFill>
                  <a:srgbClr val="000000"/>
                </a:solidFill>
              </a:rPr>
              <a:t>G =(V, E)</a:t>
            </a:r>
            <a:r>
              <a:rPr lang="zh-CN" altLang="en-US" dirty="0">
                <a:solidFill>
                  <a:srgbClr val="000000"/>
                </a:solidFill>
              </a:rPr>
              <a:t>，</a:t>
            </a:r>
            <a:r>
              <a:rPr lang="en-US" altLang="zh-CN" dirty="0">
                <a:solidFill>
                  <a:srgbClr val="000000"/>
                </a:solidFill>
              </a:rPr>
              <a:t>V={1, 2, 3,..., n}, </a:t>
            </a:r>
            <a:r>
              <a:rPr lang="zh-CN" altLang="en-US" dirty="0">
                <a:solidFill>
                  <a:srgbClr val="000000"/>
                </a:solidFill>
              </a:rPr>
              <a:t>其中每条边的权</a:t>
            </a:r>
            <a:r>
              <a:rPr lang="en-US" altLang="zh-CN" dirty="0">
                <a:solidFill>
                  <a:srgbClr val="000000"/>
                </a:solidFill>
              </a:rPr>
              <a:t>c[</a:t>
            </a:r>
            <a:r>
              <a:rPr lang="en-US" altLang="zh-CN" dirty="0" err="1">
                <a:solidFill>
                  <a:srgbClr val="000000"/>
                </a:solidFill>
              </a:rPr>
              <a:t>i</a:t>
            </a:r>
            <a:r>
              <a:rPr lang="en-US" altLang="zh-CN" dirty="0">
                <a:solidFill>
                  <a:srgbClr val="000000"/>
                </a:solidFill>
              </a:rPr>
              <a:t>][j]</a:t>
            </a:r>
            <a:r>
              <a:rPr lang="zh-CN" altLang="en-US" dirty="0">
                <a:solidFill>
                  <a:srgbClr val="000000"/>
                </a:solidFill>
              </a:rPr>
              <a:t>是非负实数</a:t>
            </a:r>
            <a:endParaRPr lang="en-US" altLang="zh-CN" dirty="0">
              <a:solidFill>
                <a:srgbClr val="000000"/>
              </a:solidFill>
            </a:endParaRPr>
          </a:p>
          <a:p>
            <a:pPr lvl="1"/>
            <a:r>
              <a:rPr lang="zh-CN" altLang="en-US" dirty="0">
                <a:solidFill>
                  <a:srgbClr val="000000"/>
                </a:solidFill>
              </a:rPr>
              <a:t>给定</a:t>
            </a:r>
            <a:r>
              <a:rPr lang="en-US" altLang="zh-CN" dirty="0">
                <a:solidFill>
                  <a:srgbClr val="000000"/>
                </a:solidFill>
              </a:rPr>
              <a:t>V</a:t>
            </a:r>
            <a:r>
              <a:rPr lang="zh-CN" altLang="en-US" dirty="0">
                <a:solidFill>
                  <a:srgbClr val="000000"/>
                </a:solidFill>
              </a:rPr>
              <a:t>中的一个顶点</a:t>
            </a:r>
            <a:r>
              <a:rPr lang="en-US" altLang="zh-CN" dirty="0">
                <a:solidFill>
                  <a:srgbClr val="000000"/>
                </a:solidFill>
              </a:rPr>
              <a:t>v</a:t>
            </a:r>
            <a:r>
              <a:rPr lang="zh-CN" altLang="en-US" dirty="0">
                <a:solidFill>
                  <a:srgbClr val="000000"/>
                </a:solidFill>
              </a:rPr>
              <a:t>，称为</a:t>
            </a:r>
            <a:r>
              <a:rPr lang="zh-CN" altLang="en-US" b="1" dirty="0">
                <a:solidFill>
                  <a:srgbClr val="000000"/>
                </a:solidFill>
              </a:rPr>
              <a:t>源</a:t>
            </a:r>
            <a:endParaRPr lang="en-US" altLang="zh-CN" b="1" dirty="0">
              <a:solidFill>
                <a:srgbClr val="000000"/>
              </a:solidFill>
            </a:endParaRPr>
          </a:p>
          <a:p>
            <a:pPr lvl="1"/>
            <a:r>
              <a:rPr lang="zh-CN" altLang="en-US" sz="2400" dirty="0">
                <a:solidFill>
                  <a:srgbClr val="000000"/>
                </a:solidFill>
              </a:rPr>
              <a:t>要求</a:t>
            </a:r>
            <a:r>
              <a:rPr lang="en-US" altLang="zh-CN" sz="2400" dirty="0">
                <a:solidFill>
                  <a:srgbClr val="000000"/>
                </a:solidFill>
              </a:rPr>
              <a:t>: </a:t>
            </a:r>
            <a:r>
              <a:rPr lang="zh-CN" altLang="en-US" sz="2400" dirty="0">
                <a:solidFill>
                  <a:srgbClr val="000000"/>
                </a:solidFill>
              </a:rPr>
              <a:t>计算从源</a:t>
            </a:r>
            <a:r>
              <a:rPr lang="en-US" altLang="zh-CN" sz="2400" dirty="0">
                <a:solidFill>
                  <a:srgbClr val="000000"/>
                </a:solidFill>
              </a:rPr>
              <a:t>v</a:t>
            </a:r>
            <a:r>
              <a:rPr lang="zh-CN" altLang="en-US" sz="2400" dirty="0">
                <a:solidFill>
                  <a:srgbClr val="000000"/>
                </a:solidFill>
              </a:rPr>
              <a:t>到所有其它各顶点的</a:t>
            </a:r>
            <a:r>
              <a:rPr lang="zh-CN" altLang="en-US" sz="2400" b="1" dirty="0">
                <a:solidFill>
                  <a:srgbClr val="000000"/>
                </a:solidFill>
              </a:rPr>
              <a:t>最短路径长度</a:t>
            </a:r>
            <a:endParaRPr lang="en-US" altLang="zh-CN" b="1" dirty="0">
              <a:solidFill>
                <a:srgbClr val="000000"/>
              </a:solidFill>
            </a:endParaRPr>
          </a:p>
          <a:p>
            <a:pPr lvl="2"/>
            <a:r>
              <a:rPr lang="zh-CN" altLang="en-US" dirty="0">
                <a:solidFill>
                  <a:srgbClr val="000000"/>
                </a:solidFill>
              </a:rPr>
              <a:t>路径长度：路径上各条边的权之和</a:t>
            </a:r>
          </a:p>
          <a:p>
            <a:r>
              <a:rPr lang="en-US" altLang="zh-CN" sz="2400" dirty="0">
                <a:solidFill>
                  <a:srgbClr val="000000"/>
                </a:solidFill>
              </a:rPr>
              <a:t>Dijkstra</a:t>
            </a:r>
            <a:r>
              <a:rPr lang="zh-CN" altLang="en-US" sz="2400" dirty="0">
                <a:solidFill>
                  <a:srgbClr val="000000"/>
                </a:solidFill>
              </a:rPr>
              <a:t>算法</a:t>
            </a:r>
            <a:endParaRPr lang="en-US" altLang="zh-CN" sz="2400" dirty="0">
              <a:solidFill>
                <a:srgbClr val="000000"/>
              </a:solidFill>
            </a:endParaRPr>
          </a:p>
          <a:p>
            <a:pPr lvl="1"/>
            <a:r>
              <a:rPr lang="zh-CN" altLang="en-US" dirty="0">
                <a:solidFill>
                  <a:srgbClr val="000000"/>
                </a:solidFill>
              </a:rPr>
              <a:t>贪心算法求解单源最短路径</a:t>
            </a:r>
            <a:endParaRPr lang="zh-CN" altLang="en-US" dirty="0"/>
          </a:p>
        </p:txBody>
      </p:sp>
      <p:sp>
        <p:nvSpPr>
          <p:cNvPr id="4" name="日期占位符 3">
            <a:extLst>
              <a:ext uri="{FF2B5EF4-FFF2-40B4-BE49-F238E27FC236}">
                <a16:creationId xmlns:a16="http://schemas.microsoft.com/office/drawing/2014/main" id="{BECA0AA9-36E6-421D-BBDA-58CAADB4A7A8}"/>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996A5EFF-223C-45F3-A952-C0C5E211E1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AA9E28-6C39-4B1A-9B02-D1D6E180FD32}"/>
              </a:ext>
            </a:extLst>
          </p:cNvPr>
          <p:cNvSpPr>
            <a:spLocks noGrp="1"/>
          </p:cNvSpPr>
          <p:nvPr>
            <p:ph type="sldNum" sz="quarter" idx="12"/>
          </p:nvPr>
        </p:nvSpPr>
        <p:spPr/>
        <p:txBody>
          <a:bodyPr/>
          <a:lstStyle/>
          <a:p>
            <a:fld id="{EEA58A3B-43CE-4AA0-90B5-EB47AFAFEB34}" type="slidenum">
              <a:rPr lang="zh-CN" altLang="en-US" smtClean="0"/>
              <a:pPr/>
              <a:t>71</a:t>
            </a:fld>
            <a:endParaRPr lang="zh-CN" altLang="en-US" dirty="0"/>
          </a:p>
        </p:txBody>
      </p:sp>
    </p:spTree>
    <p:extLst>
      <p:ext uri="{BB962C8B-B14F-4D97-AF65-F5344CB8AC3E}">
        <p14:creationId xmlns:p14="http://schemas.microsoft.com/office/powerpoint/2010/main" val="30423566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5C19E-8224-4FC8-A942-6F62A17AFB66}"/>
              </a:ext>
            </a:extLst>
          </p:cNvPr>
          <p:cNvSpPr>
            <a:spLocks noGrp="1"/>
          </p:cNvSpPr>
          <p:nvPr>
            <p:ph type="title"/>
          </p:nvPr>
        </p:nvSpPr>
        <p:spPr/>
        <p:txBody>
          <a:bodyPr>
            <a:normAutofit/>
          </a:bodyPr>
          <a:lstStyle/>
          <a:p>
            <a:r>
              <a:rPr lang="en-US" altLang="zh-CN" dirty="0" err="1"/>
              <a:t>Edsger</a:t>
            </a:r>
            <a:r>
              <a:rPr lang="en-US" altLang="zh-CN" dirty="0"/>
              <a:t> </a:t>
            </a:r>
            <a:r>
              <a:rPr lang="en-US" altLang="zh-CN" dirty="0" err="1"/>
              <a:t>Wybe</a:t>
            </a:r>
            <a:r>
              <a:rPr lang="en-US" altLang="zh-CN" dirty="0"/>
              <a:t> Dijkstra</a:t>
            </a:r>
            <a:endParaRPr lang="zh-CN" altLang="en-US" dirty="0"/>
          </a:p>
        </p:txBody>
      </p:sp>
      <p:sp>
        <p:nvSpPr>
          <p:cNvPr id="3" name="内容占位符 2">
            <a:extLst>
              <a:ext uri="{FF2B5EF4-FFF2-40B4-BE49-F238E27FC236}">
                <a16:creationId xmlns:a16="http://schemas.microsoft.com/office/drawing/2014/main" id="{DEC7AA3E-92C9-4094-B000-71515DF1B5DE}"/>
              </a:ext>
            </a:extLst>
          </p:cNvPr>
          <p:cNvSpPr>
            <a:spLocks noGrp="1"/>
          </p:cNvSpPr>
          <p:nvPr>
            <p:ph idx="1"/>
          </p:nvPr>
        </p:nvSpPr>
        <p:spPr/>
        <p:txBody>
          <a:bodyPr>
            <a:noAutofit/>
          </a:bodyPr>
          <a:lstStyle/>
          <a:p>
            <a:pPr>
              <a:tabLst>
                <a:tab pos="1597025" algn="l"/>
                <a:tab pos="2576513" algn="l"/>
              </a:tabLst>
            </a:pPr>
            <a:r>
              <a:rPr lang="en-US" altLang="zh-CN" dirty="0"/>
              <a:t>1930-2002</a:t>
            </a:r>
            <a:r>
              <a:rPr lang="zh-CN" altLang="en-US" dirty="0">
                <a:solidFill>
                  <a:srgbClr val="333333"/>
                </a:solidFill>
              </a:rPr>
              <a:t>，</a:t>
            </a:r>
            <a:r>
              <a:rPr lang="zh-CN" altLang="en-US" dirty="0">
                <a:solidFill>
                  <a:srgbClr val="2E2E2E"/>
                </a:solidFill>
              </a:rPr>
              <a:t>出生于荷兰，美国</a:t>
            </a:r>
            <a:r>
              <a:rPr lang="en-US" altLang="zh-CN" dirty="0">
                <a:solidFill>
                  <a:srgbClr val="2E2E2E"/>
                </a:solidFill>
              </a:rPr>
              <a:t>Texas</a:t>
            </a:r>
            <a:r>
              <a:rPr lang="zh-CN" altLang="en-US" dirty="0">
                <a:solidFill>
                  <a:srgbClr val="2E2E2E"/>
                </a:solidFill>
              </a:rPr>
              <a:t>大学计算机科学和数学教授</a:t>
            </a:r>
            <a:endParaRPr lang="en-US" altLang="zh-CN" dirty="0">
              <a:solidFill>
                <a:srgbClr val="2E2E2E"/>
              </a:solidFill>
            </a:endParaRPr>
          </a:p>
          <a:p>
            <a:pPr eaLnBrk="1" hangingPunct="1">
              <a:tabLst>
                <a:tab pos="1597025" algn="l"/>
                <a:tab pos="2576513" algn="l"/>
              </a:tabLst>
            </a:pPr>
            <a:r>
              <a:rPr lang="en-US" altLang="zh-CN" dirty="0">
                <a:solidFill>
                  <a:srgbClr val="2E4BFA"/>
                </a:solidFill>
              </a:rPr>
              <a:t>Dijkstra</a:t>
            </a:r>
            <a:r>
              <a:rPr lang="zh-CN" altLang="en-US" dirty="0">
                <a:solidFill>
                  <a:srgbClr val="2E4BFA"/>
                </a:solidFill>
              </a:rPr>
              <a:t>单源最短路径算法</a:t>
            </a:r>
            <a:r>
              <a:rPr lang="zh-CN" altLang="en-US" dirty="0">
                <a:solidFill>
                  <a:srgbClr val="2E2E2E"/>
                </a:solidFill>
              </a:rPr>
              <a:t>的发明者</a:t>
            </a:r>
            <a:endParaRPr lang="en-US" altLang="zh-CN" dirty="0">
              <a:solidFill>
                <a:srgbClr val="2E2E2E"/>
              </a:solidFill>
            </a:endParaRPr>
          </a:p>
          <a:p>
            <a:pPr eaLnBrk="1" hangingPunct="1">
              <a:tabLst>
                <a:tab pos="1597025" algn="l"/>
                <a:tab pos="2576513" algn="l"/>
              </a:tabLst>
            </a:pPr>
            <a:r>
              <a:rPr lang="en-US" altLang="zh-CN" dirty="0">
                <a:solidFill>
                  <a:srgbClr val="FF0000"/>
                </a:solidFill>
              </a:rPr>
              <a:t>Turing Prize Winner (1972)</a:t>
            </a:r>
          </a:p>
          <a:p>
            <a:pPr lvl="1">
              <a:tabLst>
                <a:tab pos="1597025" algn="l"/>
                <a:tab pos="2576513" algn="l"/>
              </a:tabLst>
            </a:pPr>
            <a:r>
              <a:rPr lang="zh-CN" altLang="en-US" dirty="0">
                <a:solidFill>
                  <a:srgbClr val="2E2E2E"/>
                </a:solidFill>
              </a:rPr>
              <a:t>因</a:t>
            </a:r>
            <a:r>
              <a:rPr lang="en-US" altLang="zh-CN" dirty="0">
                <a:solidFill>
                  <a:srgbClr val="2E2E2E"/>
                </a:solidFill>
              </a:rPr>
              <a:t>ALGOL</a:t>
            </a:r>
            <a:r>
              <a:rPr lang="zh-CN" altLang="en-US" dirty="0">
                <a:solidFill>
                  <a:srgbClr val="2E2E2E"/>
                </a:solidFill>
              </a:rPr>
              <a:t>第二代编程语言，获得图灵奖</a:t>
            </a:r>
            <a:endParaRPr lang="en-US" altLang="zh-CN" dirty="0">
              <a:solidFill>
                <a:srgbClr val="2E2E2E"/>
              </a:solidFill>
            </a:endParaRPr>
          </a:p>
          <a:p>
            <a:pPr eaLnBrk="1" hangingPunct="1">
              <a:tabLst>
                <a:tab pos="1597025" algn="l"/>
                <a:tab pos="2576513" algn="l"/>
              </a:tabLst>
            </a:pPr>
            <a:r>
              <a:rPr lang="zh-CN" altLang="en-US" dirty="0">
                <a:solidFill>
                  <a:srgbClr val="2E2E2E"/>
                </a:solidFill>
              </a:rPr>
              <a:t>“</a:t>
            </a:r>
            <a:r>
              <a:rPr lang="en-US" altLang="zh-CN" b="1" dirty="0">
                <a:solidFill>
                  <a:srgbClr val="FF0000"/>
                </a:solidFill>
              </a:rPr>
              <a:t>Go To </a:t>
            </a:r>
            <a:r>
              <a:rPr lang="en-US" altLang="zh-CN" dirty="0">
                <a:solidFill>
                  <a:srgbClr val="2E2E2E"/>
                </a:solidFill>
              </a:rPr>
              <a:t>Statement Considered Harmful”(EWD215)</a:t>
            </a:r>
          </a:p>
          <a:p>
            <a:pPr lvl="1">
              <a:tabLst>
                <a:tab pos="1597025" algn="l"/>
                <a:tab pos="2576513" algn="l"/>
              </a:tabLst>
            </a:pPr>
            <a:r>
              <a:rPr lang="zh-CN" altLang="en-US" dirty="0">
                <a:solidFill>
                  <a:srgbClr val="2E2E2E"/>
                </a:solidFill>
              </a:rPr>
              <a:t> 被广为传颂的经典之作</a:t>
            </a:r>
            <a:endParaRPr lang="en-US" altLang="zh-CN" dirty="0"/>
          </a:p>
          <a:p>
            <a:pPr>
              <a:tabLst>
                <a:tab pos="1597025" algn="l"/>
                <a:tab pos="2576513" algn="l"/>
              </a:tabLst>
            </a:pPr>
            <a:r>
              <a:rPr lang="en-US" altLang="zh-CN" dirty="0"/>
              <a:t>1962/1963</a:t>
            </a:r>
            <a:r>
              <a:rPr lang="zh-CN" altLang="en-US" dirty="0"/>
              <a:t>提出（二元互斥）信号量</a:t>
            </a:r>
            <a:endParaRPr lang="en-US" altLang="zh-CN" dirty="0"/>
          </a:p>
          <a:p>
            <a:pPr lvl="1" eaLnBrk="1" hangingPunct="1">
              <a:tabLst>
                <a:tab pos="1597025" algn="l"/>
                <a:tab pos="2576513" algn="l"/>
              </a:tabLst>
            </a:pPr>
            <a:r>
              <a:rPr lang="en-US" altLang="zh-CN" dirty="0"/>
              <a:t>Dijkstra</a:t>
            </a:r>
            <a:r>
              <a:rPr lang="zh-CN" altLang="en-US" dirty="0"/>
              <a:t>及其团队为</a:t>
            </a:r>
            <a:r>
              <a:rPr lang="en-US" altLang="zh-CN" dirty="0" err="1"/>
              <a:t>Electrologica</a:t>
            </a:r>
            <a:r>
              <a:rPr lang="en-US" altLang="zh-CN" dirty="0"/>
              <a:t> X8</a:t>
            </a:r>
            <a:r>
              <a:rPr lang="zh-CN" altLang="en-US" dirty="0"/>
              <a:t>开发一款操作系统（</a:t>
            </a:r>
            <a:r>
              <a:rPr lang="en-US" altLang="zh-CN" dirty="0"/>
              <a:t>THE</a:t>
            </a:r>
            <a:r>
              <a:rPr lang="zh-CN" altLang="en-US" dirty="0"/>
              <a:t>多道程序系统），提出用</a:t>
            </a:r>
            <a:r>
              <a:rPr lang="en-US" altLang="zh-CN" b="1" dirty="0">
                <a:solidFill>
                  <a:srgbClr val="FF0000"/>
                </a:solidFill>
              </a:rPr>
              <a:t>P</a:t>
            </a:r>
            <a:r>
              <a:rPr lang="zh-CN" altLang="en-US" dirty="0"/>
              <a:t>、</a:t>
            </a:r>
            <a:r>
              <a:rPr lang="en-US" altLang="zh-CN" b="1" dirty="0">
                <a:solidFill>
                  <a:srgbClr val="FF0000"/>
                </a:solidFill>
              </a:rPr>
              <a:t>V</a:t>
            </a:r>
            <a:r>
              <a:rPr lang="zh-CN" altLang="en-US" dirty="0"/>
              <a:t>操作实现进程同步与互斥</a:t>
            </a:r>
            <a:endParaRPr lang="en-US" altLang="zh-CN" dirty="0"/>
          </a:p>
          <a:p>
            <a:pPr lvl="1" eaLnBrk="1" hangingPunct="1">
              <a:tabLst>
                <a:tab pos="1597025" algn="l"/>
                <a:tab pos="2576513" algn="l"/>
              </a:tabLst>
            </a:pPr>
            <a:r>
              <a:rPr lang="en-US" altLang="zh-CN" dirty="0"/>
              <a:t>P</a:t>
            </a:r>
            <a:r>
              <a:rPr lang="zh-CN" altLang="en-US" dirty="0"/>
              <a:t>和</a:t>
            </a:r>
            <a:r>
              <a:rPr lang="en-US" altLang="zh-CN" dirty="0"/>
              <a:t>V</a:t>
            </a:r>
            <a:r>
              <a:rPr lang="zh-CN" altLang="en-US" dirty="0"/>
              <a:t>分别取自荷兰语</a:t>
            </a:r>
            <a:r>
              <a:rPr lang="en-US" altLang="zh-CN" dirty="0"/>
              <a:t>”</a:t>
            </a:r>
            <a:r>
              <a:rPr lang="zh-CN" altLang="en-US" dirty="0"/>
              <a:t>测试</a:t>
            </a:r>
            <a:r>
              <a:rPr lang="en-US" altLang="zh-CN" dirty="0"/>
              <a:t>”(</a:t>
            </a:r>
            <a:r>
              <a:rPr lang="en-US" altLang="zh-CN" b="1" dirty="0" err="1">
                <a:solidFill>
                  <a:srgbClr val="FF0000"/>
                </a:solidFill>
              </a:rPr>
              <a:t>P</a:t>
            </a:r>
            <a:r>
              <a:rPr lang="en-US" altLang="zh-CN" dirty="0" err="1">
                <a:solidFill>
                  <a:srgbClr val="2E4BFA"/>
                </a:solidFill>
              </a:rPr>
              <a:t>roberen</a:t>
            </a:r>
            <a:r>
              <a:rPr lang="en-US" altLang="zh-CN" dirty="0"/>
              <a:t>)</a:t>
            </a:r>
            <a:r>
              <a:rPr lang="zh-CN" altLang="en-US" dirty="0"/>
              <a:t>和</a:t>
            </a:r>
            <a:r>
              <a:rPr lang="en-US" altLang="zh-CN" dirty="0"/>
              <a:t>”</a:t>
            </a:r>
            <a:r>
              <a:rPr lang="zh-CN" altLang="en-US" dirty="0"/>
              <a:t>增加</a:t>
            </a:r>
            <a:r>
              <a:rPr lang="en-US" altLang="zh-CN"/>
              <a:t>”(</a:t>
            </a:r>
            <a:r>
              <a:rPr lang="en-US" altLang="zh-CN" b="1" dirty="0" err="1">
                <a:solidFill>
                  <a:srgbClr val="FF0000"/>
                </a:solidFill>
              </a:rPr>
              <a:t>V</a:t>
            </a:r>
            <a:r>
              <a:rPr lang="en-US" altLang="zh-CN" dirty="0" err="1">
                <a:solidFill>
                  <a:srgbClr val="2E4BFA"/>
                </a:solidFill>
              </a:rPr>
              <a:t>erhogen</a:t>
            </a:r>
            <a:r>
              <a:rPr lang="en-US" altLang="zh-CN" dirty="0"/>
              <a:t>)</a:t>
            </a:r>
            <a:r>
              <a:rPr lang="zh-CN" altLang="en-US" dirty="0"/>
              <a:t>的首字母</a:t>
            </a:r>
            <a:endParaRPr lang="en-US" altLang="zh-CN" dirty="0"/>
          </a:p>
          <a:p>
            <a:pPr lvl="1" eaLnBrk="1" hangingPunct="1">
              <a:tabLst>
                <a:tab pos="1597025" algn="l"/>
                <a:tab pos="2576513" algn="l"/>
              </a:tabLst>
            </a:pPr>
            <a:r>
              <a:rPr lang="zh-CN" altLang="en-US" dirty="0"/>
              <a:t>后来推广到一般信号量（多值</a:t>
            </a:r>
            <a:r>
              <a:rPr lang="en-US" altLang="zh-CN" dirty="0"/>
              <a:t>/</a:t>
            </a:r>
            <a:r>
              <a:rPr lang="zh-CN" altLang="en-US" dirty="0"/>
              <a:t>计数，同步）</a:t>
            </a:r>
          </a:p>
        </p:txBody>
      </p:sp>
      <p:sp>
        <p:nvSpPr>
          <p:cNvPr id="4" name="日期占位符 3">
            <a:extLst>
              <a:ext uri="{FF2B5EF4-FFF2-40B4-BE49-F238E27FC236}">
                <a16:creationId xmlns:a16="http://schemas.microsoft.com/office/drawing/2014/main" id="{4F92FC5E-6524-4337-B82C-A5D48A53F3E6}"/>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05B72819-6C8C-4141-8760-5528831854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D8357F-E9AB-4497-87AA-E1B72CFEA77C}"/>
              </a:ext>
            </a:extLst>
          </p:cNvPr>
          <p:cNvSpPr>
            <a:spLocks noGrp="1"/>
          </p:cNvSpPr>
          <p:nvPr>
            <p:ph type="sldNum" sz="quarter" idx="12"/>
          </p:nvPr>
        </p:nvSpPr>
        <p:spPr/>
        <p:txBody>
          <a:bodyPr/>
          <a:lstStyle/>
          <a:p>
            <a:fld id="{EEA58A3B-43CE-4AA0-90B5-EB47AFAFEB34}" type="slidenum">
              <a:rPr lang="zh-CN" altLang="en-US" smtClean="0"/>
              <a:pPr/>
              <a:t>72</a:t>
            </a:fld>
            <a:endParaRPr lang="zh-CN" altLang="en-US" dirty="0"/>
          </a:p>
        </p:txBody>
      </p:sp>
      <p:pic>
        <p:nvPicPr>
          <p:cNvPr id="7" name="图片 6">
            <a:extLst>
              <a:ext uri="{FF2B5EF4-FFF2-40B4-BE49-F238E27FC236}">
                <a16:creationId xmlns:a16="http://schemas.microsoft.com/office/drawing/2014/main" id="{56AB1F8F-4F23-4BD1-BCF0-001363BD55CE}"/>
              </a:ext>
            </a:extLst>
          </p:cNvPr>
          <p:cNvPicPr>
            <a:picLocks noChangeAspect="1"/>
          </p:cNvPicPr>
          <p:nvPr/>
        </p:nvPicPr>
        <p:blipFill>
          <a:blip r:embed="rId2"/>
          <a:stretch>
            <a:fillRect/>
          </a:stretch>
        </p:blipFill>
        <p:spPr>
          <a:xfrm>
            <a:off x="6995083" y="1348451"/>
            <a:ext cx="1859549" cy="2457142"/>
          </a:xfrm>
          <a:prstGeom prst="rect">
            <a:avLst/>
          </a:prstGeom>
        </p:spPr>
      </p:pic>
    </p:spTree>
    <p:extLst>
      <p:ext uri="{BB962C8B-B14F-4D97-AF65-F5344CB8AC3E}">
        <p14:creationId xmlns:p14="http://schemas.microsoft.com/office/powerpoint/2010/main" val="257010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355358" y="1610436"/>
            <a:ext cx="5610225" cy="280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464227" y="1958153"/>
            <a:ext cx="4632350" cy="211206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
        <p:nvSpPr>
          <p:cNvPr id="5" name="Subtitle 6">
            <a:extLst>
              <a:ext uri="{FF2B5EF4-FFF2-40B4-BE49-F238E27FC236}">
                <a16:creationId xmlns:a16="http://schemas.microsoft.com/office/drawing/2014/main" id="{47DFAE61-BAAF-2444-AA2E-4094E5848053}"/>
              </a:ext>
            </a:extLst>
          </p:cNvPr>
          <p:cNvSpPr txBox="1">
            <a:spLocks/>
          </p:cNvSpPr>
          <p:nvPr/>
        </p:nvSpPr>
        <p:spPr>
          <a:xfrm>
            <a:off x="6260897" y="1958152"/>
            <a:ext cx="2412936" cy="368336"/>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261"/>
              </a:lnSpc>
              <a:spcBef>
                <a:spcPts val="0"/>
              </a:spcBef>
            </a:pPr>
            <a:r>
              <a:rPr kumimoji="1" lang="zh-CN" altLang="en-US" sz="975" dirty="0">
                <a:solidFill>
                  <a:schemeClr val="tx1">
                    <a:lumMod val="85000"/>
                    <a:lumOff val="15000"/>
                  </a:schemeClr>
                </a:solidFill>
                <a:latin typeface="Microsoft YaHei" charset="-122"/>
                <a:ea typeface="Microsoft YaHei" charset="-122"/>
                <a:cs typeface="Microsoft YaHei" charset="-122"/>
              </a:rPr>
              <a:t>把数字世界带入每个人、每个家庭、</a:t>
            </a:r>
            <a:br>
              <a:rPr kumimoji="1" lang="en-US" altLang="zh-CN" sz="975" dirty="0">
                <a:solidFill>
                  <a:schemeClr val="tx1">
                    <a:lumMod val="85000"/>
                    <a:lumOff val="15000"/>
                  </a:schemeClr>
                </a:solidFill>
                <a:latin typeface="Microsoft YaHei" charset="-122"/>
                <a:ea typeface="Microsoft YaHei" charset="-122"/>
                <a:cs typeface="Microsoft YaHei" charset="-122"/>
              </a:rPr>
            </a:br>
            <a:r>
              <a:rPr kumimoji="1" lang="zh-CN" altLang="en-US" sz="975" dirty="0">
                <a:solidFill>
                  <a:schemeClr val="tx1">
                    <a:lumMod val="85000"/>
                    <a:lumOff val="15000"/>
                  </a:schemeClr>
                </a:solidFill>
                <a:latin typeface="Microsoft YaHei" charset="-122"/>
                <a:ea typeface="Microsoft YaHei" charset="-122"/>
                <a:cs typeface="Microsoft YaHei" charset="-122"/>
              </a:rPr>
              <a:t>每个组织，构建万物互联的智能世界。</a:t>
            </a:r>
          </a:p>
        </p:txBody>
      </p:sp>
      <p:sp>
        <p:nvSpPr>
          <p:cNvPr id="6" name="Subtitle 6">
            <a:extLst>
              <a:ext uri="{FF2B5EF4-FFF2-40B4-BE49-F238E27FC236}">
                <a16:creationId xmlns:a16="http://schemas.microsoft.com/office/drawing/2014/main" id="{E43EE5F8-23F4-2D4F-87C9-31B442C38B95}"/>
              </a:ext>
            </a:extLst>
          </p:cNvPr>
          <p:cNvSpPr txBox="1">
            <a:spLocks/>
          </p:cNvSpPr>
          <p:nvPr/>
        </p:nvSpPr>
        <p:spPr>
          <a:xfrm>
            <a:off x="6250698" y="2313859"/>
            <a:ext cx="2415803"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1"/>
              </a:lnSpc>
            </a:pPr>
            <a:r>
              <a:rPr kumimoji="1" lang="en-US" altLang="zh-CN" sz="900" dirty="0">
                <a:solidFill>
                  <a:schemeClr val="tx1">
                    <a:lumMod val="85000"/>
                    <a:lumOff val="15000"/>
                  </a:schemeClr>
                </a:solidFill>
                <a:latin typeface="+mn-lt"/>
                <a:cs typeface="Arial" panose="020B0604020202020204" pitchFamily="34" charset="0"/>
              </a:rPr>
              <a:t>Bring digital to every person, home and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organization for a fully connected,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intelligent world.</a:t>
            </a:r>
            <a:endParaRPr kumimoji="1" lang="zh-CN" altLang="en-US" sz="900" dirty="0">
              <a:solidFill>
                <a:schemeClr val="tx1">
                  <a:lumMod val="85000"/>
                  <a:lumOff val="15000"/>
                </a:schemeClr>
              </a:solidFill>
              <a:latin typeface="+mn-lt"/>
              <a:ea typeface="Microsoft YaHei" charset="-122"/>
              <a:cs typeface="Microsoft YaHei" charset="-122"/>
            </a:endParaRPr>
          </a:p>
        </p:txBody>
      </p:sp>
    </p:spTree>
    <p:extLst>
      <p:ext uri="{BB962C8B-B14F-4D97-AF65-F5344CB8AC3E}">
        <p14:creationId xmlns:p14="http://schemas.microsoft.com/office/powerpoint/2010/main" val="1980937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8E2CF-1487-4ABC-B5FE-9FCC979FB222}"/>
              </a:ext>
            </a:extLst>
          </p:cNvPr>
          <p:cNvSpPr>
            <a:spLocks noGrp="1"/>
          </p:cNvSpPr>
          <p:nvPr>
            <p:ph type="title"/>
          </p:nvPr>
        </p:nvSpPr>
        <p:spPr/>
        <p:txBody>
          <a:bodyPr/>
          <a:lstStyle/>
          <a:p>
            <a:r>
              <a:rPr lang="zh-CN" altLang="en-US" dirty="0"/>
              <a:t>分治法求解</a:t>
            </a:r>
          </a:p>
        </p:txBody>
      </p:sp>
      <p:sp>
        <p:nvSpPr>
          <p:cNvPr id="3" name="内容占位符 2">
            <a:extLst>
              <a:ext uri="{FF2B5EF4-FFF2-40B4-BE49-F238E27FC236}">
                <a16:creationId xmlns:a16="http://schemas.microsoft.com/office/drawing/2014/main" id="{8D01A794-FFDE-4621-8B49-ED79A3540F6E}"/>
              </a:ext>
            </a:extLst>
          </p:cNvPr>
          <p:cNvSpPr>
            <a:spLocks noGrp="1"/>
          </p:cNvSpPr>
          <p:nvPr>
            <p:ph idx="1"/>
          </p:nvPr>
        </p:nvSpPr>
        <p:spPr/>
        <p:txBody>
          <a:bodyPr>
            <a:normAutofit/>
          </a:bodyPr>
          <a:lstStyle/>
          <a:p>
            <a:pPr eaLnBrk="1" hangingPunct="1"/>
            <a:r>
              <a:rPr lang="zh-CN" altLang="en-US" dirty="0"/>
              <a:t>分治法求解本问题时的难点</a:t>
            </a:r>
            <a:endParaRPr lang="en-US" altLang="zh-CN" dirty="0"/>
          </a:p>
          <a:p>
            <a:pPr lvl="1"/>
            <a:r>
              <a:rPr lang="zh-CN" altLang="en-US" dirty="0"/>
              <a:t>如果只采用</a:t>
            </a:r>
            <a:r>
              <a:rPr lang="en-US" altLang="zh-CN" dirty="0"/>
              <a:t>1</a:t>
            </a:r>
            <a:r>
              <a:rPr lang="zh-CN" altLang="en-US" dirty="0"/>
              <a:t>种固定的划分方法，有可能得不到解</a:t>
            </a:r>
            <a:endParaRPr lang="en-US" altLang="zh-CN" dirty="0"/>
          </a:p>
          <a:p>
            <a:pPr lvl="2"/>
            <a:r>
              <a:rPr lang="en-US" altLang="zh-CN" dirty="0" err="1"/>
              <a:t>e.g</a:t>
            </a:r>
            <a:r>
              <a:rPr lang="en-US" altLang="zh-CN" dirty="0"/>
              <a:t>  </a:t>
            </a:r>
            <a:r>
              <a:rPr lang="zh-CN" altLang="en-US" dirty="0"/>
              <a:t>始终采取</a:t>
            </a:r>
            <a:r>
              <a:rPr lang="en-US" altLang="zh-CN" dirty="0"/>
              <a:t>2</a:t>
            </a:r>
            <a:r>
              <a:rPr lang="zh-CN" altLang="en-US" dirty="0"/>
              <a:t>等分方式</a:t>
            </a:r>
          </a:p>
          <a:p>
            <a:pPr eaLnBrk="1" hangingPunct="1">
              <a:buFontTx/>
              <a:buNone/>
            </a:pPr>
            <a:r>
              <a:rPr lang="zh-CN" altLang="en-US" sz="2400" dirty="0"/>
              <a:t>             </a:t>
            </a:r>
            <a:r>
              <a:rPr lang="en-US" altLang="zh-CN" sz="2400" dirty="0"/>
              <a:t>4</a:t>
            </a:r>
            <a:r>
              <a:rPr lang="zh-CN" altLang="en-US" sz="2400" dirty="0"/>
              <a:t>元</a:t>
            </a:r>
            <a:r>
              <a:rPr lang="en-US" altLang="zh-CN" sz="2400" dirty="0"/>
              <a:t>6</a:t>
            </a:r>
            <a:r>
              <a:rPr lang="zh-CN" altLang="en-US" sz="2400" dirty="0"/>
              <a:t>角 </a:t>
            </a:r>
            <a:r>
              <a:rPr lang="en-US" altLang="zh-CN" sz="2400" dirty="0">
                <a:sym typeface="Wingdings" pitchFamily="2" charset="2"/>
              </a:rPr>
              <a:t> 2</a:t>
            </a:r>
            <a:r>
              <a:rPr lang="zh-CN" altLang="en-US" sz="2400" dirty="0">
                <a:sym typeface="Wingdings" pitchFamily="2" charset="2"/>
              </a:rPr>
              <a:t>元</a:t>
            </a:r>
            <a:r>
              <a:rPr lang="en-US" altLang="zh-CN" sz="2400" dirty="0">
                <a:sym typeface="Wingdings" pitchFamily="2" charset="2"/>
              </a:rPr>
              <a:t>3</a:t>
            </a:r>
            <a:r>
              <a:rPr lang="zh-CN" altLang="en-US" sz="2400" dirty="0">
                <a:sym typeface="Wingdings" pitchFamily="2" charset="2"/>
              </a:rPr>
              <a:t>角 </a:t>
            </a:r>
            <a:r>
              <a:rPr lang="en-US" altLang="zh-CN" sz="2400" dirty="0">
                <a:sym typeface="Wingdings" pitchFamily="2" charset="2"/>
              </a:rPr>
              <a:t> </a:t>
            </a:r>
            <a:r>
              <a:rPr lang="en-US" altLang="zh-CN" sz="2400" dirty="0">
                <a:solidFill>
                  <a:srgbClr val="FF0000"/>
                </a:solidFill>
                <a:sym typeface="Wingdings" pitchFamily="2" charset="2"/>
              </a:rPr>
              <a:t>1</a:t>
            </a:r>
            <a:r>
              <a:rPr lang="zh-CN" altLang="en-US" sz="2400" dirty="0">
                <a:solidFill>
                  <a:srgbClr val="FF0000"/>
                </a:solidFill>
                <a:sym typeface="Wingdings" pitchFamily="2" charset="2"/>
              </a:rPr>
              <a:t>元</a:t>
            </a:r>
            <a:r>
              <a:rPr lang="en-US" altLang="zh-CN" sz="2400" dirty="0">
                <a:solidFill>
                  <a:srgbClr val="FF0000"/>
                </a:solidFill>
                <a:sym typeface="Wingdings" pitchFamily="2" charset="2"/>
              </a:rPr>
              <a:t>1</a:t>
            </a:r>
            <a:r>
              <a:rPr lang="zh-CN" altLang="en-US" sz="2400" dirty="0">
                <a:solidFill>
                  <a:srgbClr val="FF0000"/>
                </a:solidFill>
                <a:sym typeface="Wingdings" pitchFamily="2" charset="2"/>
              </a:rPr>
              <a:t>角</a:t>
            </a:r>
            <a:r>
              <a:rPr lang="en-US" altLang="zh-CN" sz="2400" dirty="0">
                <a:solidFill>
                  <a:srgbClr val="FF0000"/>
                </a:solidFill>
                <a:sym typeface="Wingdings" pitchFamily="2" charset="2"/>
              </a:rPr>
              <a:t>5</a:t>
            </a:r>
            <a:r>
              <a:rPr lang="zh-CN" altLang="en-US" sz="2400" dirty="0">
                <a:solidFill>
                  <a:srgbClr val="FF0000"/>
                </a:solidFill>
                <a:sym typeface="Wingdings" pitchFamily="2" charset="2"/>
              </a:rPr>
              <a:t>分</a:t>
            </a:r>
            <a:r>
              <a:rPr lang="zh-CN" altLang="en-US" sz="2400" dirty="0">
                <a:sym typeface="Wingdings" pitchFamily="2" charset="2"/>
              </a:rPr>
              <a:t>？？！！</a:t>
            </a:r>
            <a:endParaRPr lang="zh-CN" altLang="en-US" sz="2400" dirty="0"/>
          </a:p>
          <a:p>
            <a:pPr lvl="1">
              <a:lnSpc>
                <a:spcPct val="130000"/>
              </a:lnSpc>
            </a:pPr>
            <a:r>
              <a:rPr lang="zh-CN" altLang="en-US" dirty="0"/>
              <a:t>采用多种问题划分方法，不同划分导致不同可行</a:t>
            </a:r>
            <a:r>
              <a:rPr lang="en-US" altLang="zh-CN" dirty="0"/>
              <a:t>/</a:t>
            </a:r>
            <a:r>
              <a:rPr lang="zh-CN" altLang="en-US" dirty="0"/>
              <a:t>部分解</a:t>
            </a:r>
            <a:endParaRPr lang="en-US" altLang="zh-CN" dirty="0"/>
          </a:p>
          <a:p>
            <a:pPr lvl="2">
              <a:lnSpc>
                <a:spcPct val="130000"/>
              </a:lnSpc>
            </a:pPr>
            <a:r>
              <a:rPr lang="en-US" altLang="zh-CN" dirty="0"/>
              <a:t>E.g.1</a:t>
            </a:r>
            <a:r>
              <a:rPr lang="zh-CN" altLang="en-US" dirty="0"/>
              <a:t>  划分</a:t>
            </a:r>
            <a:r>
              <a:rPr lang="en-US" altLang="zh-CN" dirty="0"/>
              <a:t>1</a:t>
            </a:r>
            <a:r>
              <a:rPr lang="zh-CN" altLang="en-US" dirty="0"/>
              <a:t>：一分为二</a:t>
            </a:r>
            <a:r>
              <a:rPr lang="en-US" altLang="zh-CN" dirty="0"/>
              <a:t>/2</a:t>
            </a:r>
            <a:r>
              <a:rPr lang="zh-CN" altLang="en-US" dirty="0"/>
              <a:t>等分</a:t>
            </a:r>
            <a:endParaRPr lang="en-US" altLang="zh-CN" dirty="0"/>
          </a:p>
          <a:p>
            <a:pPr marL="268287" lvl="1" indent="0">
              <a:lnSpc>
                <a:spcPct val="130000"/>
              </a:lnSpc>
              <a:buNone/>
            </a:pPr>
            <a:r>
              <a:rPr lang="zh-CN" altLang="en-US" sz="2400" dirty="0"/>
              <a:t>                   划分</a:t>
            </a:r>
            <a:r>
              <a:rPr lang="en-US" altLang="zh-CN" sz="2400" dirty="0"/>
              <a:t>2</a:t>
            </a:r>
            <a:r>
              <a:rPr lang="zh-CN" altLang="en-US" sz="2400" dirty="0"/>
              <a:t>：</a:t>
            </a:r>
            <a:r>
              <a:rPr lang="en-US" altLang="zh-CN" sz="2400" dirty="0"/>
              <a:t>m</a:t>
            </a:r>
            <a:r>
              <a:rPr lang="zh-CN" altLang="en-US" sz="2400" dirty="0"/>
              <a:t>元</a:t>
            </a:r>
            <a:r>
              <a:rPr lang="en-US" altLang="zh-CN" sz="2400" dirty="0"/>
              <a:t>n</a:t>
            </a:r>
            <a:r>
              <a:rPr lang="zh-CN" altLang="en-US" sz="2400" dirty="0"/>
              <a:t>角 </a:t>
            </a:r>
            <a:r>
              <a:rPr lang="en-US" altLang="zh-CN" sz="2400" dirty="0">
                <a:sym typeface="Wingdings" pitchFamily="2" charset="2"/>
              </a:rPr>
              <a:t> m</a:t>
            </a:r>
            <a:r>
              <a:rPr lang="zh-CN" altLang="en-US" sz="2400" dirty="0">
                <a:sym typeface="Wingdings" pitchFamily="2" charset="2"/>
              </a:rPr>
              <a:t>元 </a:t>
            </a:r>
            <a:r>
              <a:rPr lang="en-US" altLang="zh-CN" sz="2400" dirty="0">
                <a:sym typeface="Wingdings" pitchFamily="2" charset="2"/>
              </a:rPr>
              <a:t>+ n</a:t>
            </a:r>
            <a:r>
              <a:rPr lang="zh-CN" altLang="en-US" sz="2400" dirty="0">
                <a:sym typeface="Wingdings" pitchFamily="2" charset="2"/>
              </a:rPr>
              <a:t>角</a:t>
            </a:r>
            <a:endParaRPr lang="en-US" altLang="zh-CN" sz="2400" dirty="0"/>
          </a:p>
          <a:p>
            <a:r>
              <a:rPr lang="zh-CN" altLang="en-US" dirty="0"/>
              <a:t>分治法比较难处理最优化问题</a:t>
            </a:r>
            <a:endParaRPr lang="en-US" altLang="zh-CN" dirty="0"/>
          </a:p>
          <a:p>
            <a:pPr lvl="1"/>
            <a:r>
              <a:rPr lang="zh-CN" altLang="en-US" dirty="0"/>
              <a:t>付款问题本身带有最优化要求，需要考虑多种划分方法、可行解 </a:t>
            </a:r>
          </a:p>
          <a:p>
            <a:pPr eaLnBrk="1" hangingPunct="1">
              <a:buFontTx/>
              <a:buNone/>
            </a:pPr>
            <a:r>
              <a:rPr lang="en-US" altLang="zh-CN" sz="2400" dirty="0"/>
              <a:t>      </a:t>
            </a:r>
            <a:r>
              <a:rPr lang="en-US" altLang="zh-CN" sz="2400" dirty="0">
                <a:sym typeface="Wingdings" pitchFamily="2" charset="2"/>
              </a:rPr>
              <a:t> </a:t>
            </a:r>
            <a:r>
              <a:rPr lang="zh-CN" altLang="en-US" sz="2400" dirty="0">
                <a:sym typeface="Wingdings" pitchFamily="2" charset="2"/>
              </a:rPr>
              <a:t>算法效率</a:t>
            </a:r>
          </a:p>
          <a:p>
            <a:endParaRPr lang="zh-CN" altLang="en-US" dirty="0"/>
          </a:p>
        </p:txBody>
      </p:sp>
      <p:sp>
        <p:nvSpPr>
          <p:cNvPr id="4" name="日期占位符 3">
            <a:extLst>
              <a:ext uri="{FF2B5EF4-FFF2-40B4-BE49-F238E27FC236}">
                <a16:creationId xmlns:a16="http://schemas.microsoft.com/office/drawing/2014/main" id="{DAAADBDC-0223-4C8A-8F9A-10C2BE4CAC17}"/>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52460B31-C8BE-4B20-8282-5D362C92C0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A6E74A-AB19-4EA4-AF80-143B792999DB}"/>
              </a:ext>
            </a:extLst>
          </p:cNvPr>
          <p:cNvSpPr>
            <a:spLocks noGrp="1"/>
          </p:cNvSpPr>
          <p:nvPr>
            <p:ph type="sldNum" sz="quarter" idx="12"/>
          </p:nvPr>
        </p:nvSpPr>
        <p:spPr/>
        <p:txBody>
          <a:bodyPr/>
          <a:lstStyle/>
          <a:p>
            <a:fld id="{EEA58A3B-43CE-4AA0-90B5-EB47AFAFEB34}" type="slidenum">
              <a:rPr lang="zh-CN" altLang="en-US" smtClean="0"/>
              <a:pPr/>
              <a:t>8</a:t>
            </a:fld>
            <a:endParaRPr lang="zh-CN" altLang="en-US" dirty="0"/>
          </a:p>
        </p:txBody>
      </p:sp>
    </p:spTree>
    <p:extLst>
      <p:ext uri="{BB962C8B-B14F-4D97-AF65-F5344CB8AC3E}">
        <p14:creationId xmlns:p14="http://schemas.microsoft.com/office/powerpoint/2010/main" val="3667691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1BA07C-E3CC-4202-A888-16EDB13ADEFD}"/>
              </a:ext>
            </a:extLst>
          </p:cNvPr>
          <p:cNvSpPr>
            <a:spLocks noGrp="1"/>
          </p:cNvSpPr>
          <p:nvPr>
            <p:ph type="title"/>
          </p:nvPr>
        </p:nvSpPr>
        <p:spPr/>
        <p:txBody>
          <a:bodyPr/>
          <a:lstStyle/>
          <a:p>
            <a:r>
              <a:rPr lang="zh-CN" altLang="en-US" dirty="0"/>
              <a:t>动态规划法求解付款问题</a:t>
            </a:r>
          </a:p>
        </p:txBody>
      </p:sp>
      <p:sp>
        <p:nvSpPr>
          <p:cNvPr id="4" name="日期占位符 3">
            <a:extLst>
              <a:ext uri="{FF2B5EF4-FFF2-40B4-BE49-F238E27FC236}">
                <a16:creationId xmlns:a16="http://schemas.microsoft.com/office/drawing/2014/main" id="{2F0EF71C-9451-4276-A767-3E2805723B96}"/>
              </a:ext>
            </a:extLst>
          </p:cNvPr>
          <p:cNvSpPr>
            <a:spLocks noGrp="1"/>
          </p:cNvSpPr>
          <p:nvPr>
            <p:ph type="dt" sz="half" idx="10"/>
          </p:nvPr>
        </p:nvSpPr>
        <p:spPr/>
        <p:txBody>
          <a:bodyPr/>
          <a:lstStyle/>
          <a:p>
            <a:fld id="{DDB52E49-C8A5-40DA-A458-EF224B26651F}" type="datetime1">
              <a:rPr lang="zh-CN" altLang="en-US" smtClean="0"/>
              <a:t>2021/11/22</a:t>
            </a:fld>
            <a:endParaRPr lang="zh-CN" altLang="en-US" dirty="0"/>
          </a:p>
        </p:txBody>
      </p:sp>
      <p:sp>
        <p:nvSpPr>
          <p:cNvPr id="5" name="页脚占位符 4">
            <a:extLst>
              <a:ext uri="{FF2B5EF4-FFF2-40B4-BE49-F238E27FC236}">
                <a16:creationId xmlns:a16="http://schemas.microsoft.com/office/drawing/2014/main" id="{088ED220-F8AA-49F3-B362-FBA4FED76A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9C6BC4-667F-4A5E-A7E4-E29AAB0451DA}"/>
              </a:ext>
            </a:extLst>
          </p:cNvPr>
          <p:cNvSpPr>
            <a:spLocks noGrp="1"/>
          </p:cNvSpPr>
          <p:nvPr>
            <p:ph type="sldNum" sz="quarter" idx="12"/>
          </p:nvPr>
        </p:nvSpPr>
        <p:spPr/>
        <p:txBody>
          <a:bodyPr/>
          <a:lstStyle/>
          <a:p>
            <a:fld id="{EEA58A3B-43CE-4AA0-90B5-EB47AFAFEB34}" type="slidenum">
              <a:rPr lang="zh-CN" altLang="en-US" smtClean="0"/>
              <a:pPr/>
              <a:t>9</a:t>
            </a:fld>
            <a:endParaRPr lang="zh-CN" altLang="en-US" dirty="0"/>
          </a:p>
        </p:txBody>
      </p:sp>
      <p:grpSp>
        <p:nvGrpSpPr>
          <p:cNvPr id="7" name="Group 7">
            <a:extLst>
              <a:ext uri="{FF2B5EF4-FFF2-40B4-BE49-F238E27FC236}">
                <a16:creationId xmlns:a16="http://schemas.microsoft.com/office/drawing/2014/main" id="{A1264C06-27BD-4B84-9A47-13593C3501A2}"/>
              </a:ext>
            </a:extLst>
          </p:cNvPr>
          <p:cNvGrpSpPr>
            <a:grpSpLocks/>
          </p:cNvGrpSpPr>
          <p:nvPr/>
        </p:nvGrpSpPr>
        <p:grpSpPr bwMode="auto">
          <a:xfrm>
            <a:off x="1006475" y="4542590"/>
            <a:ext cx="863600" cy="733425"/>
            <a:chOff x="1066" y="3022"/>
            <a:chExt cx="544" cy="462"/>
          </a:xfrm>
        </p:grpSpPr>
        <p:sp>
          <p:nvSpPr>
            <p:cNvPr id="8" name="Rectangle 4">
              <a:extLst>
                <a:ext uri="{FF2B5EF4-FFF2-40B4-BE49-F238E27FC236}">
                  <a16:creationId xmlns:a16="http://schemas.microsoft.com/office/drawing/2014/main" id="{BFBB55C5-35C2-4B4C-A333-A62C08629D46}"/>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2</a:t>
              </a:r>
              <a:r>
                <a:rPr lang="zh-CN" altLang="en-US" baseline="-25000">
                  <a:ea typeface="微软雅黑 Light" panose="020B0502040204020203" pitchFamily="34" charset="-122"/>
                </a:rPr>
                <a:t>元</a:t>
              </a:r>
              <a:r>
                <a:rPr lang="en-US" altLang="zh-CN">
                  <a:ea typeface="微软雅黑 Light" panose="020B0502040204020203" pitchFamily="34" charset="-122"/>
                </a:rPr>
                <a:t>=1</a:t>
              </a:r>
            </a:p>
          </p:txBody>
        </p:sp>
        <p:sp>
          <p:nvSpPr>
            <p:cNvPr id="9" name="Rectangle 6">
              <a:extLst>
                <a:ext uri="{FF2B5EF4-FFF2-40B4-BE49-F238E27FC236}">
                  <a16:creationId xmlns:a16="http://schemas.microsoft.com/office/drawing/2014/main" id="{17A5957B-CBA2-4FB3-85AB-FC14F88859EA}"/>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2</a:t>
              </a:r>
              <a:r>
                <a:rPr lang="zh-CN" altLang="en-US">
                  <a:ea typeface="微软雅黑 Light" panose="020B0502040204020203" pitchFamily="34" charset="-122"/>
                </a:rPr>
                <a:t>元</a:t>
              </a:r>
            </a:p>
          </p:txBody>
        </p:sp>
      </p:grpSp>
      <p:grpSp>
        <p:nvGrpSpPr>
          <p:cNvPr id="10" name="Group 8">
            <a:extLst>
              <a:ext uri="{FF2B5EF4-FFF2-40B4-BE49-F238E27FC236}">
                <a16:creationId xmlns:a16="http://schemas.microsoft.com/office/drawing/2014/main" id="{5F700F88-CC59-4277-BB5C-34CB01A2FAC4}"/>
              </a:ext>
            </a:extLst>
          </p:cNvPr>
          <p:cNvGrpSpPr>
            <a:grpSpLocks/>
          </p:cNvGrpSpPr>
          <p:nvPr/>
        </p:nvGrpSpPr>
        <p:grpSpPr bwMode="auto">
          <a:xfrm>
            <a:off x="2014538" y="4542590"/>
            <a:ext cx="863600" cy="733425"/>
            <a:chOff x="1066" y="3022"/>
            <a:chExt cx="544" cy="462"/>
          </a:xfrm>
        </p:grpSpPr>
        <p:sp>
          <p:nvSpPr>
            <p:cNvPr id="11" name="Rectangle 9">
              <a:extLst>
                <a:ext uri="{FF2B5EF4-FFF2-40B4-BE49-F238E27FC236}">
                  <a16:creationId xmlns:a16="http://schemas.microsoft.com/office/drawing/2014/main" id="{97DF85D1-D27E-4800-96F0-D3B89F210FF5}"/>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2</a:t>
              </a:r>
              <a:r>
                <a:rPr lang="zh-CN" altLang="en-US" baseline="-25000">
                  <a:ea typeface="微软雅黑 Light" panose="020B0502040204020203" pitchFamily="34" charset="-122"/>
                </a:rPr>
                <a:t>元</a:t>
              </a:r>
              <a:r>
                <a:rPr lang="en-US" altLang="zh-CN">
                  <a:ea typeface="微软雅黑 Light" panose="020B0502040204020203" pitchFamily="34" charset="-122"/>
                </a:rPr>
                <a:t>=2</a:t>
              </a:r>
            </a:p>
          </p:txBody>
        </p:sp>
        <p:sp>
          <p:nvSpPr>
            <p:cNvPr id="12" name="Rectangle 10">
              <a:extLst>
                <a:ext uri="{FF2B5EF4-FFF2-40B4-BE49-F238E27FC236}">
                  <a16:creationId xmlns:a16="http://schemas.microsoft.com/office/drawing/2014/main" id="{30C20908-D63E-46D0-9D67-1808E04C7A37}"/>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grpSp>
        <p:nvGrpSpPr>
          <p:cNvPr id="13" name="Group 11">
            <a:extLst>
              <a:ext uri="{FF2B5EF4-FFF2-40B4-BE49-F238E27FC236}">
                <a16:creationId xmlns:a16="http://schemas.microsoft.com/office/drawing/2014/main" id="{130D8B36-7B05-4DA5-9B4E-C74ACA38520F}"/>
              </a:ext>
            </a:extLst>
          </p:cNvPr>
          <p:cNvGrpSpPr>
            <a:grpSpLocks/>
          </p:cNvGrpSpPr>
          <p:nvPr/>
        </p:nvGrpSpPr>
        <p:grpSpPr bwMode="auto">
          <a:xfrm>
            <a:off x="0" y="4542590"/>
            <a:ext cx="863600" cy="733425"/>
            <a:chOff x="1066" y="3022"/>
            <a:chExt cx="544" cy="462"/>
          </a:xfrm>
        </p:grpSpPr>
        <p:sp>
          <p:nvSpPr>
            <p:cNvPr id="14" name="Rectangle 12">
              <a:extLst>
                <a:ext uri="{FF2B5EF4-FFF2-40B4-BE49-F238E27FC236}">
                  <a16:creationId xmlns:a16="http://schemas.microsoft.com/office/drawing/2014/main" id="{BAA7E83C-0FC8-4649-8331-E314B0D49BD5}"/>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5</a:t>
              </a:r>
              <a:r>
                <a:rPr lang="zh-CN" altLang="en-US" baseline="-25000">
                  <a:ea typeface="微软雅黑 Light" panose="020B0502040204020203" pitchFamily="34" charset="-122"/>
                </a:rPr>
                <a:t>元</a:t>
              </a:r>
              <a:r>
                <a:rPr lang="en-US" altLang="zh-CN">
                  <a:ea typeface="微软雅黑 Light" panose="020B0502040204020203" pitchFamily="34" charset="-122"/>
                </a:rPr>
                <a:t>=0</a:t>
              </a:r>
            </a:p>
          </p:txBody>
        </p:sp>
        <p:sp>
          <p:nvSpPr>
            <p:cNvPr id="15" name="Rectangle 13">
              <a:extLst>
                <a:ext uri="{FF2B5EF4-FFF2-40B4-BE49-F238E27FC236}">
                  <a16:creationId xmlns:a16="http://schemas.microsoft.com/office/drawing/2014/main" id="{008AF887-15E2-479F-AFC0-98F46266A6DB}"/>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a:t>
              </a:r>
              <a:r>
                <a:rPr lang="zh-CN" altLang="en-US">
                  <a:ea typeface="微软雅黑 Light" panose="020B0502040204020203" pitchFamily="34" charset="-122"/>
                </a:rPr>
                <a:t>元</a:t>
              </a:r>
            </a:p>
          </p:txBody>
        </p:sp>
      </p:grpSp>
      <p:sp>
        <p:nvSpPr>
          <p:cNvPr id="16" name="Text Box 14">
            <a:extLst>
              <a:ext uri="{FF2B5EF4-FFF2-40B4-BE49-F238E27FC236}">
                <a16:creationId xmlns:a16="http://schemas.microsoft.com/office/drawing/2014/main" id="{15671313-CBC3-4D3D-B93D-DBEDC5B40D86}"/>
              </a:ext>
            </a:extLst>
          </p:cNvPr>
          <p:cNvSpPr txBox="1">
            <a:spLocks noChangeArrowheads="1"/>
          </p:cNvSpPr>
          <p:nvPr/>
        </p:nvSpPr>
        <p:spPr bwMode="auto">
          <a:xfrm>
            <a:off x="250825" y="5334752"/>
            <a:ext cx="7143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latin typeface="+mn-lt"/>
                <a:ea typeface="微软雅黑 Light" panose="020B0502040204020203" pitchFamily="34" charset="-122"/>
              </a:rPr>
              <a:t>满足约束的</a:t>
            </a:r>
            <a:r>
              <a:rPr lang="zh-CN" altLang="en-US">
                <a:solidFill>
                  <a:srgbClr val="FF0000"/>
                </a:solidFill>
                <a:latin typeface="+mn-lt"/>
                <a:ea typeface="微软雅黑 Light" panose="020B0502040204020203" pitchFamily="34" charset="-122"/>
              </a:rPr>
              <a:t>部分底层</a:t>
            </a:r>
            <a:r>
              <a:rPr lang="zh-CN" altLang="en-US">
                <a:latin typeface="+mn-lt"/>
                <a:ea typeface="微软雅黑 Light" panose="020B0502040204020203" pitchFamily="34" charset="-122"/>
              </a:rPr>
              <a:t>最小子问题</a:t>
            </a:r>
          </a:p>
          <a:p>
            <a:pPr eaLnBrk="1" hangingPunct="1"/>
            <a:r>
              <a:rPr lang="zh-CN" altLang="en-US">
                <a:latin typeface="+mn-lt"/>
                <a:ea typeface="微软雅黑 Light" panose="020B0502040204020203" pitchFamily="34" charset="-122"/>
              </a:rPr>
              <a:t>底层最小子问题：对面值</a:t>
            </a:r>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币值为</a:t>
            </a:r>
            <a:r>
              <a:rPr lang="en-US" altLang="zh-CN">
                <a:latin typeface="+mn-lt"/>
                <a:ea typeface="微软雅黑 Light" panose="020B0502040204020203" pitchFamily="34" charset="-122"/>
              </a:rPr>
              <a:t>i</a:t>
            </a:r>
            <a:r>
              <a:rPr lang="zh-CN" altLang="en-US">
                <a:latin typeface="+mn-lt"/>
                <a:ea typeface="微软雅黑 Light" panose="020B0502040204020203" pitchFamily="34" charset="-122"/>
              </a:rPr>
              <a:t>的单种货币，分别取</a:t>
            </a:r>
            <a:r>
              <a:rPr lang="en-US" altLang="zh-CN">
                <a:latin typeface="+mn-lt"/>
                <a:ea typeface="微软雅黑 Light" panose="020B0502040204020203" pitchFamily="34" charset="-122"/>
              </a:rPr>
              <a:t>0,1,…, n</a:t>
            </a:r>
            <a:r>
              <a:rPr lang="en-US" altLang="zh-CN" baseline="-25000">
                <a:latin typeface="+mn-lt"/>
                <a:ea typeface="微软雅黑 Light" panose="020B0502040204020203" pitchFamily="34" charset="-122"/>
              </a:rPr>
              <a:t>i</a:t>
            </a:r>
            <a:r>
              <a:rPr lang="zh-CN" altLang="en-US">
                <a:latin typeface="+mn-lt"/>
                <a:ea typeface="微软雅黑 Light" panose="020B0502040204020203" pitchFamily="34" charset="-122"/>
              </a:rPr>
              <a:t>张货币</a:t>
            </a:r>
            <a:endParaRPr lang="en-US" altLang="zh-CN">
              <a:latin typeface="+mn-lt"/>
              <a:ea typeface="微软雅黑 Light" panose="020B0502040204020203" pitchFamily="34" charset="-122"/>
            </a:endParaRPr>
          </a:p>
        </p:txBody>
      </p:sp>
      <p:grpSp>
        <p:nvGrpSpPr>
          <p:cNvPr id="17" name="Group 15">
            <a:extLst>
              <a:ext uri="{FF2B5EF4-FFF2-40B4-BE49-F238E27FC236}">
                <a16:creationId xmlns:a16="http://schemas.microsoft.com/office/drawing/2014/main" id="{DA6FE5EC-FDBA-4FE7-BE0F-01EE49BD7552}"/>
              </a:ext>
            </a:extLst>
          </p:cNvPr>
          <p:cNvGrpSpPr>
            <a:grpSpLocks/>
          </p:cNvGrpSpPr>
          <p:nvPr/>
        </p:nvGrpSpPr>
        <p:grpSpPr bwMode="auto">
          <a:xfrm>
            <a:off x="2987675" y="4542590"/>
            <a:ext cx="863600" cy="733425"/>
            <a:chOff x="1066" y="3022"/>
            <a:chExt cx="544" cy="462"/>
          </a:xfrm>
        </p:grpSpPr>
        <p:sp>
          <p:nvSpPr>
            <p:cNvPr id="18" name="Rectangle 16">
              <a:extLst>
                <a:ext uri="{FF2B5EF4-FFF2-40B4-BE49-F238E27FC236}">
                  <a16:creationId xmlns:a16="http://schemas.microsoft.com/office/drawing/2014/main" id="{2889CA5B-B537-4025-A546-76FBF085C966}"/>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1</a:t>
              </a:r>
              <a:r>
                <a:rPr lang="zh-CN" altLang="en-US" baseline="-25000">
                  <a:ea typeface="微软雅黑 Light" panose="020B0502040204020203" pitchFamily="34" charset="-122"/>
                </a:rPr>
                <a:t>元</a:t>
              </a:r>
              <a:r>
                <a:rPr lang="en-US" altLang="zh-CN">
                  <a:ea typeface="微软雅黑 Light" panose="020B0502040204020203" pitchFamily="34" charset="-122"/>
                </a:rPr>
                <a:t>=2</a:t>
              </a:r>
            </a:p>
          </p:txBody>
        </p:sp>
        <p:sp>
          <p:nvSpPr>
            <p:cNvPr id="19" name="Rectangle 17">
              <a:extLst>
                <a:ext uri="{FF2B5EF4-FFF2-40B4-BE49-F238E27FC236}">
                  <a16:creationId xmlns:a16="http://schemas.microsoft.com/office/drawing/2014/main" id="{A3FDC5E2-9D78-470D-8B67-BA4920E98AB5}"/>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2</a:t>
              </a:r>
              <a:r>
                <a:rPr lang="zh-CN" altLang="en-US">
                  <a:ea typeface="微软雅黑 Light" panose="020B0502040204020203" pitchFamily="34" charset="-122"/>
                </a:rPr>
                <a:t>元</a:t>
              </a:r>
            </a:p>
          </p:txBody>
        </p:sp>
      </p:grpSp>
      <p:grpSp>
        <p:nvGrpSpPr>
          <p:cNvPr id="20" name="Group 18">
            <a:extLst>
              <a:ext uri="{FF2B5EF4-FFF2-40B4-BE49-F238E27FC236}">
                <a16:creationId xmlns:a16="http://schemas.microsoft.com/office/drawing/2014/main" id="{E77883B3-56E3-4F12-881A-DD9CAD35AF8A}"/>
              </a:ext>
            </a:extLst>
          </p:cNvPr>
          <p:cNvGrpSpPr>
            <a:grpSpLocks/>
          </p:cNvGrpSpPr>
          <p:nvPr/>
        </p:nvGrpSpPr>
        <p:grpSpPr bwMode="auto">
          <a:xfrm>
            <a:off x="4140200" y="4542590"/>
            <a:ext cx="863600" cy="733425"/>
            <a:chOff x="1066" y="3022"/>
            <a:chExt cx="544" cy="462"/>
          </a:xfrm>
        </p:grpSpPr>
        <p:sp>
          <p:nvSpPr>
            <p:cNvPr id="21" name="Rectangle 19">
              <a:extLst>
                <a:ext uri="{FF2B5EF4-FFF2-40B4-BE49-F238E27FC236}">
                  <a16:creationId xmlns:a16="http://schemas.microsoft.com/office/drawing/2014/main" id="{2785827A-D912-4EA9-957F-840C6168F3DA}"/>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1</a:t>
              </a:r>
              <a:r>
                <a:rPr lang="zh-CN" altLang="en-US" baseline="-25000">
                  <a:ea typeface="微软雅黑 Light" panose="020B0502040204020203" pitchFamily="34" charset="-122"/>
                </a:rPr>
                <a:t>元</a:t>
              </a:r>
              <a:r>
                <a:rPr lang="en-US" altLang="zh-CN">
                  <a:ea typeface="微软雅黑 Light" panose="020B0502040204020203" pitchFamily="34" charset="-122"/>
                </a:rPr>
                <a:t>=4</a:t>
              </a:r>
            </a:p>
          </p:txBody>
        </p:sp>
        <p:sp>
          <p:nvSpPr>
            <p:cNvPr id="22" name="Rectangle 20">
              <a:extLst>
                <a:ext uri="{FF2B5EF4-FFF2-40B4-BE49-F238E27FC236}">
                  <a16:creationId xmlns:a16="http://schemas.microsoft.com/office/drawing/2014/main" id="{71F17A91-6023-41F4-B3B5-C37E0186F10B}"/>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sp>
        <p:nvSpPr>
          <p:cNvPr id="23" name="Text Box 21">
            <a:extLst>
              <a:ext uri="{FF2B5EF4-FFF2-40B4-BE49-F238E27FC236}">
                <a16:creationId xmlns:a16="http://schemas.microsoft.com/office/drawing/2014/main" id="{BCC758A6-C1C5-4A27-9448-F1A9FA604EFA}"/>
              </a:ext>
            </a:extLst>
          </p:cNvPr>
          <p:cNvSpPr txBox="1">
            <a:spLocks noChangeArrowheads="1"/>
          </p:cNvSpPr>
          <p:nvPr/>
        </p:nvSpPr>
        <p:spPr bwMode="auto">
          <a:xfrm>
            <a:off x="3705523" y="4542590"/>
            <a:ext cx="461665" cy="84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a:t>
            </a:r>
          </a:p>
        </p:txBody>
      </p:sp>
      <p:grpSp>
        <p:nvGrpSpPr>
          <p:cNvPr id="24" name="Group 22">
            <a:extLst>
              <a:ext uri="{FF2B5EF4-FFF2-40B4-BE49-F238E27FC236}">
                <a16:creationId xmlns:a16="http://schemas.microsoft.com/office/drawing/2014/main" id="{208501FD-77CD-465C-A059-605E90A5D1C2}"/>
              </a:ext>
            </a:extLst>
          </p:cNvPr>
          <p:cNvGrpSpPr>
            <a:grpSpLocks/>
          </p:cNvGrpSpPr>
          <p:nvPr/>
        </p:nvGrpSpPr>
        <p:grpSpPr bwMode="auto">
          <a:xfrm>
            <a:off x="5076825" y="4542590"/>
            <a:ext cx="863600" cy="733425"/>
            <a:chOff x="1066" y="3022"/>
            <a:chExt cx="544" cy="462"/>
          </a:xfrm>
        </p:grpSpPr>
        <p:sp>
          <p:nvSpPr>
            <p:cNvPr id="25" name="Rectangle 23">
              <a:extLst>
                <a:ext uri="{FF2B5EF4-FFF2-40B4-BE49-F238E27FC236}">
                  <a16:creationId xmlns:a16="http://schemas.microsoft.com/office/drawing/2014/main" id="{EAD6B2D5-322B-4DFE-9950-7F712D8A2AB3}"/>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5</a:t>
              </a:r>
              <a:r>
                <a:rPr lang="zh-CN" altLang="en-US" baseline="-25000">
                  <a:ea typeface="微软雅黑 Light" panose="020B0502040204020203" pitchFamily="34" charset="-122"/>
                </a:rPr>
                <a:t>角</a:t>
              </a:r>
              <a:r>
                <a:rPr lang="en-US" altLang="zh-CN">
                  <a:ea typeface="微软雅黑 Light" panose="020B0502040204020203" pitchFamily="34" charset="-122"/>
                </a:rPr>
                <a:t>=1</a:t>
              </a:r>
            </a:p>
          </p:txBody>
        </p:sp>
        <p:sp>
          <p:nvSpPr>
            <p:cNvPr id="26" name="Rectangle 24">
              <a:extLst>
                <a:ext uri="{FF2B5EF4-FFF2-40B4-BE49-F238E27FC236}">
                  <a16:creationId xmlns:a16="http://schemas.microsoft.com/office/drawing/2014/main" id="{654792B8-7E0E-4EEC-B10C-D0633DDD4EA5}"/>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0.5</a:t>
              </a:r>
              <a:r>
                <a:rPr lang="zh-CN" altLang="en-US">
                  <a:ea typeface="微软雅黑 Light" panose="020B0502040204020203" pitchFamily="34" charset="-122"/>
                </a:rPr>
                <a:t>元</a:t>
              </a:r>
            </a:p>
          </p:txBody>
        </p:sp>
      </p:grpSp>
      <p:grpSp>
        <p:nvGrpSpPr>
          <p:cNvPr id="27" name="Group 25">
            <a:extLst>
              <a:ext uri="{FF2B5EF4-FFF2-40B4-BE49-F238E27FC236}">
                <a16:creationId xmlns:a16="http://schemas.microsoft.com/office/drawing/2014/main" id="{E3E42D00-E8A8-471F-93B0-A162B3C25183}"/>
              </a:ext>
            </a:extLst>
          </p:cNvPr>
          <p:cNvGrpSpPr>
            <a:grpSpLocks/>
          </p:cNvGrpSpPr>
          <p:nvPr/>
        </p:nvGrpSpPr>
        <p:grpSpPr bwMode="auto">
          <a:xfrm>
            <a:off x="6227763" y="4542590"/>
            <a:ext cx="863600" cy="733425"/>
            <a:chOff x="1066" y="3022"/>
            <a:chExt cx="544" cy="462"/>
          </a:xfrm>
        </p:grpSpPr>
        <p:sp>
          <p:nvSpPr>
            <p:cNvPr id="28" name="Rectangle 26">
              <a:extLst>
                <a:ext uri="{FF2B5EF4-FFF2-40B4-BE49-F238E27FC236}">
                  <a16:creationId xmlns:a16="http://schemas.microsoft.com/office/drawing/2014/main" id="{A26DB3BC-1BB6-4B73-8EBF-138E5F8A7D68}"/>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5</a:t>
              </a:r>
              <a:r>
                <a:rPr lang="zh-CN" altLang="en-US" baseline="-25000">
                  <a:ea typeface="微软雅黑 Light" panose="020B0502040204020203" pitchFamily="34" charset="-122"/>
                </a:rPr>
                <a:t>角</a:t>
              </a:r>
              <a:r>
                <a:rPr lang="en-US" altLang="zh-CN">
                  <a:ea typeface="微软雅黑 Light" panose="020B0502040204020203" pitchFamily="34" charset="-122"/>
                </a:rPr>
                <a:t>=4</a:t>
              </a:r>
            </a:p>
          </p:txBody>
        </p:sp>
        <p:sp>
          <p:nvSpPr>
            <p:cNvPr id="29" name="Rectangle 27">
              <a:extLst>
                <a:ext uri="{FF2B5EF4-FFF2-40B4-BE49-F238E27FC236}">
                  <a16:creationId xmlns:a16="http://schemas.microsoft.com/office/drawing/2014/main" id="{997D49FE-608A-449F-89CD-E601CE1A8A63}"/>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2</a:t>
              </a:r>
              <a:r>
                <a:rPr lang="zh-CN" altLang="en-US">
                  <a:ea typeface="微软雅黑 Light" panose="020B0502040204020203" pitchFamily="34" charset="-122"/>
                </a:rPr>
                <a:t>元</a:t>
              </a:r>
            </a:p>
          </p:txBody>
        </p:sp>
      </p:grpSp>
      <p:sp>
        <p:nvSpPr>
          <p:cNvPr id="30" name="Text Box 28">
            <a:extLst>
              <a:ext uri="{FF2B5EF4-FFF2-40B4-BE49-F238E27FC236}">
                <a16:creationId xmlns:a16="http://schemas.microsoft.com/office/drawing/2014/main" id="{FDE5560C-B41C-4588-9974-E4D5B391FF01}"/>
              </a:ext>
            </a:extLst>
          </p:cNvPr>
          <p:cNvSpPr txBox="1">
            <a:spLocks noChangeArrowheads="1"/>
          </p:cNvSpPr>
          <p:nvPr/>
        </p:nvSpPr>
        <p:spPr bwMode="auto">
          <a:xfrm>
            <a:off x="5793085" y="4542590"/>
            <a:ext cx="46166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eaVert">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a:t>
            </a:r>
          </a:p>
        </p:txBody>
      </p:sp>
      <p:grpSp>
        <p:nvGrpSpPr>
          <p:cNvPr id="31" name="Group 30">
            <a:extLst>
              <a:ext uri="{FF2B5EF4-FFF2-40B4-BE49-F238E27FC236}">
                <a16:creationId xmlns:a16="http://schemas.microsoft.com/office/drawing/2014/main" id="{852720B9-B48F-4068-97EF-5E9D2E8465DE}"/>
              </a:ext>
            </a:extLst>
          </p:cNvPr>
          <p:cNvGrpSpPr>
            <a:grpSpLocks/>
          </p:cNvGrpSpPr>
          <p:nvPr/>
        </p:nvGrpSpPr>
        <p:grpSpPr bwMode="auto">
          <a:xfrm>
            <a:off x="7235825" y="4542590"/>
            <a:ext cx="863600" cy="733425"/>
            <a:chOff x="1066" y="3022"/>
            <a:chExt cx="544" cy="462"/>
          </a:xfrm>
        </p:grpSpPr>
        <p:sp>
          <p:nvSpPr>
            <p:cNvPr id="32" name="Rectangle 31">
              <a:extLst>
                <a:ext uri="{FF2B5EF4-FFF2-40B4-BE49-F238E27FC236}">
                  <a16:creationId xmlns:a16="http://schemas.microsoft.com/office/drawing/2014/main" id="{5E53417B-9F49-4819-A4E1-89AA1B9A8CDA}"/>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2</a:t>
              </a:r>
              <a:r>
                <a:rPr lang="zh-CN" altLang="en-US" baseline="-25000">
                  <a:ea typeface="微软雅黑 Light" panose="020B0502040204020203" pitchFamily="34" charset="-122"/>
                </a:rPr>
                <a:t>角</a:t>
              </a:r>
              <a:r>
                <a:rPr lang="en-US" altLang="zh-CN">
                  <a:ea typeface="微软雅黑 Light" panose="020B0502040204020203" pitchFamily="34" charset="-122"/>
                </a:rPr>
                <a:t>=1</a:t>
              </a:r>
            </a:p>
          </p:txBody>
        </p:sp>
        <p:sp>
          <p:nvSpPr>
            <p:cNvPr id="33" name="Rectangle 32">
              <a:extLst>
                <a:ext uri="{FF2B5EF4-FFF2-40B4-BE49-F238E27FC236}">
                  <a16:creationId xmlns:a16="http://schemas.microsoft.com/office/drawing/2014/main" id="{2404C153-6CEE-4613-A617-4013E4C246D1}"/>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0.2</a:t>
              </a:r>
              <a:r>
                <a:rPr lang="zh-CN" altLang="en-US">
                  <a:ea typeface="微软雅黑 Light" panose="020B0502040204020203" pitchFamily="34" charset="-122"/>
                </a:rPr>
                <a:t>元</a:t>
              </a:r>
            </a:p>
          </p:txBody>
        </p:sp>
      </p:grpSp>
      <p:grpSp>
        <p:nvGrpSpPr>
          <p:cNvPr id="34" name="Group 33">
            <a:extLst>
              <a:ext uri="{FF2B5EF4-FFF2-40B4-BE49-F238E27FC236}">
                <a16:creationId xmlns:a16="http://schemas.microsoft.com/office/drawing/2014/main" id="{BBC340C7-DE25-4ACF-A019-DDCDFE241559}"/>
              </a:ext>
            </a:extLst>
          </p:cNvPr>
          <p:cNvGrpSpPr>
            <a:grpSpLocks/>
          </p:cNvGrpSpPr>
          <p:nvPr/>
        </p:nvGrpSpPr>
        <p:grpSpPr bwMode="auto">
          <a:xfrm>
            <a:off x="8280400" y="4542590"/>
            <a:ext cx="863600" cy="733425"/>
            <a:chOff x="1066" y="3022"/>
            <a:chExt cx="544" cy="462"/>
          </a:xfrm>
        </p:grpSpPr>
        <p:sp>
          <p:nvSpPr>
            <p:cNvPr id="35" name="Rectangle 34">
              <a:extLst>
                <a:ext uri="{FF2B5EF4-FFF2-40B4-BE49-F238E27FC236}">
                  <a16:creationId xmlns:a16="http://schemas.microsoft.com/office/drawing/2014/main" id="{8B9D0590-06F7-49F5-B5F4-EA485C8B4A62}"/>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X</a:t>
              </a:r>
              <a:r>
                <a:rPr lang="en-US" altLang="zh-CN" baseline="-25000">
                  <a:ea typeface="微软雅黑 Light" panose="020B0502040204020203" pitchFamily="34" charset="-122"/>
                </a:rPr>
                <a:t>1</a:t>
              </a:r>
              <a:r>
                <a:rPr lang="zh-CN" altLang="en-US" baseline="-25000">
                  <a:ea typeface="微软雅黑 Light" panose="020B0502040204020203" pitchFamily="34" charset="-122"/>
                </a:rPr>
                <a:t>角</a:t>
              </a:r>
              <a:r>
                <a:rPr lang="en-US" altLang="zh-CN">
                  <a:ea typeface="微软雅黑 Light" panose="020B0502040204020203" pitchFamily="34" charset="-122"/>
                </a:rPr>
                <a:t>=1</a:t>
              </a:r>
            </a:p>
          </p:txBody>
        </p:sp>
        <p:sp>
          <p:nvSpPr>
            <p:cNvPr id="36" name="Rectangle 35">
              <a:extLst>
                <a:ext uri="{FF2B5EF4-FFF2-40B4-BE49-F238E27FC236}">
                  <a16:creationId xmlns:a16="http://schemas.microsoft.com/office/drawing/2014/main" id="{DDFD8FE2-6836-4945-A831-FD88515CBCAB}"/>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0.1</a:t>
              </a:r>
              <a:r>
                <a:rPr lang="zh-CN" altLang="en-US">
                  <a:ea typeface="微软雅黑 Light" panose="020B0502040204020203" pitchFamily="34" charset="-122"/>
                </a:rPr>
                <a:t>元</a:t>
              </a:r>
            </a:p>
          </p:txBody>
        </p:sp>
      </p:grpSp>
      <p:grpSp>
        <p:nvGrpSpPr>
          <p:cNvPr id="37" name="Group 36">
            <a:extLst>
              <a:ext uri="{FF2B5EF4-FFF2-40B4-BE49-F238E27FC236}">
                <a16:creationId xmlns:a16="http://schemas.microsoft.com/office/drawing/2014/main" id="{C2184AC7-7FB1-4283-90F3-FCB8EE1BAE54}"/>
              </a:ext>
            </a:extLst>
          </p:cNvPr>
          <p:cNvGrpSpPr>
            <a:grpSpLocks/>
          </p:cNvGrpSpPr>
          <p:nvPr/>
        </p:nvGrpSpPr>
        <p:grpSpPr bwMode="auto">
          <a:xfrm>
            <a:off x="5435600" y="2382002"/>
            <a:ext cx="863600" cy="733425"/>
            <a:chOff x="1066" y="3022"/>
            <a:chExt cx="544" cy="462"/>
          </a:xfrm>
        </p:grpSpPr>
        <p:sp>
          <p:nvSpPr>
            <p:cNvPr id="38" name="Rectangle 37">
              <a:extLst>
                <a:ext uri="{FF2B5EF4-FFF2-40B4-BE49-F238E27FC236}">
                  <a16:creationId xmlns:a16="http://schemas.microsoft.com/office/drawing/2014/main" id="{EB6E1996-2A59-46C4-AE58-5FD7FEC965C5}"/>
                </a:ext>
              </a:extLst>
            </p:cNvPr>
            <p:cNvSpPr>
              <a:spLocks noChangeArrowheads="1"/>
            </p:cNvSpPr>
            <p:nvPr/>
          </p:nvSpPr>
          <p:spPr bwMode="auto">
            <a:xfrm>
              <a:off x="1066" y="3249"/>
              <a:ext cx="544" cy="235"/>
            </a:xfrm>
            <a:prstGeom prst="rect">
              <a:avLst/>
            </a:prstGeom>
            <a:solidFill>
              <a:srgbClr val="DDDDDD"/>
            </a:solidFill>
            <a:ln w="6350">
              <a:solidFill>
                <a:schemeClr val="tx1"/>
              </a:solidFill>
              <a:miter lim="800000"/>
              <a:headEnd/>
              <a:tailEnd/>
            </a:ln>
          </p:spPr>
          <p:txBody>
            <a:bodyPr anchor="ctr">
              <a:spAutoFit/>
            </a:bodyPr>
            <a:lstStyle/>
            <a:p>
              <a:pPr algn="ctr"/>
              <a:endParaRPr lang="en-US" altLang="zh-CN">
                <a:ea typeface="微软雅黑 Light" panose="020B0502040204020203" pitchFamily="34" charset="-122"/>
              </a:endParaRPr>
            </a:p>
          </p:txBody>
        </p:sp>
        <p:sp>
          <p:nvSpPr>
            <p:cNvPr id="39" name="Rectangle 38">
              <a:extLst>
                <a:ext uri="{FF2B5EF4-FFF2-40B4-BE49-F238E27FC236}">
                  <a16:creationId xmlns:a16="http://schemas.microsoft.com/office/drawing/2014/main" id="{AE6B5F1D-1C85-479A-9255-381DE6D5D9DC}"/>
                </a:ext>
              </a:extLst>
            </p:cNvPr>
            <p:cNvSpPr>
              <a:spLocks noChangeArrowheads="1"/>
            </p:cNvSpPr>
            <p:nvPr/>
          </p:nvSpPr>
          <p:spPr bwMode="auto">
            <a:xfrm>
              <a:off x="1066" y="3022"/>
              <a:ext cx="544" cy="235"/>
            </a:xfrm>
            <a:prstGeom prst="rect">
              <a:avLst/>
            </a:prstGeom>
            <a:solidFill>
              <a:srgbClr val="DDDDDD"/>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4.6</a:t>
              </a:r>
              <a:r>
                <a:rPr lang="zh-CN" altLang="en-US">
                  <a:ea typeface="微软雅黑 Light" panose="020B0502040204020203" pitchFamily="34" charset="-122"/>
                </a:rPr>
                <a:t>元</a:t>
              </a:r>
            </a:p>
          </p:txBody>
        </p:sp>
      </p:grpSp>
      <p:sp>
        <p:nvSpPr>
          <p:cNvPr id="40" name="Line 39">
            <a:extLst>
              <a:ext uri="{FF2B5EF4-FFF2-40B4-BE49-F238E27FC236}">
                <a16:creationId xmlns:a16="http://schemas.microsoft.com/office/drawing/2014/main" id="{793EA97C-8F40-4D5C-A64F-69143F5F7326}"/>
              </a:ext>
            </a:extLst>
          </p:cNvPr>
          <p:cNvSpPr>
            <a:spLocks noChangeShapeType="1"/>
          </p:cNvSpPr>
          <p:nvPr/>
        </p:nvSpPr>
        <p:spPr bwMode="auto">
          <a:xfrm flipV="1">
            <a:off x="2484438" y="3101140"/>
            <a:ext cx="3240087"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1" name="Line 40">
            <a:extLst>
              <a:ext uri="{FF2B5EF4-FFF2-40B4-BE49-F238E27FC236}">
                <a16:creationId xmlns:a16="http://schemas.microsoft.com/office/drawing/2014/main" id="{AD2CAF5E-1058-452C-916F-67B066DD9AC6}"/>
              </a:ext>
            </a:extLst>
          </p:cNvPr>
          <p:cNvSpPr>
            <a:spLocks noChangeShapeType="1"/>
          </p:cNvSpPr>
          <p:nvPr/>
        </p:nvSpPr>
        <p:spPr bwMode="auto">
          <a:xfrm flipV="1">
            <a:off x="5292725" y="3101140"/>
            <a:ext cx="647700"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2" name="Line 41">
            <a:extLst>
              <a:ext uri="{FF2B5EF4-FFF2-40B4-BE49-F238E27FC236}">
                <a16:creationId xmlns:a16="http://schemas.microsoft.com/office/drawing/2014/main" id="{F1004991-10DA-472E-B4C3-81879016302A}"/>
              </a:ext>
            </a:extLst>
          </p:cNvPr>
          <p:cNvSpPr>
            <a:spLocks noChangeShapeType="1"/>
          </p:cNvSpPr>
          <p:nvPr/>
        </p:nvSpPr>
        <p:spPr bwMode="auto">
          <a:xfrm flipH="1" flipV="1">
            <a:off x="6084888" y="3101140"/>
            <a:ext cx="2519362"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grpSp>
        <p:nvGrpSpPr>
          <p:cNvPr id="43" name="Group 42">
            <a:extLst>
              <a:ext uri="{FF2B5EF4-FFF2-40B4-BE49-F238E27FC236}">
                <a16:creationId xmlns:a16="http://schemas.microsoft.com/office/drawing/2014/main" id="{B20C648D-CDBE-4198-882B-7C0C00C66888}"/>
              </a:ext>
            </a:extLst>
          </p:cNvPr>
          <p:cNvGrpSpPr>
            <a:grpSpLocks/>
          </p:cNvGrpSpPr>
          <p:nvPr/>
        </p:nvGrpSpPr>
        <p:grpSpPr bwMode="auto">
          <a:xfrm>
            <a:off x="1692275" y="2382002"/>
            <a:ext cx="863600" cy="733425"/>
            <a:chOff x="1066" y="3022"/>
            <a:chExt cx="544" cy="462"/>
          </a:xfrm>
        </p:grpSpPr>
        <p:sp>
          <p:nvSpPr>
            <p:cNvPr id="44" name="Rectangle 43">
              <a:extLst>
                <a:ext uri="{FF2B5EF4-FFF2-40B4-BE49-F238E27FC236}">
                  <a16:creationId xmlns:a16="http://schemas.microsoft.com/office/drawing/2014/main" id="{5865571A-1549-4813-8164-866F6AA68990}"/>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altLang="zh-CN">
                <a:ea typeface="微软雅黑 Light" panose="020B0502040204020203" pitchFamily="34" charset="-122"/>
              </a:endParaRPr>
            </a:p>
          </p:txBody>
        </p:sp>
        <p:sp>
          <p:nvSpPr>
            <p:cNvPr id="45" name="Rectangle 44">
              <a:extLst>
                <a:ext uri="{FF2B5EF4-FFF2-40B4-BE49-F238E27FC236}">
                  <a16:creationId xmlns:a16="http://schemas.microsoft.com/office/drawing/2014/main" id="{79E1D399-65F9-4B2F-8692-7ADF5309657F}"/>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sp>
        <p:nvSpPr>
          <p:cNvPr id="46" name="Line 45">
            <a:extLst>
              <a:ext uri="{FF2B5EF4-FFF2-40B4-BE49-F238E27FC236}">
                <a16:creationId xmlns:a16="http://schemas.microsoft.com/office/drawing/2014/main" id="{98C1D006-AAE4-465D-952A-47391E410FA9}"/>
              </a:ext>
            </a:extLst>
          </p:cNvPr>
          <p:cNvSpPr>
            <a:spLocks noChangeShapeType="1"/>
          </p:cNvSpPr>
          <p:nvPr/>
        </p:nvSpPr>
        <p:spPr bwMode="auto">
          <a:xfrm flipV="1">
            <a:off x="1403350" y="3102727"/>
            <a:ext cx="576263"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47" name="Line 46">
            <a:extLst>
              <a:ext uri="{FF2B5EF4-FFF2-40B4-BE49-F238E27FC236}">
                <a16:creationId xmlns:a16="http://schemas.microsoft.com/office/drawing/2014/main" id="{93BB3719-0E46-4965-A242-6989A1DC96DE}"/>
              </a:ext>
            </a:extLst>
          </p:cNvPr>
          <p:cNvSpPr>
            <a:spLocks noChangeShapeType="1"/>
          </p:cNvSpPr>
          <p:nvPr/>
        </p:nvSpPr>
        <p:spPr bwMode="auto">
          <a:xfrm flipH="1" flipV="1">
            <a:off x="2339975" y="3102727"/>
            <a:ext cx="1079500"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grpSp>
        <p:nvGrpSpPr>
          <p:cNvPr id="48" name="Group 47">
            <a:extLst>
              <a:ext uri="{FF2B5EF4-FFF2-40B4-BE49-F238E27FC236}">
                <a16:creationId xmlns:a16="http://schemas.microsoft.com/office/drawing/2014/main" id="{82BC3D4D-63CC-48A6-A1EC-A8443C06F4EA}"/>
              </a:ext>
            </a:extLst>
          </p:cNvPr>
          <p:cNvGrpSpPr>
            <a:grpSpLocks/>
          </p:cNvGrpSpPr>
          <p:nvPr/>
        </p:nvGrpSpPr>
        <p:grpSpPr bwMode="auto">
          <a:xfrm>
            <a:off x="7235825" y="2382002"/>
            <a:ext cx="863600" cy="733425"/>
            <a:chOff x="1066" y="3022"/>
            <a:chExt cx="544" cy="462"/>
          </a:xfrm>
        </p:grpSpPr>
        <p:sp>
          <p:nvSpPr>
            <p:cNvPr id="49" name="Rectangle 48">
              <a:extLst>
                <a:ext uri="{FF2B5EF4-FFF2-40B4-BE49-F238E27FC236}">
                  <a16:creationId xmlns:a16="http://schemas.microsoft.com/office/drawing/2014/main" id="{8E2F48B7-F436-4D31-9BA0-606EC9A39708}"/>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altLang="zh-CN">
                <a:ea typeface="微软雅黑 Light" panose="020B0502040204020203" pitchFamily="34" charset="-122"/>
              </a:endParaRPr>
            </a:p>
          </p:txBody>
        </p:sp>
        <p:sp>
          <p:nvSpPr>
            <p:cNvPr id="50" name="Rectangle 49">
              <a:extLst>
                <a:ext uri="{FF2B5EF4-FFF2-40B4-BE49-F238E27FC236}">
                  <a16:creationId xmlns:a16="http://schemas.microsoft.com/office/drawing/2014/main" id="{6E6EA1FB-AB5D-49EC-B031-F02FB06B974E}"/>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0.6</a:t>
              </a:r>
              <a:r>
                <a:rPr lang="zh-CN" altLang="en-US">
                  <a:ea typeface="微软雅黑 Light" panose="020B0502040204020203" pitchFamily="34" charset="-122"/>
                </a:rPr>
                <a:t>元</a:t>
              </a:r>
            </a:p>
          </p:txBody>
        </p:sp>
      </p:grpSp>
      <p:sp>
        <p:nvSpPr>
          <p:cNvPr id="51" name="Line 50">
            <a:extLst>
              <a:ext uri="{FF2B5EF4-FFF2-40B4-BE49-F238E27FC236}">
                <a16:creationId xmlns:a16="http://schemas.microsoft.com/office/drawing/2014/main" id="{DBA47B9D-452D-4C39-93A2-FC1B8277FB24}"/>
              </a:ext>
            </a:extLst>
          </p:cNvPr>
          <p:cNvSpPr>
            <a:spLocks noChangeShapeType="1"/>
          </p:cNvSpPr>
          <p:nvPr/>
        </p:nvSpPr>
        <p:spPr bwMode="auto">
          <a:xfrm flipV="1">
            <a:off x="5651500" y="3102727"/>
            <a:ext cx="1728788"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52" name="Line 51">
            <a:extLst>
              <a:ext uri="{FF2B5EF4-FFF2-40B4-BE49-F238E27FC236}">
                <a16:creationId xmlns:a16="http://schemas.microsoft.com/office/drawing/2014/main" id="{DBDB9167-DEF2-4BD5-82EF-79D5C0C2FB26}"/>
              </a:ext>
            </a:extLst>
          </p:cNvPr>
          <p:cNvSpPr>
            <a:spLocks noChangeShapeType="1"/>
          </p:cNvSpPr>
          <p:nvPr/>
        </p:nvSpPr>
        <p:spPr bwMode="auto">
          <a:xfrm flipH="1" flipV="1">
            <a:off x="7812088" y="3102727"/>
            <a:ext cx="1008062" cy="1439863"/>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grpSp>
        <p:nvGrpSpPr>
          <p:cNvPr id="53" name="Group 52">
            <a:extLst>
              <a:ext uri="{FF2B5EF4-FFF2-40B4-BE49-F238E27FC236}">
                <a16:creationId xmlns:a16="http://schemas.microsoft.com/office/drawing/2014/main" id="{D074BDC7-051A-41FA-B3E2-BB533D74BCDF}"/>
              </a:ext>
            </a:extLst>
          </p:cNvPr>
          <p:cNvGrpSpPr>
            <a:grpSpLocks/>
          </p:cNvGrpSpPr>
          <p:nvPr/>
        </p:nvGrpSpPr>
        <p:grpSpPr bwMode="auto">
          <a:xfrm>
            <a:off x="4572000" y="797677"/>
            <a:ext cx="863600" cy="733425"/>
            <a:chOff x="1066" y="3022"/>
            <a:chExt cx="544" cy="462"/>
          </a:xfrm>
        </p:grpSpPr>
        <p:sp>
          <p:nvSpPr>
            <p:cNvPr id="54" name="Rectangle 53">
              <a:extLst>
                <a:ext uri="{FF2B5EF4-FFF2-40B4-BE49-F238E27FC236}">
                  <a16:creationId xmlns:a16="http://schemas.microsoft.com/office/drawing/2014/main" id="{693C9518-A091-406C-935E-F60512888B42}"/>
                </a:ext>
              </a:extLst>
            </p:cNvPr>
            <p:cNvSpPr>
              <a:spLocks noChangeArrowheads="1"/>
            </p:cNvSpPr>
            <p:nvPr/>
          </p:nvSpPr>
          <p:spPr bwMode="auto">
            <a:xfrm>
              <a:off x="1066" y="3249"/>
              <a:ext cx="544" cy="235"/>
            </a:xfrm>
            <a:prstGeom prst="rect">
              <a:avLst/>
            </a:prstGeom>
            <a:solidFill>
              <a:srgbClr val="DDDDDD"/>
            </a:solidFill>
            <a:ln w="6350">
              <a:solidFill>
                <a:schemeClr val="tx1"/>
              </a:solidFill>
              <a:miter lim="800000"/>
              <a:headEnd/>
              <a:tailEnd/>
            </a:ln>
          </p:spPr>
          <p:txBody>
            <a:bodyPr anchor="ctr">
              <a:spAutoFit/>
            </a:bodyPr>
            <a:lstStyle/>
            <a:p>
              <a:pPr algn="ctr"/>
              <a:endParaRPr lang="en-US" altLang="zh-CN">
                <a:ea typeface="微软雅黑 Light" panose="020B0502040204020203" pitchFamily="34" charset="-122"/>
              </a:endParaRPr>
            </a:p>
          </p:txBody>
        </p:sp>
        <p:sp>
          <p:nvSpPr>
            <p:cNvPr id="55" name="Rectangle 54">
              <a:extLst>
                <a:ext uri="{FF2B5EF4-FFF2-40B4-BE49-F238E27FC236}">
                  <a16:creationId xmlns:a16="http://schemas.microsoft.com/office/drawing/2014/main" id="{724D3027-7372-4B09-96EC-F595B469E4B3}"/>
                </a:ext>
              </a:extLst>
            </p:cNvPr>
            <p:cNvSpPr>
              <a:spLocks noChangeArrowheads="1"/>
            </p:cNvSpPr>
            <p:nvPr/>
          </p:nvSpPr>
          <p:spPr bwMode="auto">
            <a:xfrm>
              <a:off x="1066" y="3022"/>
              <a:ext cx="544" cy="235"/>
            </a:xfrm>
            <a:prstGeom prst="rect">
              <a:avLst/>
            </a:prstGeom>
            <a:solidFill>
              <a:srgbClr val="DDDDDD"/>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4.6</a:t>
              </a:r>
              <a:r>
                <a:rPr lang="zh-CN" altLang="en-US">
                  <a:ea typeface="微软雅黑 Light" panose="020B0502040204020203" pitchFamily="34" charset="-122"/>
                </a:rPr>
                <a:t>元</a:t>
              </a:r>
            </a:p>
          </p:txBody>
        </p:sp>
      </p:grpSp>
      <p:sp>
        <p:nvSpPr>
          <p:cNvPr id="56" name="Line 55">
            <a:extLst>
              <a:ext uri="{FF2B5EF4-FFF2-40B4-BE49-F238E27FC236}">
                <a16:creationId xmlns:a16="http://schemas.microsoft.com/office/drawing/2014/main" id="{864CF1FB-2FC8-4249-8F06-FF34DBAE0738}"/>
              </a:ext>
            </a:extLst>
          </p:cNvPr>
          <p:cNvSpPr>
            <a:spLocks noChangeShapeType="1"/>
          </p:cNvSpPr>
          <p:nvPr/>
        </p:nvSpPr>
        <p:spPr bwMode="auto">
          <a:xfrm flipV="1">
            <a:off x="2124075" y="1518402"/>
            <a:ext cx="2592388" cy="8636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57" name="Line 56">
            <a:extLst>
              <a:ext uri="{FF2B5EF4-FFF2-40B4-BE49-F238E27FC236}">
                <a16:creationId xmlns:a16="http://schemas.microsoft.com/office/drawing/2014/main" id="{6C6B9BFD-C6A3-466F-B083-09A362009193}"/>
              </a:ext>
            </a:extLst>
          </p:cNvPr>
          <p:cNvSpPr>
            <a:spLocks noChangeShapeType="1"/>
          </p:cNvSpPr>
          <p:nvPr/>
        </p:nvSpPr>
        <p:spPr bwMode="auto">
          <a:xfrm flipH="1" flipV="1">
            <a:off x="5219700" y="1518402"/>
            <a:ext cx="2447925" cy="8636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58" name="Text Box 57">
            <a:extLst>
              <a:ext uri="{FF2B5EF4-FFF2-40B4-BE49-F238E27FC236}">
                <a16:creationId xmlns:a16="http://schemas.microsoft.com/office/drawing/2014/main" id="{ADACAFE8-D05F-4EDC-810A-58B19A2155B5}"/>
              </a:ext>
            </a:extLst>
          </p:cNvPr>
          <p:cNvSpPr txBox="1">
            <a:spLocks noChangeArrowheads="1"/>
          </p:cNvSpPr>
          <p:nvPr/>
        </p:nvSpPr>
        <p:spPr bwMode="auto">
          <a:xfrm>
            <a:off x="0" y="5915471"/>
            <a:ext cx="9144000" cy="707886"/>
          </a:xfrm>
          <a:prstGeom prst="rect">
            <a:avLst/>
          </a:prstGeom>
          <a:solidFill>
            <a:srgbClr val="FFFF00"/>
          </a:solidFill>
          <a:ln>
            <a:noFill/>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dirty="0">
                <a:latin typeface="+mn-lt"/>
                <a:ea typeface="微软雅黑 Light" panose="020B0502040204020203" pitchFamily="34" charset="-122"/>
              </a:rPr>
              <a:t>问题：自上而下分解方法太多，各种规模的子问题及其组合的数目太多，求解费时耗力</a:t>
            </a:r>
          </a:p>
        </p:txBody>
      </p:sp>
      <p:grpSp>
        <p:nvGrpSpPr>
          <p:cNvPr id="59" name="Group 58">
            <a:extLst>
              <a:ext uri="{FF2B5EF4-FFF2-40B4-BE49-F238E27FC236}">
                <a16:creationId xmlns:a16="http://schemas.microsoft.com/office/drawing/2014/main" id="{F0FD3758-6E25-4BB6-B031-DCC6A7F2D0AF}"/>
              </a:ext>
            </a:extLst>
          </p:cNvPr>
          <p:cNvGrpSpPr>
            <a:grpSpLocks/>
          </p:cNvGrpSpPr>
          <p:nvPr/>
        </p:nvGrpSpPr>
        <p:grpSpPr bwMode="auto">
          <a:xfrm>
            <a:off x="3635375" y="2382002"/>
            <a:ext cx="863600" cy="733425"/>
            <a:chOff x="1066" y="3022"/>
            <a:chExt cx="544" cy="462"/>
          </a:xfrm>
        </p:grpSpPr>
        <p:sp>
          <p:nvSpPr>
            <p:cNvPr id="60" name="Rectangle 59">
              <a:extLst>
                <a:ext uri="{FF2B5EF4-FFF2-40B4-BE49-F238E27FC236}">
                  <a16:creationId xmlns:a16="http://schemas.microsoft.com/office/drawing/2014/main" id="{278D5987-A8A5-4223-98A2-0822D7DCEF39}"/>
                </a:ext>
              </a:extLst>
            </p:cNvPr>
            <p:cNvSpPr>
              <a:spLocks noChangeArrowheads="1"/>
            </p:cNvSpPr>
            <p:nvPr/>
          </p:nvSpPr>
          <p:spPr bwMode="auto">
            <a:xfrm>
              <a:off x="1066" y="3249"/>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endParaRPr lang="en-US" altLang="zh-CN">
                <a:ea typeface="微软雅黑 Light" panose="020B0502040204020203" pitchFamily="34" charset="-122"/>
              </a:endParaRPr>
            </a:p>
          </p:txBody>
        </p:sp>
        <p:sp>
          <p:nvSpPr>
            <p:cNvPr id="61" name="Rectangle 60">
              <a:extLst>
                <a:ext uri="{FF2B5EF4-FFF2-40B4-BE49-F238E27FC236}">
                  <a16:creationId xmlns:a16="http://schemas.microsoft.com/office/drawing/2014/main" id="{1721FBEC-9194-4CCF-900C-BA680D11DAE5}"/>
                </a:ext>
              </a:extLst>
            </p:cNvPr>
            <p:cNvSpPr>
              <a:spLocks noChangeArrowheads="1"/>
            </p:cNvSpPr>
            <p:nvPr/>
          </p:nvSpPr>
          <p:spPr bwMode="auto">
            <a:xfrm>
              <a:off x="1066" y="3022"/>
              <a:ext cx="544" cy="23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altLang="zh-CN">
                  <a:ea typeface="微软雅黑 Light" panose="020B0502040204020203" pitchFamily="34" charset="-122"/>
                </a:rPr>
                <a:t>4</a:t>
              </a:r>
              <a:r>
                <a:rPr lang="zh-CN" altLang="en-US">
                  <a:ea typeface="微软雅黑 Light" panose="020B0502040204020203" pitchFamily="34" charset="-122"/>
                </a:rPr>
                <a:t>元</a:t>
              </a:r>
            </a:p>
          </p:txBody>
        </p:sp>
      </p:grpSp>
      <p:sp>
        <p:nvSpPr>
          <p:cNvPr id="62" name="Line 61">
            <a:extLst>
              <a:ext uri="{FF2B5EF4-FFF2-40B4-BE49-F238E27FC236}">
                <a16:creationId xmlns:a16="http://schemas.microsoft.com/office/drawing/2014/main" id="{56B1C067-6D41-4B77-A93A-C0381C9359D1}"/>
              </a:ext>
            </a:extLst>
          </p:cNvPr>
          <p:cNvSpPr>
            <a:spLocks noChangeShapeType="1"/>
          </p:cNvSpPr>
          <p:nvPr/>
        </p:nvSpPr>
        <p:spPr bwMode="auto">
          <a:xfrm flipV="1">
            <a:off x="1692275" y="3101140"/>
            <a:ext cx="2159000"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63" name="Line 62">
            <a:extLst>
              <a:ext uri="{FF2B5EF4-FFF2-40B4-BE49-F238E27FC236}">
                <a16:creationId xmlns:a16="http://schemas.microsoft.com/office/drawing/2014/main" id="{79C913D7-2B82-46F5-B337-9511B9498294}"/>
              </a:ext>
            </a:extLst>
          </p:cNvPr>
          <p:cNvSpPr>
            <a:spLocks noChangeShapeType="1"/>
          </p:cNvSpPr>
          <p:nvPr/>
        </p:nvSpPr>
        <p:spPr bwMode="auto">
          <a:xfrm flipV="1">
            <a:off x="3635375" y="3101140"/>
            <a:ext cx="431800" cy="14414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grpSp>
        <p:nvGrpSpPr>
          <p:cNvPr id="64" name="Group 63">
            <a:extLst>
              <a:ext uri="{FF2B5EF4-FFF2-40B4-BE49-F238E27FC236}">
                <a16:creationId xmlns:a16="http://schemas.microsoft.com/office/drawing/2014/main" id="{47B889AD-4632-4C45-9926-FD250605854B}"/>
              </a:ext>
            </a:extLst>
          </p:cNvPr>
          <p:cNvGrpSpPr>
            <a:grpSpLocks/>
          </p:cNvGrpSpPr>
          <p:nvPr/>
        </p:nvGrpSpPr>
        <p:grpSpPr bwMode="auto">
          <a:xfrm>
            <a:off x="7740650" y="869115"/>
            <a:ext cx="863600" cy="733425"/>
            <a:chOff x="1066" y="3022"/>
            <a:chExt cx="544" cy="462"/>
          </a:xfrm>
        </p:grpSpPr>
        <p:sp>
          <p:nvSpPr>
            <p:cNvPr id="65" name="Rectangle 64">
              <a:extLst>
                <a:ext uri="{FF2B5EF4-FFF2-40B4-BE49-F238E27FC236}">
                  <a16:creationId xmlns:a16="http://schemas.microsoft.com/office/drawing/2014/main" id="{1EAFF59D-E6F7-4B7D-8086-28E174F66D6D}"/>
                </a:ext>
              </a:extLst>
            </p:cNvPr>
            <p:cNvSpPr>
              <a:spLocks noChangeArrowheads="1"/>
            </p:cNvSpPr>
            <p:nvPr/>
          </p:nvSpPr>
          <p:spPr bwMode="auto">
            <a:xfrm>
              <a:off x="1066" y="3249"/>
              <a:ext cx="544" cy="235"/>
            </a:xfrm>
            <a:prstGeom prst="rect">
              <a:avLst/>
            </a:prstGeom>
            <a:solidFill>
              <a:srgbClr val="DDDDDD"/>
            </a:solidFill>
            <a:ln w="6350">
              <a:solidFill>
                <a:schemeClr val="tx1"/>
              </a:solidFill>
              <a:miter lim="800000"/>
              <a:headEnd/>
              <a:tailEnd/>
            </a:ln>
          </p:spPr>
          <p:txBody>
            <a:bodyPr anchor="ctr">
              <a:spAutoFit/>
            </a:bodyPr>
            <a:lstStyle/>
            <a:p>
              <a:pPr algn="ctr"/>
              <a:endParaRPr lang="en-US" altLang="zh-CN">
                <a:ea typeface="微软雅黑 Light" panose="020B0502040204020203" pitchFamily="34" charset="-122"/>
              </a:endParaRPr>
            </a:p>
          </p:txBody>
        </p:sp>
        <p:sp>
          <p:nvSpPr>
            <p:cNvPr id="66" name="Rectangle 65">
              <a:extLst>
                <a:ext uri="{FF2B5EF4-FFF2-40B4-BE49-F238E27FC236}">
                  <a16:creationId xmlns:a16="http://schemas.microsoft.com/office/drawing/2014/main" id="{4DB0563B-60F6-412F-8D4D-ED082E00B8A6}"/>
                </a:ext>
              </a:extLst>
            </p:cNvPr>
            <p:cNvSpPr>
              <a:spLocks noChangeArrowheads="1"/>
            </p:cNvSpPr>
            <p:nvPr/>
          </p:nvSpPr>
          <p:spPr bwMode="auto">
            <a:xfrm>
              <a:off x="1066" y="3022"/>
              <a:ext cx="544" cy="235"/>
            </a:xfrm>
            <a:prstGeom prst="rect">
              <a:avLst/>
            </a:prstGeom>
            <a:solidFill>
              <a:srgbClr val="DDDDDD"/>
            </a:solidFill>
            <a:ln w="6350">
              <a:solidFill>
                <a:schemeClr val="tx1"/>
              </a:solidFill>
              <a:miter lim="800000"/>
              <a:headEnd/>
              <a:tailEnd/>
            </a:ln>
          </p:spPr>
          <p:txBody>
            <a:bodyPr anchor="ctr">
              <a:spAutoFit/>
            </a:bodyPr>
            <a:lstStyle/>
            <a:p>
              <a:pPr algn="ctr"/>
              <a:r>
                <a:rPr lang="en-US" altLang="zh-CN">
                  <a:ea typeface="微软雅黑 Light" panose="020B0502040204020203" pitchFamily="34" charset="-122"/>
                </a:rPr>
                <a:t>4.6</a:t>
              </a:r>
              <a:r>
                <a:rPr lang="zh-CN" altLang="en-US">
                  <a:ea typeface="微软雅黑 Light" panose="020B0502040204020203" pitchFamily="34" charset="-122"/>
                </a:rPr>
                <a:t>元</a:t>
              </a:r>
            </a:p>
          </p:txBody>
        </p:sp>
      </p:grpSp>
      <p:sp>
        <p:nvSpPr>
          <p:cNvPr id="67" name="Line 66">
            <a:extLst>
              <a:ext uri="{FF2B5EF4-FFF2-40B4-BE49-F238E27FC236}">
                <a16:creationId xmlns:a16="http://schemas.microsoft.com/office/drawing/2014/main" id="{A9759BB8-4BB9-4571-8626-9765D8CF4D48}"/>
              </a:ext>
            </a:extLst>
          </p:cNvPr>
          <p:cNvSpPr>
            <a:spLocks noChangeShapeType="1"/>
          </p:cNvSpPr>
          <p:nvPr/>
        </p:nvSpPr>
        <p:spPr bwMode="auto">
          <a:xfrm flipV="1">
            <a:off x="4067175" y="1589840"/>
            <a:ext cx="3889375" cy="7921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68" name="Line 67">
            <a:extLst>
              <a:ext uri="{FF2B5EF4-FFF2-40B4-BE49-F238E27FC236}">
                <a16:creationId xmlns:a16="http://schemas.microsoft.com/office/drawing/2014/main" id="{77E645FF-5364-4BCF-B54F-A69FAD02D6DA}"/>
              </a:ext>
            </a:extLst>
          </p:cNvPr>
          <p:cNvSpPr>
            <a:spLocks noChangeShapeType="1"/>
          </p:cNvSpPr>
          <p:nvPr/>
        </p:nvSpPr>
        <p:spPr bwMode="auto">
          <a:xfrm flipV="1">
            <a:off x="7956550" y="1589840"/>
            <a:ext cx="287338" cy="7921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196218074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6212</TotalTime>
  <Words>9099</Words>
  <Application>Microsoft Office PowerPoint</Application>
  <PresentationFormat>全屏显示(4:3)</PresentationFormat>
  <Paragraphs>1214</Paragraphs>
  <Slides>73</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73</vt:i4>
      </vt:variant>
    </vt:vector>
  </HeadingPairs>
  <TitlesOfParts>
    <vt:vector size="87" baseType="lpstr">
      <vt:lpstr>等线</vt:lpstr>
      <vt:lpstr>等线 Light</vt:lpstr>
      <vt:lpstr>微软雅黑</vt:lpstr>
      <vt:lpstr>微软雅黑</vt:lpstr>
      <vt:lpstr>微软雅黑 Light</vt:lpstr>
      <vt:lpstr>Arial</vt:lpstr>
      <vt:lpstr>Calibri</vt:lpstr>
      <vt:lpstr>Calibri Light</vt:lpstr>
      <vt:lpstr>Cambria Math</vt:lpstr>
      <vt:lpstr>Times New Roman</vt:lpstr>
      <vt:lpstr>Wingdings</vt:lpstr>
      <vt:lpstr>Office 主题​​</vt:lpstr>
      <vt:lpstr>Equation</vt:lpstr>
      <vt:lpstr>公式</vt:lpstr>
      <vt:lpstr>PowerPoint 演示文稿</vt:lpstr>
      <vt:lpstr>内容</vt:lpstr>
      <vt:lpstr>4.0 贪心算法概念及原理</vt:lpstr>
      <vt:lpstr>建模：问题形式化表示</vt:lpstr>
      <vt:lpstr>建模：问题形式化表示</vt:lpstr>
      <vt:lpstr>枚举法求解</vt:lpstr>
      <vt:lpstr>分治法求解</vt:lpstr>
      <vt:lpstr>分治法求解</vt:lpstr>
      <vt:lpstr>动态规划法求解付款问题</vt:lpstr>
      <vt:lpstr>贪心方法求解付款问题</vt:lpstr>
      <vt:lpstr>贪心方法求解付款问题</vt:lpstr>
      <vt:lpstr>贪心法求解付款问题</vt:lpstr>
      <vt:lpstr>贪心算法特点</vt:lpstr>
      <vt:lpstr>贪心算法特点</vt:lpstr>
      <vt:lpstr>7.2贪心算法要素和步骤</vt:lpstr>
      <vt:lpstr>贪心算法要素</vt:lpstr>
      <vt:lpstr>贪心算法要素</vt:lpstr>
      <vt:lpstr>贪心算法步骤</vt:lpstr>
      <vt:lpstr>4.2 活动安排问题</vt:lpstr>
      <vt:lpstr>活动安排问题</vt:lpstr>
      <vt:lpstr>PowerPoint 演示文稿</vt:lpstr>
      <vt:lpstr>活动安排问题</vt:lpstr>
      <vt:lpstr>活动安排问题</vt:lpstr>
      <vt:lpstr>PowerPoint 演示文稿</vt:lpstr>
      <vt:lpstr>活动安排问题的贪心选择性质</vt:lpstr>
      <vt:lpstr>贪心选择性质证明</vt:lpstr>
      <vt:lpstr>贪心选择性质证明</vt:lpstr>
      <vt:lpstr>活动安排问题的最优子结构性质</vt:lpstr>
      <vt:lpstr>PowerPoint 演示文稿</vt:lpstr>
      <vt:lpstr>4.2 贪心算法的基本要素</vt:lpstr>
      <vt:lpstr>贪心选择性质</vt:lpstr>
      <vt:lpstr>动态规划 vs 贪心算法</vt:lpstr>
      <vt:lpstr>动态规划 vs 贪心算法</vt:lpstr>
      <vt:lpstr>动态规划 vs 贪心算法</vt:lpstr>
      <vt:lpstr>背包问题的贪心求解算法</vt:lpstr>
      <vt:lpstr>PowerPoint 演示文稿</vt:lpstr>
      <vt:lpstr>背包问题的贪心求解算法</vt:lpstr>
      <vt:lpstr>0-1背包问题的贪心求解</vt:lpstr>
      <vt:lpstr>PowerPoint 演示文稿</vt:lpstr>
      <vt:lpstr>4.3 最优装载问题</vt:lpstr>
      <vt:lpstr>PowerPoint 演示文稿</vt:lpstr>
      <vt:lpstr>最优装载问题的贪心选择性质</vt:lpstr>
      <vt:lpstr>最优装载问题的贪心选择性质</vt:lpstr>
      <vt:lpstr>最优装载问题的贪心选择性质</vt:lpstr>
      <vt:lpstr>最优装载问题的最优子结构性质</vt:lpstr>
      <vt:lpstr>最优装载问题的最优子结构性质</vt:lpstr>
      <vt:lpstr>最优装载问题的贪心解法Loading</vt:lpstr>
      <vt:lpstr>4.4 哈夫曼编码</vt:lpstr>
      <vt:lpstr>PowerPoint 演示文稿</vt:lpstr>
      <vt:lpstr>哈夫曼编码</vt:lpstr>
      <vt:lpstr>构造哈夫曼编码</vt:lpstr>
      <vt:lpstr>PowerPoint 演示文稿</vt:lpstr>
      <vt:lpstr>PowerPoint 演示文稿</vt:lpstr>
      <vt:lpstr>PowerPoint 演示文稿</vt:lpstr>
      <vt:lpstr>PowerPoint 演示文稿</vt:lpstr>
      <vt:lpstr>最优前缀码</vt:lpstr>
      <vt:lpstr>最优前缀码</vt:lpstr>
      <vt:lpstr>哈夫曼编码与最优前缀码</vt:lpstr>
      <vt:lpstr>哈夫曼算法HuffmanTree复杂性</vt:lpstr>
      <vt:lpstr>哈夫曼算法正确性</vt:lpstr>
      <vt:lpstr>算法正确性：贪心选择性质</vt:lpstr>
      <vt:lpstr>PowerPoint 演示文稿</vt:lpstr>
      <vt:lpstr>PowerPoint 演示文稿</vt:lpstr>
      <vt:lpstr>算法正确性：贪心选择性质</vt:lpstr>
      <vt:lpstr>算法正确性：最优子结构</vt:lpstr>
      <vt:lpstr>PowerPoint 演示文稿</vt:lpstr>
      <vt:lpstr>PowerPoint 演示文稿</vt:lpstr>
      <vt:lpstr>算法正确性：最优子结构</vt:lpstr>
      <vt:lpstr>PowerPoint 演示文稿</vt:lpstr>
      <vt:lpstr>PowerPoint 演示文稿</vt:lpstr>
      <vt:lpstr>4.5 单源最短路径</vt:lpstr>
      <vt:lpstr>Edsger Wybe Dijkstra</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13910702762@139.com</cp:lastModifiedBy>
  <cp:revision>452</cp:revision>
  <dcterms:created xsi:type="dcterms:W3CDTF">2021-09-19T10:24:59Z</dcterms:created>
  <dcterms:modified xsi:type="dcterms:W3CDTF">2021-11-22T10:10:49Z</dcterms:modified>
</cp:coreProperties>
</file>